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48" r:id="rId1"/>
  </p:sldMasterIdLst>
  <p:notesMasterIdLst>
    <p:notesMasterId r:id="rId45"/>
  </p:notesMasterIdLst>
  <p:sldIdLst>
    <p:sldId id="256" r:id="rId2"/>
    <p:sldId id="262" r:id="rId3"/>
    <p:sldId id="257" r:id="rId4"/>
    <p:sldId id="263" r:id="rId5"/>
    <p:sldId id="259" r:id="rId6"/>
    <p:sldId id="265" r:id="rId7"/>
    <p:sldId id="260" r:id="rId8"/>
    <p:sldId id="276" r:id="rId9"/>
    <p:sldId id="275" r:id="rId10"/>
    <p:sldId id="274" r:id="rId11"/>
    <p:sldId id="279" r:id="rId12"/>
    <p:sldId id="278" r:id="rId13"/>
    <p:sldId id="280" r:id="rId14"/>
    <p:sldId id="261" r:id="rId15"/>
    <p:sldId id="277" r:id="rId16"/>
    <p:sldId id="264" r:id="rId17"/>
    <p:sldId id="266" r:id="rId18"/>
    <p:sldId id="299" r:id="rId19"/>
    <p:sldId id="284" r:id="rId20"/>
    <p:sldId id="300" r:id="rId21"/>
    <p:sldId id="285" r:id="rId22"/>
    <p:sldId id="301" r:id="rId23"/>
    <p:sldId id="283" r:id="rId24"/>
    <p:sldId id="302" r:id="rId25"/>
    <p:sldId id="282" r:id="rId26"/>
    <p:sldId id="303" r:id="rId27"/>
    <p:sldId id="281" r:id="rId28"/>
    <p:sldId id="304" r:id="rId29"/>
    <p:sldId id="267" r:id="rId30"/>
    <p:sldId id="305" r:id="rId31"/>
    <p:sldId id="268" r:id="rId32"/>
    <p:sldId id="306" r:id="rId33"/>
    <p:sldId id="269" r:id="rId34"/>
    <p:sldId id="307" r:id="rId35"/>
    <p:sldId id="270" r:id="rId36"/>
    <p:sldId id="308" r:id="rId37"/>
    <p:sldId id="286" r:id="rId38"/>
    <p:sldId id="271" r:id="rId39"/>
    <p:sldId id="272" r:id="rId40"/>
    <p:sldId id="273" r:id="rId41"/>
    <p:sldId id="287" r:id="rId42"/>
    <p:sldId id="289" r:id="rId43"/>
    <p:sldId id="309" r:id="rId44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87949" autoAdjust="0"/>
  </p:normalViewPr>
  <p:slideViewPr>
    <p:cSldViewPr>
      <p:cViewPr>
        <p:scale>
          <a:sx n="75" d="100"/>
          <a:sy n="75" d="100"/>
        </p:scale>
        <p:origin x="1666" y="33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FE37A4-BCD9-44AA-9433-2B6E6204D76F}" type="datetimeFigureOut">
              <a:rPr lang="zh-TW" altLang="en-US" smtClean="0"/>
              <a:t>2021/7/29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9739F3-C40B-4D7B-A642-D5861F57A45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829267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3B266-FB2A-4F01-8DFB-D095A54E8477}" type="datetime1">
              <a:rPr lang="zh-TW" altLang="en-US" smtClean="0"/>
              <a:t>2021/7/29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65139-AE75-4863-8833-2025062B0ACD}" type="datetime1">
              <a:rPr lang="zh-TW" altLang="en-US" smtClean="0"/>
              <a:t>2021/7/29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7D0F3-A49A-4EDE-948A-75C049C4A586}" type="datetime1">
              <a:rPr lang="zh-TW" altLang="en-US" smtClean="0"/>
              <a:t>2021/7/29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515DC-A1D5-49D1-B025-3E784567B289}" type="datetime1">
              <a:rPr lang="zh-TW" altLang="en-US" smtClean="0"/>
              <a:t>2021/7/29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40BB7-2C0A-4AF0-ABAD-D393D6003283}" type="datetime1">
              <a:rPr lang="zh-TW" altLang="en-US" smtClean="0"/>
              <a:t>2021/7/29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422DD-51B2-43C0-83EB-B4EC6C958D12}" type="datetime1">
              <a:rPr lang="zh-TW" altLang="en-US" smtClean="0"/>
              <a:t>2021/7/29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9ECE1-8E8D-43BD-9E4D-55C9E61D3094}" type="datetime1">
              <a:rPr lang="zh-TW" altLang="en-US" smtClean="0"/>
              <a:t>2021/7/29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E1163-66CA-49C7-AE01-ABA299EF4E5B}" type="datetime1">
              <a:rPr lang="zh-TW" altLang="en-US" smtClean="0"/>
              <a:t>2021/7/29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CA652-5924-4243-9772-6D5C1B57511E}" type="datetime1">
              <a:rPr lang="zh-TW" altLang="en-US" smtClean="0"/>
              <a:t>2021/7/29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D1FC7-90D2-406B-9FDE-463CE0B750CB}" type="datetime1">
              <a:rPr lang="zh-TW" altLang="en-US" smtClean="0"/>
              <a:t>2021/7/29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D18EF-8633-477B-9014-10D4826BAE08}" type="datetime1">
              <a:rPr lang="zh-TW" altLang="en-US" smtClean="0"/>
              <a:t>2021/7/29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189A0E-EF7F-4EC4-89BB-14DC8F496529}" type="datetime1">
              <a:rPr lang="zh-TW" altLang="en-US" smtClean="0"/>
              <a:t>2021/7/29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hyperlink" Target="https://ghgregistry.epa.gov.tw/" TargetMode="External"/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404665"/>
            <a:ext cx="7772400" cy="2088231"/>
          </a:xfrm>
        </p:spPr>
        <p:txBody>
          <a:bodyPr/>
          <a:lstStyle/>
          <a:p>
            <a:r>
              <a:rPr lang="zh-TW" altLang="en-US" b="1" dirty="0">
                <a:solidFill>
                  <a:srgbClr val="0000FF"/>
                </a:solidFill>
              </a:rPr>
              <a:t>紡織業清潔生產標準評估系統</a:t>
            </a:r>
            <a:r>
              <a:rPr lang="en-US" altLang="zh-TW" dirty="0">
                <a:solidFill>
                  <a:srgbClr val="0000FF"/>
                </a:solidFill>
              </a:rPr>
              <a:t/>
            </a:r>
            <a:br>
              <a:rPr lang="en-US" altLang="zh-TW" dirty="0">
                <a:solidFill>
                  <a:srgbClr val="0000FF"/>
                </a:solidFill>
              </a:rPr>
            </a:br>
            <a:r>
              <a:rPr lang="zh-TW" altLang="en-US" b="1" dirty="0">
                <a:solidFill>
                  <a:srgbClr val="0000FF"/>
                </a:solidFill>
              </a:rPr>
              <a:t>說明會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2924944"/>
            <a:ext cx="6400800" cy="2808312"/>
          </a:xfrm>
        </p:spPr>
        <p:txBody>
          <a:bodyPr>
            <a:normAutofit fontScale="85000" lnSpcReduction="10000"/>
          </a:bodyPr>
          <a:lstStyle/>
          <a:p>
            <a:r>
              <a:rPr lang="zh-TW" altLang="en-US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計畫主持人</a:t>
            </a:r>
            <a:endParaRPr lang="en-US" altLang="zh-TW" b="1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b="1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國立臺北科技大學 智慧紡織中心</a:t>
            </a:r>
            <a:endParaRPr lang="en-US" altLang="zh-TW" b="1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b="1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芮祥鵬 教授</a:t>
            </a:r>
            <a:endParaRPr lang="en-US" altLang="zh-TW" b="1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b="1" dirty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委辦單位</a:t>
            </a:r>
            <a:r>
              <a:rPr lang="zh-TW" altLang="en-US" b="1" dirty="0">
                <a:solidFill>
                  <a:srgbClr val="C00000"/>
                </a:solidFill>
                <a:latin typeface="標楷體"/>
                <a:ea typeface="標楷體"/>
              </a:rPr>
              <a:t>：財團法人台灣產業服務基金會</a:t>
            </a:r>
          </a:p>
          <a:p>
            <a:endParaRPr lang="en-US" altLang="zh-TW" sz="2800" b="1" dirty="0">
              <a:solidFill>
                <a:schemeClr val="tx1"/>
              </a:solidFill>
              <a:latin typeface="+mn-ea"/>
            </a:endParaRPr>
          </a:p>
          <a:p>
            <a:r>
              <a:rPr lang="zh-TW" altLang="en-US" sz="2800" b="1" dirty="0">
                <a:solidFill>
                  <a:schemeClr val="tx1"/>
                </a:solidFill>
                <a:latin typeface="+mn-ea"/>
              </a:rPr>
              <a:t>中華民國 </a:t>
            </a:r>
            <a:r>
              <a:rPr lang="en-US" altLang="zh-TW" sz="2800" b="1" dirty="0">
                <a:solidFill>
                  <a:schemeClr val="tx1"/>
                </a:solidFill>
                <a:latin typeface="+mn-ea"/>
              </a:rPr>
              <a:t>110</a:t>
            </a:r>
            <a:r>
              <a:rPr lang="zh-TW" altLang="en-US" sz="2800" b="1" dirty="0">
                <a:solidFill>
                  <a:schemeClr val="tx1"/>
                </a:solidFill>
                <a:latin typeface="+mn-ea"/>
              </a:rPr>
              <a:t> 年 </a:t>
            </a:r>
            <a:r>
              <a:rPr lang="en-US" altLang="zh-TW" sz="2800" b="1" dirty="0">
                <a:solidFill>
                  <a:schemeClr val="tx1"/>
                </a:solidFill>
                <a:latin typeface="+mn-ea"/>
              </a:rPr>
              <a:t>7</a:t>
            </a:r>
            <a:r>
              <a:rPr lang="zh-TW" altLang="en-US" sz="2800" b="1" dirty="0">
                <a:solidFill>
                  <a:schemeClr val="tx1"/>
                </a:solidFill>
                <a:latin typeface="+mn-ea"/>
              </a:rPr>
              <a:t> 月 </a:t>
            </a:r>
            <a:r>
              <a:rPr lang="en-US" altLang="zh-TW" sz="2800" b="1" dirty="0">
                <a:solidFill>
                  <a:schemeClr val="tx1"/>
                </a:solidFill>
                <a:latin typeface="+mn-ea"/>
              </a:rPr>
              <a:t>29</a:t>
            </a:r>
            <a:r>
              <a:rPr lang="zh-TW" altLang="en-US" sz="2800" b="1" dirty="0">
                <a:solidFill>
                  <a:schemeClr val="tx1"/>
                </a:solidFill>
                <a:latin typeface="+mn-ea"/>
              </a:rPr>
              <a:t> 日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21236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10</a:t>
            </a:fld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ctrTitle" idx="4294967295"/>
          </p:nvPr>
        </p:nvSpPr>
        <p:spPr>
          <a:xfrm>
            <a:off x="0" y="260350"/>
            <a:ext cx="7772400" cy="1512888"/>
          </a:xfrm>
        </p:spPr>
        <p:txBody>
          <a:bodyPr/>
          <a:lstStyle/>
          <a:p>
            <a:r>
              <a:rPr lang="zh-TW" altLang="en-US" b="1" dirty="0"/>
              <a:t>貳、紡織業</a:t>
            </a:r>
            <a:r>
              <a:rPr lang="en-US" altLang="zh-TW" b="1" dirty="0"/>
              <a:t>-</a:t>
            </a:r>
            <a:r>
              <a:rPr lang="zh-TW" altLang="en-US" b="1" dirty="0">
                <a:solidFill>
                  <a:srgbClr val="FF0000"/>
                </a:solidFill>
              </a:rPr>
              <a:t>織布</a:t>
            </a:r>
            <a:r>
              <a:rPr lang="zh-TW" altLang="en-US" b="1" dirty="0"/>
              <a:t>清潔生產評估系統得分總表</a:t>
            </a:r>
            <a:endParaRPr lang="zh-TW" alt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772816"/>
            <a:ext cx="7704856" cy="4392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矩形 4"/>
          <p:cNvSpPr/>
          <p:nvPr/>
        </p:nvSpPr>
        <p:spPr>
          <a:xfrm>
            <a:off x="736658" y="5842138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zh-TW" altLang="en-US" dirty="0"/>
              <a:t>註</a:t>
            </a:r>
            <a:r>
              <a:rPr lang="zh-TW" altLang="en-US" dirty="0">
                <a:latin typeface="PMingLiU" panose="02020500000000000000" pitchFamily="18" charset="-120"/>
                <a:ea typeface="PMingLiU" panose="02020500000000000000" pitchFamily="18" charset="-120"/>
              </a:rPr>
              <a:t>：</a:t>
            </a:r>
            <a:r>
              <a:rPr lang="en-US" altLang="zh-TW" dirty="0">
                <a:latin typeface="PMingLiU" panose="02020500000000000000" pitchFamily="18" charset="-120"/>
                <a:ea typeface="PMingLiU" panose="02020500000000000000" pitchFamily="18" charset="-120"/>
              </a:rPr>
              <a:t>1-1~1-10</a:t>
            </a:r>
            <a:r>
              <a:rPr lang="zh-TW" altLang="en-US" dirty="0">
                <a:latin typeface="PMingLiU" panose="02020500000000000000" pitchFamily="18" charset="-120"/>
                <a:ea typeface="PMingLiU" panose="02020500000000000000" pitchFamily="18" charset="-120"/>
              </a:rPr>
              <a:t>為重要指標</a:t>
            </a:r>
            <a:r>
              <a:rPr lang="en-US" altLang="zh-TW" dirty="0">
                <a:latin typeface="PMingLiU" panose="02020500000000000000" pitchFamily="18" charset="-120"/>
                <a:ea typeface="PMingLiU" panose="02020500000000000000" pitchFamily="18" charset="-120"/>
              </a:rPr>
              <a:t>(</a:t>
            </a:r>
            <a:r>
              <a:rPr lang="zh-TW" altLang="en-US" dirty="0">
                <a:latin typeface="PMingLiU" panose="02020500000000000000" pitchFamily="18" charset="-120"/>
                <a:ea typeface="PMingLiU" panose="02020500000000000000" pitchFamily="18" charset="-120"/>
              </a:rPr>
              <a:t>必填項目</a:t>
            </a:r>
            <a:r>
              <a:rPr lang="en-US" altLang="zh-TW" dirty="0">
                <a:latin typeface="PMingLiU" panose="02020500000000000000" pitchFamily="18" charset="-120"/>
                <a:ea typeface="PMingLiU" panose="02020500000000000000" pitchFamily="18" charset="-120"/>
              </a:rPr>
              <a:t>)</a:t>
            </a:r>
          </a:p>
          <a:p>
            <a:r>
              <a:rPr lang="zh-TW" altLang="en-US" dirty="0">
                <a:latin typeface="PMingLiU" panose="02020500000000000000" pitchFamily="18" charset="-120"/>
                <a:ea typeface="PMingLiU" panose="02020500000000000000" pitchFamily="18" charset="-120"/>
              </a:rPr>
              <a:t>       *為核心指標</a:t>
            </a:r>
            <a:r>
              <a:rPr lang="en-US" altLang="zh-TW" dirty="0">
                <a:latin typeface="PMingLiU" panose="02020500000000000000" pitchFamily="18" charset="-120"/>
                <a:ea typeface="PMingLiU" panose="02020500000000000000" pitchFamily="18" charset="-120"/>
              </a:rPr>
              <a:t>(</a:t>
            </a:r>
            <a:r>
              <a:rPr lang="zh-TW" altLang="en-US" dirty="0">
                <a:latin typeface="PMingLiU" panose="02020500000000000000" pitchFamily="18" charset="-120"/>
                <a:ea typeface="PMingLiU" panose="02020500000000000000" pitchFamily="18" charset="-120"/>
              </a:rPr>
              <a:t>必填項目</a:t>
            </a:r>
            <a:r>
              <a:rPr lang="en-US" altLang="zh-TW" dirty="0">
                <a:latin typeface="PMingLiU" panose="02020500000000000000" pitchFamily="18" charset="-120"/>
                <a:ea typeface="PMingLiU" panose="02020500000000000000" pitchFamily="18" charset="-120"/>
              </a:rPr>
              <a:t>)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226507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11</a:t>
            </a:fld>
            <a:endParaRPr lang="zh-TW" altLang="en-US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904" y="260648"/>
            <a:ext cx="8064896" cy="59046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矩形 4"/>
          <p:cNvSpPr/>
          <p:nvPr/>
        </p:nvSpPr>
        <p:spPr>
          <a:xfrm>
            <a:off x="539552" y="597366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zh-TW" altLang="en-US" dirty="0"/>
              <a:t>註</a:t>
            </a:r>
            <a:r>
              <a:rPr lang="zh-TW" altLang="en-US" dirty="0" smtClean="0">
                <a:latin typeface="PMingLiU" panose="02020500000000000000" pitchFamily="18" charset="-120"/>
                <a:ea typeface="PMingLiU" panose="02020500000000000000" pitchFamily="18" charset="-120"/>
              </a:rPr>
              <a:t>：為</a:t>
            </a:r>
            <a:r>
              <a:rPr lang="zh-TW" altLang="en-US" dirty="0">
                <a:latin typeface="PMingLiU" panose="02020500000000000000" pitchFamily="18" charset="-120"/>
                <a:ea typeface="PMingLiU" panose="02020500000000000000" pitchFamily="18" charset="-120"/>
              </a:rPr>
              <a:t>核心指標</a:t>
            </a:r>
            <a:r>
              <a:rPr lang="en-US" altLang="zh-TW" dirty="0">
                <a:latin typeface="PMingLiU" panose="02020500000000000000" pitchFamily="18" charset="-120"/>
                <a:ea typeface="PMingLiU" panose="02020500000000000000" pitchFamily="18" charset="-120"/>
              </a:rPr>
              <a:t>(</a:t>
            </a:r>
            <a:r>
              <a:rPr lang="zh-TW" altLang="en-US" dirty="0">
                <a:latin typeface="PMingLiU" panose="02020500000000000000" pitchFamily="18" charset="-120"/>
                <a:ea typeface="PMingLiU" panose="02020500000000000000" pitchFamily="18" charset="-120"/>
              </a:rPr>
              <a:t>必填項目</a:t>
            </a:r>
            <a:r>
              <a:rPr lang="en-US" altLang="zh-TW" dirty="0">
                <a:latin typeface="PMingLiU" panose="02020500000000000000" pitchFamily="18" charset="-120"/>
                <a:ea typeface="PMingLiU" panose="02020500000000000000" pitchFamily="18" charset="-120"/>
              </a:rPr>
              <a:t>)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22451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12</a:t>
            </a:fld>
            <a:endParaRPr lang="zh-TW" altLang="en-US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21904" y="436022"/>
            <a:ext cx="8064896" cy="47118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矩形 4"/>
          <p:cNvSpPr/>
          <p:nvPr/>
        </p:nvSpPr>
        <p:spPr>
          <a:xfrm>
            <a:off x="2555776" y="4715852"/>
            <a:ext cx="12058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dirty="0" smtClean="0">
                <a:latin typeface="PMingLiU" panose="02020500000000000000" pitchFamily="18" charset="-120"/>
                <a:ea typeface="PMingLiU" panose="02020500000000000000" pitchFamily="18" charset="-120"/>
              </a:rPr>
              <a:t>(</a:t>
            </a:r>
            <a:r>
              <a:rPr lang="zh-TW" altLang="en-US" dirty="0">
                <a:latin typeface="PMingLiU" panose="02020500000000000000" pitchFamily="18" charset="-120"/>
                <a:ea typeface="PMingLiU" panose="02020500000000000000" pitchFamily="18" charset="-120"/>
              </a:rPr>
              <a:t>必填項目</a:t>
            </a:r>
            <a:r>
              <a:rPr lang="en-US" altLang="zh-TW" dirty="0">
                <a:latin typeface="PMingLiU" panose="02020500000000000000" pitchFamily="18" charset="-120"/>
                <a:ea typeface="PMingLiU" panose="02020500000000000000" pitchFamily="18" charset="-120"/>
              </a:rPr>
              <a:t>)</a:t>
            </a:r>
            <a:endParaRPr lang="zh-TW" altLang="en-US" dirty="0"/>
          </a:p>
        </p:txBody>
      </p:sp>
      <p:sp>
        <p:nvSpPr>
          <p:cNvPr id="7" name="文字方塊 6"/>
          <p:cNvSpPr txBox="1"/>
          <p:nvPr/>
        </p:nvSpPr>
        <p:spPr>
          <a:xfrm flipH="1">
            <a:off x="1187624" y="5147900"/>
            <a:ext cx="2448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7.</a:t>
            </a:r>
            <a:r>
              <a:rPr lang="zh-TW" altLang="en-US" dirty="0" smtClean="0"/>
              <a:t>創新思維為加分項目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22451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60649"/>
            <a:ext cx="7772400" cy="1296143"/>
          </a:xfrm>
        </p:spPr>
        <p:txBody>
          <a:bodyPr>
            <a:normAutofit fontScale="90000"/>
          </a:bodyPr>
          <a:lstStyle/>
          <a:p>
            <a:r>
              <a:rPr lang="zh-TW" altLang="en-US" b="1" dirty="0">
                <a:solidFill>
                  <a:prstClr val="black"/>
                </a:solidFill>
              </a:rPr>
              <a:t>貳、紡織業</a:t>
            </a:r>
            <a:r>
              <a:rPr lang="en-US" altLang="zh-TW" b="1" dirty="0">
                <a:solidFill>
                  <a:prstClr val="black"/>
                </a:solidFill>
              </a:rPr>
              <a:t>-</a:t>
            </a:r>
            <a:r>
              <a:rPr lang="zh-TW" altLang="en-US" b="1" dirty="0">
                <a:solidFill>
                  <a:srgbClr val="FF0000"/>
                </a:solidFill>
              </a:rPr>
              <a:t>染整</a:t>
            </a:r>
            <a:r>
              <a:rPr lang="zh-TW" altLang="en-US" b="1" dirty="0">
                <a:solidFill>
                  <a:prstClr val="black"/>
                </a:solidFill>
              </a:rPr>
              <a:t>清潔生產評估系統得分總表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 flipV="1">
            <a:off x="7726680" y="4941167"/>
            <a:ext cx="45719" cy="45719"/>
          </a:xfrm>
        </p:spPr>
        <p:txBody>
          <a:bodyPr>
            <a:normAutofit fontScale="25000" lnSpcReduction="20000"/>
          </a:bodyPr>
          <a:lstStyle/>
          <a:p>
            <a:endParaRPr lang="zh-TW" altLang="en-US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628800"/>
            <a:ext cx="7920880" cy="4392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13</a:t>
            </a:fld>
            <a:endParaRPr lang="zh-TW" altLang="en-US"/>
          </a:p>
        </p:txBody>
      </p:sp>
      <p:sp>
        <p:nvSpPr>
          <p:cNvPr id="5" name="矩形 4"/>
          <p:cNvSpPr/>
          <p:nvPr/>
        </p:nvSpPr>
        <p:spPr>
          <a:xfrm>
            <a:off x="520634" y="5698122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zh-TW" altLang="en-US" dirty="0"/>
              <a:t>註</a:t>
            </a:r>
            <a:r>
              <a:rPr lang="zh-TW" altLang="en-US" dirty="0">
                <a:latin typeface="PMingLiU" panose="02020500000000000000" pitchFamily="18" charset="-120"/>
                <a:ea typeface="PMingLiU" panose="02020500000000000000" pitchFamily="18" charset="-120"/>
              </a:rPr>
              <a:t>：</a:t>
            </a:r>
            <a:r>
              <a:rPr lang="en-US" altLang="zh-TW" dirty="0">
                <a:latin typeface="PMingLiU" panose="02020500000000000000" pitchFamily="18" charset="-120"/>
                <a:ea typeface="PMingLiU" panose="02020500000000000000" pitchFamily="18" charset="-120"/>
              </a:rPr>
              <a:t>1-1~1-10</a:t>
            </a:r>
            <a:r>
              <a:rPr lang="zh-TW" altLang="en-US" dirty="0">
                <a:latin typeface="PMingLiU" panose="02020500000000000000" pitchFamily="18" charset="-120"/>
                <a:ea typeface="PMingLiU" panose="02020500000000000000" pitchFamily="18" charset="-120"/>
              </a:rPr>
              <a:t>為重要指標</a:t>
            </a:r>
            <a:r>
              <a:rPr lang="en-US" altLang="zh-TW" dirty="0">
                <a:latin typeface="PMingLiU" panose="02020500000000000000" pitchFamily="18" charset="-120"/>
                <a:ea typeface="PMingLiU" panose="02020500000000000000" pitchFamily="18" charset="-120"/>
              </a:rPr>
              <a:t>(</a:t>
            </a:r>
            <a:r>
              <a:rPr lang="zh-TW" altLang="en-US" dirty="0">
                <a:latin typeface="PMingLiU" panose="02020500000000000000" pitchFamily="18" charset="-120"/>
                <a:ea typeface="PMingLiU" panose="02020500000000000000" pitchFamily="18" charset="-120"/>
              </a:rPr>
              <a:t>必填項目</a:t>
            </a:r>
            <a:r>
              <a:rPr lang="en-US" altLang="zh-TW" dirty="0">
                <a:latin typeface="PMingLiU" panose="02020500000000000000" pitchFamily="18" charset="-120"/>
                <a:ea typeface="PMingLiU" panose="02020500000000000000" pitchFamily="18" charset="-120"/>
              </a:rPr>
              <a:t>)</a:t>
            </a:r>
          </a:p>
          <a:p>
            <a:r>
              <a:rPr lang="zh-TW" altLang="en-US" dirty="0">
                <a:latin typeface="PMingLiU" panose="02020500000000000000" pitchFamily="18" charset="-120"/>
                <a:ea typeface="PMingLiU" panose="02020500000000000000" pitchFamily="18" charset="-120"/>
              </a:rPr>
              <a:t>       *為核心指標</a:t>
            </a:r>
            <a:r>
              <a:rPr lang="en-US" altLang="zh-TW" dirty="0">
                <a:latin typeface="PMingLiU" panose="02020500000000000000" pitchFamily="18" charset="-120"/>
                <a:ea typeface="PMingLiU" panose="02020500000000000000" pitchFamily="18" charset="-120"/>
              </a:rPr>
              <a:t>(</a:t>
            </a:r>
            <a:r>
              <a:rPr lang="zh-TW" altLang="en-US" dirty="0">
                <a:latin typeface="PMingLiU" panose="02020500000000000000" pitchFamily="18" charset="-120"/>
                <a:ea typeface="PMingLiU" panose="02020500000000000000" pitchFamily="18" charset="-120"/>
              </a:rPr>
              <a:t>必填項目</a:t>
            </a:r>
            <a:r>
              <a:rPr lang="en-US" altLang="zh-TW" dirty="0">
                <a:latin typeface="PMingLiU" panose="02020500000000000000" pitchFamily="18" charset="-120"/>
                <a:ea typeface="PMingLiU" panose="02020500000000000000" pitchFamily="18" charset="-120"/>
              </a:rPr>
              <a:t>)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22451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14</a:t>
            </a:fld>
            <a:endParaRPr lang="zh-TW" alt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476672"/>
            <a:ext cx="7848872" cy="56166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矩形 4"/>
          <p:cNvSpPr/>
          <p:nvPr/>
        </p:nvSpPr>
        <p:spPr>
          <a:xfrm>
            <a:off x="683568" y="5770130"/>
            <a:ext cx="28803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dirty="0"/>
              <a:t>註</a:t>
            </a:r>
            <a:r>
              <a:rPr lang="zh-TW" altLang="en-US" dirty="0" smtClean="0">
                <a:latin typeface="PMingLiU" panose="02020500000000000000" pitchFamily="18" charset="-120"/>
                <a:ea typeface="PMingLiU" panose="02020500000000000000" pitchFamily="18" charset="-120"/>
              </a:rPr>
              <a:t>：為</a:t>
            </a:r>
            <a:r>
              <a:rPr lang="zh-TW" altLang="en-US" dirty="0">
                <a:latin typeface="PMingLiU" panose="02020500000000000000" pitchFamily="18" charset="-120"/>
                <a:ea typeface="PMingLiU" panose="02020500000000000000" pitchFamily="18" charset="-120"/>
              </a:rPr>
              <a:t>核心指標</a:t>
            </a:r>
            <a:r>
              <a:rPr lang="en-US" altLang="zh-TW" dirty="0">
                <a:latin typeface="PMingLiU" panose="02020500000000000000" pitchFamily="18" charset="-120"/>
                <a:ea typeface="PMingLiU" panose="02020500000000000000" pitchFamily="18" charset="-120"/>
              </a:rPr>
              <a:t>(</a:t>
            </a:r>
            <a:r>
              <a:rPr lang="zh-TW" altLang="en-US" dirty="0">
                <a:latin typeface="PMingLiU" panose="02020500000000000000" pitchFamily="18" charset="-120"/>
                <a:ea typeface="PMingLiU" panose="02020500000000000000" pitchFamily="18" charset="-120"/>
              </a:rPr>
              <a:t>必填項目</a:t>
            </a:r>
            <a:r>
              <a:rPr lang="en-US" altLang="zh-TW" dirty="0">
                <a:latin typeface="PMingLiU" panose="02020500000000000000" pitchFamily="18" charset="-120"/>
                <a:ea typeface="PMingLiU" panose="02020500000000000000" pitchFamily="18" charset="-120"/>
              </a:rPr>
              <a:t>)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1944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圖片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364" y="1052736"/>
            <a:ext cx="8363272" cy="4843121"/>
          </a:xfrm>
          <a:prstGeom prst="rect">
            <a:avLst/>
          </a:prstGeom>
        </p:spPr>
      </p:pic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15</a:t>
            </a:fld>
            <a:endParaRPr lang="zh-TW" altLang="en-US"/>
          </a:p>
        </p:txBody>
      </p:sp>
      <p:sp>
        <p:nvSpPr>
          <p:cNvPr id="4" name="矩形 3"/>
          <p:cNvSpPr/>
          <p:nvPr/>
        </p:nvSpPr>
        <p:spPr>
          <a:xfrm>
            <a:off x="2483768" y="5229200"/>
            <a:ext cx="127788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dirty="0" smtClean="0">
                <a:latin typeface="PMingLiU" panose="02020500000000000000" pitchFamily="18" charset="-120"/>
                <a:ea typeface="PMingLiU" panose="02020500000000000000" pitchFamily="18" charset="-120"/>
              </a:rPr>
              <a:t>(</a:t>
            </a:r>
            <a:r>
              <a:rPr lang="zh-TW" altLang="en-US" dirty="0">
                <a:latin typeface="PMingLiU" panose="02020500000000000000" pitchFamily="18" charset="-120"/>
                <a:ea typeface="PMingLiU" panose="02020500000000000000" pitchFamily="18" charset="-120"/>
              </a:rPr>
              <a:t>必填項目</a:t>
            </a:r>
            <a:r>
              <a:rPr lang="en-US" altLang="zh-TW" dirty="0">
                <a:latin typeface="PMingLiU" panose="02020500000000000000" pitchFamily="18" charset="-120"/>
                <a:ea typeface="PMingLiU" panose="02020500000000000000" pitchFamily="18" charset="-120"/>
              </a:rPr>
              <a:t>)</a:t>
            </a:r>
            <a:endParaRPr lang="zh-TW" altLang="en-US" dirty="0"/>
          </a:p>
        </p:txBody>
      </p:sp>
      <p:sp>
        <p:nvSpPr>
          <p:cNvPr id="6" name="文字方塊 5"/>
          <p:cNvSpPr txBox="1"/>
          <p:nvPr/>
        </p:nvSpPr>
        <p:spPr>
          <a:xfrm flipH="1">
            <a:off x="1043608" y="5661248"/>
            <a:ext cx="2448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7.</a:t>
            </a:r>
            <a:r>
              <a:rPr lang="zh-TW" altLang="en-US" dirty="0" smtClean="0"/>
              <a:t>創新思維為加分項目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450390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692697"/>
            <a:ext cx="7772400" cy="2160239"/>
          </a:xfrm>
        </p:spPr>
        <p:txBody>
          <a:bodyPr/>
          <a:lstStyle/>
          <a:p>
            <a:r>
              <a:rPr lang="zh-TW" altLang="en-US" b="1" dirty="0"/>
              <a:t>參、不適用指標說明及各項指</a:t>
            </a:r>
            <a:br>
              <a:rPr lang="zh-TW" altLang="en-US" b="1" dirty="0"/>
            </a:br>
            <a:r>
              <a:rPr lang="zh-TW" altLang="en-US" b="1" dirty="0"/>
              <a:t>標查檢表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827584" y="3356992"/>
            <a:ext cx="7488832" cy="1584176"/>
          </a:xfrm>
        </p:spPr>
        <p:txBody>
          <a:bodyPr>
            <a:normAutofit fontScale="92500" lnSpcReduction="10000"/>
          </a:bodyPr>
          <a:lstStyle/>
          <a:p>
            <a:r>
              <a:rPr lang="zh-TW" altLang="en-US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不適用指標說明表</a:t>
            </a:r>
            <a:endParaRPr lang="en-US" altLang="zh-TW" b="1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b="1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b="1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各行業別就範例選項試算評估</a:t>
            </a:r>
            <a:endParaRPr lang="en-US" altLang="zh-TW" b="1" dirty="0">
              <a:solidFill>
                <a:srgbClr val="0000FF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b="1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en-US" b="1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提供參考數據分級刪除或增修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16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944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467544" y="692697"/>
            <a:ext cx="8424936" cy="2160239"/>
          </a:xfrm>
        </p:spPr>
        <p:txBody>
          <a:bodyPr/>
          <a:lstStyle/>
          <a:p>
            <a:r>
              <a:rPr lang="en-US" altLang="zh-TW" b="1" dirty="0"/>
              <a:t>1-1</a:t>
            </a:r>
            <a:r>
              <a:rPr lang="zh-TW" altLang="en-US" b="1" dirty="0"/>
              <a:t> 原物料使用量</a:t>
            </a:r>
            <a:r>
              <a:rPr lang="en-US" altLang="zh-TW" b="1" dirty="0"/>
              <a:t>(</a:t>
            </a:r>
            <a:r>
              <a:rPr lang="zh-TW" altLang="en-US" b="1" dirty="0"/>
              <a:t>產品噸</a:t>
            </a:r>
            <a:r>
              <a:rPr lang="en-US" altLang="zh-TW" b="1" dirty="0"/>
              <a:t>/</a:t>
            </a:r>
            <a:r>
              <a:rPr lang="zh-TW" altLang="en-US" b="1" dirty="0"/>
              <a:t>原料噸</a:t>
            </a:r>
            <a:r>
              <a:rPr lang="en-US" altLang="zh-TW" b="1" dirty="0"/>
              <a:t>)</a:t>
            </a:r>
            <a:endParaRPr lang="zh-TW" altLang="en-US" b="1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611560" y="2924944"/>
            <a:ext cx="7776864" cy="2520280"/>
          </a:xfrm>
        </p:spPr>
        <p:txBody>
          <a:bodyPr>
            <a:normAutofit/>
          </a:bodyPr>
          <a:lstStyle/>
          <a:p>
            <a:r>
              <a:rPr lang="zh-TW" altLang="en-US" b="1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申請年原物料年度</a:t>
            </a:r>
            <a:r>
              <a:rPr lang="zh-TW" altLang="en-US" b="1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總產出重量</a:t>
            </a:r>
            <a:r>
              <a:rPr lang="en-US" altLang="zh-TW" b="1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(t)</a:t>
            </a:r>
          </a:p>
          <a:p>
            <a:r>
              <a:rPr lang="en-US" altLang="zh-TW" b="1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―――――――――――――――</a:t>
            </a:r>
            <a:r>
              <a:rPr lang="zh-TW" altLang="en-US" b="1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b="1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=</a:t>
            </a:r>
          </a:p>
          <a:p>
            <a:r>
              <a:rPr lang="zh-TW" altLang="en-US" b="1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申請年原物料</a:t>
            </a:r>
            <a:r>
              <a:rPr lang="zh-TW" altLang="en-US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使用總重量</a:t>
            </a:r>
            <a:r>
              <a:rPr lang="en-US" altLang="zh-TW" b="1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(t)</a:t>
            </a:r>
          </a:p>
          <a:p>
            <a:endParaRPr lang="en-US" altLang="zh-TW" dirty="0"/>
          </a:p>
          <a:p>
            <a:endParaRPr lang="en-US" altLang="zh-TW" dirty="0"/>
          </a:p>
          <a:p>
            <a:endParaRPr lang="en-US" altLang="zh-TW" dirty="0"/>
          </a:p>
          <a:p>
            <a:endParaRPr lang="en-US" altLang="zh-TW" dirty="0"/>
          </a:p>
          <a:p>
            <a:endParaRPr lang="en-US" altLang="zh-TW" u="sng" dirty="0"/>
          </a:p>
          <a:p>
            <a:endParaRPr lang="en-US" altLang="zh-TW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17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79074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792088"/>
          </a:xfrm>
        </p:spPr>
        <p:txBody>
          <a:bodyPr>
            <a:noAutofit/>
          </a:bodyPr>
          <a:lstStyle/>
          <a:p>
            <a:r>
              <a:rPr lang="zh-TW" altLang="en-US" sz="2400" b="1" dirty="0"/>
              <a:t>表</a:t>
            </a:r>
            <a:r>
              <a:rPr lang="en-US" altLang="zh-TW" sz="2400" b="1" dirty="0"/>
              <a:t>1-1</a:t>
            </a:r>
            <a:r>
              <a:rPr lang="zh-TW" altLang="en-US" sz="2400" b="1" dirty="0"/>
              <a:t>原物料使用量</a:t>
            </a:r>
            <a:r>
              <a:rPr lang="en-US" altLang="zh-TW" sz="2400" b="1" dirty="0"/>
              <a:t>(</a:t>
            </a:r>
            <a:r>
              <a:rPr lang="zh-TW" altLang="en-US" sz="2400" b="1" dirty="0"/>
              <a:t>產品噸</a:t>
            </a:r>
            <a:r>
              <a:rPr lang="en-US" altLang="zh-TW" sz="2400" b="1" dirty="0"/>
              <a:t>/</a:t>
            </a:r>
            <a:r>
              <a:rPr lang="zh-TW" altLang="en-US" sz="2400" b="1" dirty="0"/>
              <a:t>原料噸</a:t>
            </a:r>
            <a:r>
              <a:rPr lang="en-US" altLang="zh-TW" sz="2400" b="1" dirty="0"/>
              <a:t>)</a:t>
            </a:r>
            <a:br>
              <a:rPr lang="en-US" altLang="zh-TW" sz="2400" b="1" dirty="0"/>
            </a:br>
            <a:endParaRPr lang="zh-TW" altLang="en-US" sz="2400" b="1" dirty="0"/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42962703"/>
              </p:ext>
            </p:extLst>
          </p:nvPr>
        </p:nvGraphicFramePr>
        <p:xfrm>
          <a:off x="539551" y="576573"/>
          <a:ext cx="8243963" cy="6000081"/>
        </p:xfrm>
        <a:graphic>
          <a:graphicData uri="http://schemas.openxmlformats.org/drawingml/2006/table">
            <a:tbl>
              <a:tblPr firstRow="1" firstCol="1" bandRow="1"/>
              <a:tblGrid>
                <a:gridCol w="21022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689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377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9840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3060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48369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zh-TW" sz="240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紡織別</a:t>
                      </a:r>
                      <a:endParaRPr lang="zh-TW" sz="2400" dirty="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80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原物料使用量</a:t>
                      </a:r>
                      <a:endParaRPr lang="en-US" altLang="zh-TW" sz="1800" dirty="0">
                        <a:effectLst/>
                        <a:latin typeface="Times New Roman"/>
                        <a:ea typeface="標楷體"/>
                        <a:cs typeface="新細明體"/>
                      </a:endParaRP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(</a:t>
                      </a:r>
                      <a:r>
                        <a:rPr lang="zh-TW" sz="180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產品噸</a:t>
                      </a:r>
                      <a:r>
                        <a:rPr lang="en-US" sz="180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/</a:t>
                      </a:r>
                      <a:r>
                        <a:rPr lang="zh-TW" sz="180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原料噸</a:t>
                      </a:r>
                      <a:r>
                        <a:rPr lang="en-US" sz="180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)</a:t>
                      </a:r>
                      <a:endParaRPr lang="zh-TW" sz="1800" dirty="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zh-TW" sz="180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擬修正</a:t>
                      </a:r>
                      <a:endParaRPr lang="zh-TW" sz="1800" dirty="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zh-TW" sz="180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項目得分</a:t>
                      </a:r>
                      <a:endParaRPr lang="zh-TW" sz="1800" dirty="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zh-TW" sz="180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擬修正</a:t>
                      </a:r>
                      <a:endParaRPr lang="zh-TW" sz="1800" dirty="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941">
                <a:tc rowSpan="5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zh-TW" sz="240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不織布</a:t>
                      </a:r>
                      <a:endParaRPr lang="zh-TW" sz="2400" dirty="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/>
                          <a:ea typeface="新細明體"/>
                          <a:cs typeface="新細明體"/>
                        </a:rPr>
                        <a:t>0.90</a:t>
                      </a:r>
                      <a:r>
                        <a:rPr lang="zh-TW" sz="2000" dirty="0">
                          <a:effectLst/>
                          <a:latin typeface="Times New Roman"/>
                          <a:ea typeface="新細明體"/>
                          <a:cs typeface="新細明體"/>
                        </a:rPr>
                        <a:t>以上</a:t>
                      </a:r>
                      <a:endParaRPr lang="zh-TW" sz="2000" dirty="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 </a:t>
                      </a:r>
                      <a:endParaRPr lang="zh-TW" sz="120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4.0</a:t>
                      </a:r>
                      <a:endParaRPr lang="zh-TW" sz="2000" dirty="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 </a:t>
                      </a:r>
                      <a:endParaRPr lang="zh-TW" sz="120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4941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/>
                          <a:ea typeface="新細明體"/>
                          <a:cs typeface="新細明體"/>
                        </a:rPr>
                        <a:t>0.90-0.86</a:t>
                      </a:r>
                      <a:endParaRPr lang="zh-TW" sz="2000" dirty="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 </a:t>
                      </a:r>
                      <a:endParaRPr lang="zh-TW" sz="120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3.2</a:t>
                      </a:r>
                      <a:endParaRPr lang="zh-TW" sz="2000" dirty="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 </a:t>
                      </a:r>
                      <a:endParaRPr lang="zh-TW" sz="120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4941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/>
                          <a:ea typeface="新細明體"/>
                          <a:cs typeface="新細明體"/>
                        </a:rPr>
                        <a:t>0.86-0.84</a:t>
                      </a:r>
                      <a:endParaRPr lang="zh-TW" sz="2000" dirty="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 </a:t>
                      </a:r>
                      <a:endParaRPr lang="zh-TW" sz="120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2.4</a:t>
                      </a:r>
                      <a:endParaRPr lang="zh-TW" sz="2000" dirty="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 </a:t>
                      </a:r>
                      <a:endParaRPr lang="zh-TW" sz="120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4941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/>
                          <a:ea typeface="新細明體"/>
                          <a:cs typeface="新細明體"/>
                        </a:rPr>
                        <a:t>0.84-0.82</a:t>
                      </a:r>
                      <a:endParaRPr lang="zh-TW" sz="2000" dirty="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 </a:t>
                      </a:r>
                      <a:endParaRPr lang="zh-TW" sz="120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1.6</a:t>
                      </a:r>
                      <a:endParaRPr lang="zh-TW" sz="2000" dirty="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 </a:t>
                      </a:r>
                      <a:endParaRPr lang="zh-TW" sz="120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4941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新細明體"/>
                          <a:cs typeface="新細明體"/>
                        </a:rPr>
                        <a:t>0.80</a:t>
                      </a:r>
                      <a:r>
                        <a:rPr lang="zh-TW" sz="2000" b="1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新細明體"/>
                          <a:cs typeface="新細明體"/>
                        </a:rPr>
                        <a:t>以下</a:t>
                      </a:r>
                      <a:endParaRPr lang="zh-TW" sz="2000" dirty="0">
                        <a:solidFill>
                          <a:srgbClr val="0000FF"/>
                        </a:solidFill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 </a:t>
                      </a:r>
                      <a:endParaRPr lang="zh-TW" sz="120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0.8</a:t>
                      </a:r>
                      <a:endParaRPr lang="zh-TW" sz="2000" dirty="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 </a:t>
                      </a:r>
                      <a:endParaRPr lang="zh-TW" sz="120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4941">
                <a:tc rowSpan="5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zh-TW" sz="240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織造</a:t>
                      </a:r>
                      <a:endParaRPr lang="zh-TW" sz="2400" dirty="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/>
                          <a:ea typeface="新細明體"/>
                          <a:cs typeface="新細明體"/>
                        </a:rPr>
                        <a:t>0.96</a:t>
                      </a:r>
                      <a:r>
                        <a:rPr lang="zh-TW" sz="2000" dirty="0">
                          <a:effectLst/>
                          <a:latin typeface="Times New Roman"/>
                          <a:ea typeface="新細明體"/>
                          <a:cs typeface="新細明體"/>
                        </a:rPr>
                        <a:t>以上</a:t>
                      </a:r>
                      <a:endParaRPr lang="zh-TW" sz="2000" dirty="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 </a:t>
                      </a:r>
                      <a:endParaRPr lang="zh-TW" sz="120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4.0</a:t>
                      </a:r>
                      <a:endParaRPr lang="zh-TW" sz="2000" dirty="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 </a:t>
                      </a:r>
                      <a:endParaRPr lang="zh-TW" sz="120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4941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/>
                          <a:ea typeface="新細明體"/>
                          <a:cs typeface="新細明體"/>
                        </a:rPr>
                        <a:t>0.94-0.96</a:t>
                      </a:r>
                      <a:endParaRPr lang="zh-TW" sz="2000" dirty="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 </a:t>
                      </a:r>
                      <a:endParaRPr lang="zh-TW" sz="120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3.2</a:t>
                      </a:r>
                      <a:endParaRPr lang="zh-TW" sz="2000" dirty="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 </a:t>
                      </a:r>
                      <a:endParaRPr lang="zh-TW" sz="120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4941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/>
                          <a:ea typeface="新細明體"/>
                          <a:cs typeface="新細明體"/>
                        </a:rPr>
                        <a:t>0.92-0.94</a:t>
                      </a:r>
                      <a:endParaRPr lang="zh-TW" sz="2000" dirty="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 </a:t>
                      </a:r>
                      <a:endParaRPr lang="zh-TW" sz="120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2.4</a:t>
                      </a:r>
                      <a:endParaRPr lang="zh-TW" sz="2000" dirty="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 </a:t>
                      </a:r>
                      <a:endParaRPr lang="zh-TW" sz="120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04941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/>
                          <a:ea typeface="新細明體"/>
                          <a:cs typeface="新細明體"/>
                        </a:rPr>
                        <a:t>0.90-0.92</a:t>
                      </a:r>
                      <a:endParaRPr lang="zh-TW" sz="2000" dirty="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 </a:t>
                      </a:r>
                      <a:endParaRPr lang="zh-TW" sz="120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1.6</a:t>
                      </a:r>
                      <a:endParaRPr lang="zh-TW" sz="2000" dirty="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 </a:t>
                      </a:r>
                      <a:endParaRPr lang="zh-TW" sz="120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04941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/>
                          <a:ea typeface="新細明體"/>
                          <a:cs typeface="新細明體"/>
                        </a:rPr>
                        <a:t>0.90</a:t>
                      </a:r>
                      <a:r>
                        <a:rPr lang="zh-TW" sz="2000" dirty="0">
                          <a:effectLst/>
                          <a:latin typeface="Times New Roman"/>
                          <a:ea typeface="新細明體"/>
                          <a:cs typeface="新細明體"/>
                        </a:rPr>
                        <a:t>以下</a:t>
                      </a:r>
                      <a:endParaRPr lang="zh-TW" sz="2000" dirty="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 </a:t>
                      </a:r>
                      <a:endParaRPr lang="zh-TW" sz="120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0.8</a:t>
                      </a:r>
                      <a:endParaRPr lang="zh-TW" sz="2000" dirty="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 </a:t>
                      </a:r>
                      <a:endParaRPr lang="zh-TW" sz="120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04941">
                <a:tc rowSpan="5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zh-TW" sz="240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染整</a:t>
                      </a:r>
                      <a:endParaRPr lang="zh-TW" sz="2400" dirty="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/>
                          <a:ea typeface="新細明體"/>
                          <a:cs typeface="新細明體"/>
                        </a:rPr>
                        <a:t>0.96</a:t>
                      </a:r>
                      <a:r>
                        <a:rPr lang="zh-TW" sz="2000" dirty="0">
                          <a:effectLst/>
                          <a:latin typeface="Times New Roman"/>
                          <a:ea typeface="新細明體"/>
                          <a:cs typeface="新細明體"/>
                        </a:rPr>
                        <a:t>以上</a:t>
                      </a:r>
                      <a:endParaRPr lang="zh-TW" sz="2000" dirty="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 </a:t>
                      </a:r>
                      <a:endParaRPr lang="zh-TW" sz="120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4.0</a:t>
                      </a:r>
                      <a:endParaRPr lang="zh-TW" sz="2000" dirty="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 </a:t>
                      </a:r>
                      <a:endParaRPr lang="zh-TW" sz="120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04941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/>
                          <a:ea typeface="新細明體"/>
                          <a:cs typeface="新細明體"/>
                        </a:rPr>
                        <a:t>0.94-0.96</a:t>
                      </a:r>
                      <a:endParaRPr lang="zh-TW" sz="2000" dirty="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 </a:t>
                      </a:r>
                      <a:endParaRPr lang="zh-TW" sz="120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3.2</a:t>
                      </a:r>
                      <a:endParaRPr lang="zh-TW" sz="2000" dirty="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 </a:t>
                      </a:r>
                      <a:endParaRPr lang="zh-TW" sz="120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04941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/>
                          <a:ea typeface="新細明體"/>
                          <a:cs typeface="新細明體"/>
                        </a:rPr>
                        <a:t>0.92-0.94</a:t>
                      </a:r>
                      <a:endParaRPr lang="zh-TW" sz="2000" dirty="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 </a:t>
                      </a:r>
                      <a:endParaRPr lang="zh-TW" sz="120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2.4</a:t>
                      </a:r>
                      <a:endParaRPr lang="zh-TW" sz="2000" dirty="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 </a:t>
                      </a:r>
                      <a:endParaRPr lang="zh-TW" sz="120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04941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/>
                          <a:ea typeface="新細明體"/>
                          <a:cs typeface="新細明體"/>
                        </a:rPr>
                        <a:t>0.90-0.92</a:t>
                      </a:r>
                      <a:endParaRPr lang="zh-TW" sz="2000" dirty="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 </a:t>
                      </a:r>
                      <a:endParaRPr lang="zh-TW" sz="120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1.6</a:t>
                      </a:r>
                      <a:endParaRPr lang="zh-TW" sz="2000" dirty="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 </a:t>
                      </a:r>
                      <a:endParaRPr lang="zh-TW" sz="120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04941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/>
                          <a:ea typeface="新細明體"/>
                          <a:cs typeface="新細明體"/>
                        </a:rPr>
                        <a:t>0.90</a:t>
                      </a:r>
                      <a:r>
                        <a:rPr lang="zh-TW" sz="2000" dirty="0">
                          <a:effectLst/>
                          <a:latin typeface="Times New Roman"/>
                          <a:ea typeface="新細明體"/>
                          <a:cs typeface="新細明體"/>
                        </a:rPr>
                        <a:t>以下</a:t>
                      </a:r>
                      <a:endParaRPr lang="zh-TW" sz="2000" dirty="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 </a:t>
                      </a:r>
                      <a:endParaRPr lang="zh-TW" sz="120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0.8</a:t>
                      </a:r>
                      <a:endParaRPr lang="zh-TW" sz="2000" dirty="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 </a:t>
                      </a:r>
                      <a:endParaRPr lang="zh-TW" sz="120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67717">
                <a:tc rowSpan="5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zh-TW" sz="240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其他</a:t>
                      </a:r>
                      <a:endParaRPr lang="zh-TW" sz="2400" dirty="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新細明體"/>
                          <a:cs typeface="新細明體"/>
                        </a:rPr>
                        <a:t> </a:t>
                      </a:r>
                      <a:endParaRPr lang="zh-TW" sz="1200" dirty="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 </a:t>
                      </a:r>
                      <a:endParaRPr lang="zh-TW" sz="120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 </a:t>
                      </a:r>
                      <a:endParaRPr lang="zh-TW" sz="120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 </a:t>
                      </a:r>
                      <a:endParaRPr lang="zh-TW" sz="120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5247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 </a:t>
                      </a:r>
                      <a:endParaRPr lang="zh-TW" sz="1200" dirty="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 </a:t>
                      </a:r>
                      <a:endParaRPr lang="zh-TW" sz="1200" dirty="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 </a:t>
                      </a:r>
                      <a:endParaRPr lang="zh-TW" sz="1200" dirty="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 </a:t>
                      </a:r>
                      <a:endParaRPr lang="zh-TW" sz="120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5247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 </a:t>
                      </a:r>
                      <a:endParaRPr lang="zh-TW" sz="120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 </a:t>
                      </a:r>
                      <a:endParaRPr lang="zh-TW" sz="120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 </a:t>
                      </a:r>
                      <a:endParaRPr lang="zh-TW" sz="1200" dirty="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 </a:t>
                      </a:r>
                      <a:endParaRPr lang="zh-TW" sz="120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5247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 </a:t>
                      </a:r>
                      <a:endParaRPr lang="zh-TW" sz="1200" dirty="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 </a:t>
                      </a:r>
                      <a:endParaRPr lang="zh-TW" sz="120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 </a:t>
                      </a:r>
                      <a:endParaRPr lang="zh-TW" sz="1200" dirty="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 </a:t>
                      </a:r>
                      <a:endParaRPr lang="zh-TW" sz="120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5247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 </a:t>
                      </a:r>
                      <a:endParaRPr lang="zh-TW" sz="1200" dirty="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 </a:t>
                      </a:r>
                      <a:endParaRPr lang="zh-TW" sz="1200" dirty="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 </a:t>
                      </a:r>
                      <a:endParaRPr lang="zh-TW" sz="120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 </a:t>
                      </a:r>
                      <a:endParaRPr lang="zh-TW" sz="1200" dirty="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</a:tbl>
          </a:graphicData>
        </a:graphic>
      </p:graphicFrame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18</a:t>
            </a:fld>
            <a:endParaRPr lang="zh-TW" altLang="en-US"/>
          </a:p>
        </p:txBody>
      </p:sp>
      <p:sp>
        <p:nvSpPr>
          <p:cNvPr id="5" name="矩形 4"/>
          <p:cNvSpPr/>
          <p:nvPr/>
        </p:nvSpPr>
        <p:spPr>
          <a:xfrm>
            <a:off x="7055321" y="62420"/>
            <a:ext cx="181054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1400" b="1" dirty="0"/>
              <a:t>註</a:t>
            </a:r>
            <a:r>
              <a:rPr lang="zh-TW" altLang="en-US" sz="1400" b="1" dirty="0" smtClean="0">
                <a:latin typeface="PMingLiU" panose="02020500000000000000" pitchFamily="18" charset="-120"/>
                <a:ea typeface="PMingLiU" panose="02020500000000000000" pitchFamily="18" charset="-120"/>
              </a:rPr>
              <a:t>：</a:t>
            </a:r>
            <a:r>
              <a:rPr lang="zh-TW" altLang="en-US" sz="1400" b="1" dirty="0" smtClean="0">
                <a:solidFill>
                  <a:srgbClr val="0000FF"/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藍字</a:t>
            </a:r>
            <a:r>
              <a:rPr lang="zh-TW" altLang="en-US" sz="1400" b="1" dirty="0" smtClean="0">
                <a:latin typeface="PMingLiU" panose="02020500000000000000" pitchFamily="18" charset="-120"/>
                <a:ea typeface="PMingLiU" panose="02020500000000000000" pitchFamily="18" charset="-120"/>
              </a:rPr>
              <a:t>為參考值</a:t>
            </a:r>
            <a:endParaRPr lang="en-US" altLang="zh-TW" sz="1400" b="1" dirty="0" smtClean="0">
              <a:latin typeface="PMingLiU" panose="02020500000000000000" pitchFamily="18" charset="-120"/>
              <a:ea typeface="PMingLiU" panose="02020500000000000000" pitchFamily="18" charset="-120"/>
            </a:endParaRPr>
          </a:p>
          <a:p>
            <a:r>
              <a:rPr lang="zh-TW" altLang="en-US" sz="1400" b="1" dirty="0">
                <a:latin typeface="PMingLiU" panose="02020500000000000000" pitchFamily="18" charset="-120"/>
                <a:ea typeface="PMingLiU" panose="02020500000000000000" pitchFamily="18" charset="-120"/>
              </a:rPr>
              <a:t> </a:t>
            </a:r>
            <a:r>
              <a:rPr lang="zh-TW" altLang="en-US" sz="1400" b="1" dirty="0" smtClean="0">
                <a:latin typeface="PMingLiU" panose="02020500000000000000" pitchFamily="18" charset="-120"/>
                <a:ea typeface="PMingLiU" panose="02020500000000000000" pitchFamily="18" charset="-120"/>
              </a:rPr>
              <a:t>       黑字為可更改值</a:t>
            </a:r>
            <a:endParaRPr lang="zh-TW" alt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295642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404665"/>
            <a:ext cx="7772400" cy="1944215"/>
          </a:xfrm>
        </p:spPr>
        <p:txBody>
          <a:bodyPr/>
          <a:lstStyle/>
          <a:p>
            <a:r>
              <a:rPr lang="en-US" altLang="zh-TW" b="1" dirty="0"/>
              <a:t>1-2</a:t>
            </a:r>
            <a:r>
              <a:rPr lang="zh-TW" altLang="en-US" b="1" dirty="0"/>
              <a:t> 再生原料使用量</a:t>
            </a:r>
            <a:r>
              <a:rPr lang="en-US" altLang="zh-TW" b="1" dirty="0"/>
              <a:t/>
            </a:r>
            <a:br>
              <a:rPr lang="en-US" altLang="zh-TW" b="1" dirty="0"/>
            </a:br>
            <a:r>
              <a:rPr lang="en-US" altLang="zh-TW" b="1" dirty="0"/>
              <a:t>(</a:t>
            </a:r>
            <a:r>
              <a:rPr lang="zh-TW" altLang="en-US" b="1" dirty="0"/>
              <a:t>再生原料噸</a:t>
            </a:r>
            <a:r>
              <a:rPr lang="en-US" altLang="zh-TW" b="1" dirty="0"/>
              <a:t>/</a:t>
            </a:r>
            <a:r>
              <a:rPr lang="zh-TW" altLang="en-US" b="1" dirty="0"/>
              <a:t>原料噸</a:t>
            </a:r>
            <a:r>
              <a:rPr lang="en-US" altLang="zh-TW" b="1" dirty="0"/>
              <a:t>)</a:t>
            </a:r>
            <a:r>
              <a:rPr lang="zh-TW" altLang="en-US" b="1" dirty="0"/>
              <a:t>（％）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755576" y="2924944"/>
            <a:ext cx="7632848" cy="3168352"/>
          </a:xfrm>
        </p:spPr>
        <p:txBody>
          <a:bodyPr/>
          <a:lstStyle/>
          <a:p>
            <a:pPr lvl="0"/>
            <a:r>
              <a:rPr lang="zh-TW" altLang="en-US" b="1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申請年</a:t>
            </a:r>
            <a:r>
              <a:rPr lang="zh-TW" altLang="en-US" b="1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再生原物料使用總重量</a:t>
            </a:r>
            <a:r>
              <a:rPr lang="en-US" altLang="zh-TW" b="1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(t)</a:t>
            </a:r>
          </a:p>
          <a:p>
            <a:pPr lvl="0"/>
            <a:r>
              <a:rPr lang="en-US" altLang="zh-TW" b="1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―――――――――――――――</a:t>
            </a:r>
            <a:r>
              <a:rPr lang="zh-TW" altLang="en-US" b="1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b="1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=</a:t>
            </a:r>
          </a:p>
          <a:p>
            <a:pPr lvl="0"/>
            <a:r>
              <a:rPr lang="zh-TW" altLang="en-US" b="1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申請年</a:t>
            </a:r>
            <a:r>
              <a:rPr lang="zh-TW" altLang="en-US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原物料使用總重量</a:t>
            </a:r>
            <a:r>
              <a:rPr lang="en-US" altLang="zh-TW" b="1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(t)</a:t>
            </a:r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19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39396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476673"/>
            <a:ext cx="7772400" cy="936103"/>
          </a:xfrm>
        </p:spPr>
        <p:txBody>
          <a:bodyPr/>
          <a:lstStyle/>
          <a:p>
            <a:r>
              <a:rPr lang="zh-TW" altLang="en-US" b="1" dirty="0"/>
              <a:t>建構指標項目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1484784"/>
            <a:ext cx="6400800" cy="4032448"/>
          </a:xfrm>
        </p:spPr>
        <p:txBody>
          <a:bodyPr>
            <a:normAutofit fontScale="92500" lnSpcReduction="10000"/>
          </a:bodyPr>
          <a:lstStyle/>
          <a:p>
            <a:r>
              <a:rPr lang="en-US" altLang="zh-TW" b="1" dirty="0">
                <a:solidFill>
                  <a:srgbClr val="0000FF"/>
                </a:solidFill>
              </a:rPr>
              <a:t>1.</a:t>
            </a:r>
            <a:r>
              <a:rPr lang="zh-TW" altLang="en-US" b="1" dirty="0">
                <a:solidFill>
                  <a:srgbClr val="0000FF"/>
                </a:solidFill>
              </a:rPr>
              <a:t>廠家分類</a:t>
            </a:r>
            <a:endParaRPr lang="en-US" altLang="zh-TW" b="1" dirty="0">
              <a:solidFill>
                <a:srgbClr val="0000FF"/>
              </a:solidFill>
            </a:endParaRPr>
          </a:p>
          <a:p>
            <a:r>
              <a:rPr lang="en-US" altLang="zh-TW" b="1" dirty="0">
                <a:solidFill>
                  <a:srgbClr val="C00000"/>
                </a:solidFill>
              </a:rPr>
              <a:t>2.</a:t>
            </a:r>
            <a:r>
              <a:rPr lang="zh-TW" altLang="en-US" b="1" dirty="0">
                <a:solidFill>
                  <a:srgbClr val="C00000"/>
                </a:solidFill>
              </a:rPr>
              <a:t>評估項目</a:t>
            </a:r>
            <a:endParaRPr lang="en-US" altLang="zh-TW" b="1" dirty="0">
              <a:solidFill>
                <a:srgbClr val="C00000"/>
              </a:solidFill>
            </a:endParaRPr>
          </a:p>
          <a:p>
            <a:r>
              <a:rPr lang="en-US" altLang="zh-TW" b="1" dirty="0">
                <a:solidFill>
                  <a:srgbClr val="FF0000"/>
                </a:solidFill>
              </a:rPr>
              <a:t>3.</a:t>
            </a:r>
            <a:r>
              <a:rPr lang="zh-TW" altLang="en-US" b="1" dirty="0">
                <a:solidFill>
                  <a:srgbClr val="FF0000"/>
                </a:solidFill>
              </a:rPr>
              <a:t>量化指標數據分級配分</a:t>
            </a:r>
            <a:endParaRPr lang="en-US" altLang="zh-TW" b="1" dirty="0">
              <a:solidFill>
                <a:srgbClr val="FF0000"/>
              </a:solidFill>
            </a:endParaRPr>
          </a:p>
          <a:p>
            <a:r>
              <a:rPr lang="en-US" altLang="zh-TW" b="1" dirty="0">
                <a:solidFill>
                  <a:srgbClr val="00B050"/>
                </a:solidFill>
              </a:rPr>
              <a:t>4.</a:t>
            </a:r>
            <a:r>
              <a:rPr lang="zh-TW" altLang="en-US" b="1" dirty="0">
                <a:solidFill>
                  <a:srgbClr val="00B050"/>
                </a:solidFill>
              </a:rPr>
              <a:t>統計評估及格分數</a:t>
            </a:r>
            <a:endParaRPr lang="en-US" altLang="zh-TW" b="1" dirty="0">
              <a:solidFill>
                <a:srgbClr val="00B050"/>
              </a:solidFill>
            </a:endParaRPr>
          </a:p>
          <a:p>
            <a:pPr algn="l"/>
            <a:r>
              <a:rPr lang="zh-TW" altLang="en-US" b="1" dirty="0">
                <a:solidFill>
                  <a:schemeClr val="tx1"/>
                </a:solidFill>
              </a:rPr>
              <a:t>附件檔</a:t>
            </a:r>
            <a:r>
              <a:rPr lang="en-US" altLang="zh-TW" b="1" dirty="0">
                <a:solidFill>
                  <a:schemeClr val="tx1"/>
                </a:solidFill>
              </a:rPr>
              <a:t>1.0</a:t>
            </a:r>
            <a:r>
              <a:rPr lang="zh-TW" altLang="en-US" b="1">
                <a:solidFill>
                  <a:schemeClr val="tx1"/>
                </a:solidFill>
              </a:rPr>
              <a:t>版</a:t>
            </a:r>
            <a:endParaRPr lang="en-US" altLang="zh-TW" b="1" dirty="0">
              <a:solidFill>
                <a:schemeClr val="tx1"/>
              </a:solidFill>
            </a:endParaRPr>
          </a:p>
          <a:p>
            <a:pPr algn="l"/>
            <a:r>
              <a:rPr lang="en-US" altLang="zh-TW" b="1" dirty="0">
                <a:solidFill>
                  <a:schemeClr val="tx1"/>
                </a:solidFill>
              </a:rPr>
              <a:t>1.</a:t>
            </a:r>
            <a:r>
              <a:rPr lang="zh-TW" altLang="en-US" b="1" dirty="0">
                <a:solidFill>
                  <a:schemeClr val="tx1"/>
                </a:solidFill>
              </a:rPr>
              <a:t>試行報告</a:t>
            </a:r>
            <a:r>
              <a:rPr lang="en-US" altLang="zh-TW" b="1" dirty="0">
                <a:solidFill>
                  <a:schemeClr val="tx1"/>
                </a:solidFill>
              </a:rPr>
              <a:t>2.</a:t>
            </a:r>
            <a:r>
              <a:rPr lang="zh-TW" altLang="en-US" b="1" dirty="0">
                <a:solidFill>
                  <a:schemeClr val="tx1"/>
                </a:solidFill>
              </a:rPr>
              <a:t>指標說明</a:t>
            </a:r>
            <a:r>
              <a:rPr lang="en-US" altLang="zh-TW" b="1" dirty="0">
                <a:solidFill>
                  <a:schemeClr val="tx1"/>
                </a:solidFill>
              </a:rPr>
              <a:t>3.</a:t>
            </a:r>
            <a:r>
              <a:rPr lang="zh-TW" altLang="en-US" b="1" dirty="0">
                <a:solidFill>
                  <a:schemeClr val="tx1"/>
                </a:solidFill>
              </a:rPr>
              <a:t>生產評估表匯總版</a:t>
            </a:r>
            <a:r>
              <a:rPr lang="en-US" altLang="zh-TW" b="1" dirty="0">
                <a:solidFill>
                  <a:schemeClr val="tx1"/>
                </a:solidFill>
              </a:rPr>
              <a:t>(</a:t>
            </a:r>
            <a:r>
              <a:rPr lang="zh-TW" altLang="en-US" b="1" dirty="0">
                <a:solidFill>
                  <a:schemeClr val="tx1"/>
                </a:solidFill>
              </a:rPr>
              <a:t>三類參考範例</a:t>
            </a:r>
            <a:r>
              <a:rPr lang="en-US" altLang="zh-TW" b="1" dirty="0">
                <a:solidFill>
                  <a:schemeClr val="tx1"/>
                </a:solidFill>
              </a:rPr>
              <a:t>)4.</a:t>
            </a:r>
            <a:r>
              <a:rPr lang="zh-TW" altLang="en-US" b="1" dirty="0">
                <a:solidFill>
                  <a:schemeClr val="tx1"/>
                </a:solidFill>
              </a:rPr>
              <a:t>本</a:t>
            </a:r>
            <a:r>
              <a:rPr lang="en-US" altLang="zh-TW" b="1" dirty="0" err="1">
                <a:solidFill>
                  <a:schemeClr val="tx1"/>
                </a:solidFill>
              </a:rPr>
              <a:t>ppt</a:t>
            </a:r>
            <a:endParaRPr lang="en-US" altLang="zh-TW" b="1" dirty="0">
              <a:solidFill>
                <a:schemeClr val="tx1"/>
              </a:solidFill>
            </a:endParaRPr>
          </a:p>
          <a:p>
            <a:pPr algn="l"/>
            <a:r>
              <a:rPr lang="en-US" altLang="zh-TW" b="1" dirty="0">
                <a:solidFill>
                  <a:schemeClr val="tx1"/>
                </a:solidFill>
              </a:rPr>
              <a:t>5.</a:t>
            </a:r>
            <a:r>
              <a:rPr lang="zh-TW" altLang="en-US" b="1" dirty="0">
                <a:solidFill>
                  <a:schemeClr val="tx1"/>
                </a:solidFill>
              </a:rPr>
              <a:t>一般行業清潔生產</a:t>
            </a:r>
            <a:r>
              <a:rPr lang="zh-TW" altLang="en-US" b="1" dirty="0">
                <a:solidFill>
                  <a:schemeClr val="tx1"/>
                </a:solidFill>
                <a:latin typeface="新細明體"/>
                <a:ea typeface="新細明體"/>
              </a:rPr>
              <a:t>（</a:t>
            </a:r>
            <a:r>
              <a:rPr lang="zh-TW" altLang="en-US" b="1" dirty="0">
                <a:solidFill>
                  <a:schemeClr val="tx1"/>
                </a:solidFill>
              </a:rPr>
              <a:t>工業局</a:t>
            </a:r>
            <a:r>
              <a:rPr lang="zh-TW" altLang="en-US" b="1" dirty="0">
                <a:solidFill>
                  <a:schemeClr val="tx1"/>
                </a:solidFill>
                <a:latin typeface="新細明體"/>
                <a:ea typeface="新細明體"/>
              </a:rPr>
              <a:t>）</a:t>
            </a:r>
            <a:endParaRPr lang="en-US" altLang="zh-TW" b="1" dirty="0">
              <a:solidFill>
                <a:schemeClr val="tx1"/>
              </a:solidFill>
            </a:endParaRPr>
          </a:p>
          <a:p>
            <a:endParaRPr lang="zh-TW" altLang="en-US" b="1" dirty="0">
              <a:solidFill>
                <a:schemeClr val="tx1"/>
              </a:solidFill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944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60649"/>
            <a:ext cx="7772400" cy="648071"/>
          </a:xfrm>
        </p:spPr>
        <p:txBody>
          <a:bodyPr>
            <a:noAutofit/>
          </a:bodyPr>
          <a:lstStyle/>
          <a:p>
            <a:r>
              <a:rPr lang="zh-TW" altLang="en-US" sz="2400" b="1" dirty="0"/>
              <a:t>表</a:t>
            </a:r>
            <a:r>
              <a:rPr lang="en-US" altLang="zh-TW" sz="2400" b="1" dirty="0"/>
              <a:t>1-2</a:t>
            </a:r>
            <a:r>
              <a:rPr lang="zh-TW" altLang="en-US" sz="2400" b="1" dirty="0"/>
              <a:t>再生原料使用量</a:t>
            </a:r>
            <a:r>
              <a:rPr lang="en-US" altLang="zh-TW" sz="2400" b="1" dirty="0"/>
              <a:t>(</a:t>
            </a:r>
            <a:r>
              <a:rPr lang="zh-TW" altLang="en-US" sz="2400" b="1" dirty="0"/>
              <a:t>再生原料噸</a:t>
            </a:r>
            <a:r>
              <a:rPr lang="en-US" altLang="zh-TW" sz="2400" b="1" dirty="0"/>
              <a:t>/</a:t>
            </a:r>
            <a:r>
              <a:rPr lang="zh-TW" altLang="en-US" sz="2400" b="1" dirty="0"/>
              <a:t>原料噸</a:t>
            </a:r>
            <a:r>
              <a:rPr lang="en-US" altLang="zh-TW" sz="2400" b="1" dirty="0"/>
              <a:t>)</a:t>
            </a:r>
            <a:r>
              <a:rPr lang="zh-TW" altLang="en-US" sz="2400" b="1" dirty="0"/>
              <a:t>（％）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539552" y="764704"/>
            <a:ext cx="8424936" cy="5976664"/>
          </a:xfrm>
        </p:spPr>
        <p:txBody>
          <a:bodyPr/>
          <a:lstStyle/>
          <a:p>
            <a:endParaRPr lang="zh-TW" altLang="en-US" dirty="0"/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276475"/>
              </p:ext>
            </p:extLst>
          </p:nvPr>
        </p:nvGraphicFramePr>
        <p:xfrm>
          <a:off x="683568" y="836926"/>
          <a:ext cx="8208912" cy="5669280"/>
        </p:xfrm>
        <a:graphic>
          <a:graphicData uri="http://schemas.openxmlformats.org/drawingml/2006/table">
            <a:tbl>
              <a:tblPr firstRow="1" firstCol="1" bandRow="1"/>
              <a:tblGrid>
                <a:gridCol w="18059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548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365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8019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313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8288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紡織別</a:t>
                      </a:r>
                      <a:endParaRPr lang="zh-TW" sz="2400" dirty="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原物料使用量</a:t>
                      </a:r>
                      <a:r>
                        <a:rPr lang="en-US" sz="180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(</a:t>
                      </a:r>
                      <a:r>
                        <a:rPr lang="zh-TW" sz="180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產品噸</a:t>
                      </a:r>
                      <a:r>
                        <a:rPr lang="en-US" sz="180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/</a:t>
                      </a:r>
                      <a:r>
                        <a:rPr lang="zh-TW" sz="180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原料噸</a:t>
                      </a:r>
                      <a:r>
                        <a:rPr lang="en-US" sz="180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)</a:t>
                      </a:r>
                      <a:endParaRPr lang="zh-TW" sz="1800" dirty="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擬修正</a:t>
                      </a:r>
                      <a:endParaRPr lang="zh-TW" sz="1800" dirty="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項目得分</a:t>
                      </a:r>
                      <a:endParaRPr lang="zh-TW" sz="1800" dirty="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擬修正</a:t>
                      </a:r>
                      <a:endParaRPr lang="zh-TW" sz="1800" dirty="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8604">
                <a:tc row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不織布</a:t>
                      </a:r>
                      <a:endParaRPr lang="zh-TW" sz="2400" dirty="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/>
                          <a:ea typeface="新細明體"/>
                          <a:cs typeface="新細明體"/>
                        </a:rPr>
                        <a:t>10</a:t>
                      </a:r>
                      <a:r>
                        <a:rPr lang="zh-TW" sz="2000" dirty="0">
                          <a:effectLst/>
                          <a:latin typeface="Times New Roman"/>
                          <a:ea typeface="新細明體"/>
                          <a:cs typeface="Times New Roman"/>
                        </a:rPr>
                        <a:t>以上</a:t>
                      </a:r>
                      <a:endParaRPr lang="zh-TW" sz="2000" dirty="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 </a:t>
                      </a:r>
                      <a:endParaRPr lang="zh-TW" sz="2000" dirty="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2.0</a:t>
                      </a:r>
                      <a:endParaRPr lang="zh-TW" sz="200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 </a:t>
                      </a:r>
                      <a:endParaRPr lang="zh-TW" sz="120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8604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/>
                          <a:ea typeface="新細明體"/>
                          <a:cs typeface="新細明體"/>
                        </a:rPr>
                        <a:t>10-8</a:t>
                      </a:r>
                      <a:endParaRPr lang="zh-TW" sz="2000" dirty="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 </a:t>
                      </a:r>
                      <a:endParaRPr lang="zh-TW" sz="2000" dirty="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1.6</a:t>
                      </a:r>
                      <a:endParaRPr lang="zh-TW" sz="200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 </a:t>
                      </a:r>
                      <a:endParaRPr lang="zh-TW" sz="120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8604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新細明體"/>
                          <a:cs typeface="新細明體"/>
                        </a:rPr>
                        <a:t>8-6</a:t>
                      </a:r>
                      <a:endParaRPr lang="zh-TW" sz="2000" dirty="0">
                        <a:solidFill>
                          <a:srgbClr val="0000FF"/>
                        </a:solidFill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 </a:t>
                      </a:r>
                      <a:endParaRPr lang="zh-TW" sz="200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1.2</a:t>
                      </a:r>
                      <a:endParaRPr lang="zh-TW" sz="200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 </a:t>
                      </a:r>
                      <a:endParaRPr lang="zh-TW" sz="120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8604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/>
                          <a:ea typeface="新細明體"/>
                          <a:cs typeface="新細明體"/>
                        </a:rPr>
                        <a:t>4-6</a:t>
                      </a:r>
                      <a:endParaRPr lang="zh-TW" sz="2000" dirty="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 </a:t>
                      </a:r>
                      <a:endParaRPr lang="zh-TW" sz="2000" dirty="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0.8</a:t>
                      </a:r>
                      <a:endParaRPr lang="zh-TW" sz="200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 </a:t>
                      </a:r>
                      <a:endParaRPr lang="zh-TW" sz="120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8604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/>
                          <a:ea typeface="新細明體"/>
                          <a:cs typeface="新細明體"/>
                        </a:rPr>
                        <a:t>4</a:t>
                      </a:r>
                      <a:r>
                        <a:rPr lang="zh-TW" sz="2000">
                          <a:effectLst/>
                          <a:latin typeface="Times New Roman"/>
                          <a:ea typeface="新細明體"/>
                          <a:cs typeface="Times New Roman"/>
                        </a:rPr>
                        <a:t>以下</a:t>
                      </a:r>
                      <a:endParaRPr lang="zh-TW" sz="200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 </a:t>
                      </a:r>
                      <a:endParaRPr lang="zh-TW" sz="2000" dirty="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0.4</a:t>
                      </a:r>
                      <a:endParaRPr lang="zh-TW" sz="200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 </a:t>
                      </a:r>
                      <a:endParaRPr lang="zh-TW" sz="120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8604">
                <a:tc row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織造</a:t>
                      </a:r>
                      <a:endParaRPr lang="zh-TW" sz="2400" dirty="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/>
                          <a:ea typeface="新細明體"/>
                          <a:cs typeface="新細明體"/>
                        </a:rPr>
                        <a:t>0.5</a:t>
                      </a:r>
                      <a:r>
                        <a:rPr lang="zh-TW" sz="2000">
                          <a:effectLst/>
                          <a:latin typeface="Times New Roman"/>
                          <a:ea typeface="新細明體"/>
                          <a:cs typeface="Times New Roman"/>
                        </a:rPr>
                        <a:t>以上</a:t>
                      </a:r>
                      <a:endParaRPr lang="zh-TW" sz="200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 </a:t>
                      </a:r>
                      <a:endParaRPr lang="zh-TW" sz="2000" dirty="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3.0</a:t>
                      </a:r>
                      <a:endParaRPr lang="zh-TW" sz="200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 </a:t>
                      </a:r>
                      <a:endParaRPr lang="zh-TW" sz="120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8604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/>
                          <a:ea typeface="新細明體"/>
                          <a:cs typeface="新細明體"/>
                        </a:rPr>
                        <a:t>0.4-0.5</a:t>
                      </a:r>
                      <a:endParaRPr lang="zh-TW" sz="200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 </a:t>
                      </a:r>
                      <a:endParaRPr lang="zh-TW" sz="2000" dirty="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2.4</a:t>
                      </a:r>
                      <a:endParaRPr lang="zh-TW" sz="2000" dirty="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 </a:t>
                      </a:r>
                      <a:endParaRPr lang="zh-TW" sz="120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8604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/>
                          <a:ea typeface="新細明體"/>
                          <a:cs typeface="新細明體"/>
                        </a:rPr>
                        <a:t>0.3-0.4</a:t>
                      </a:r>
                      <a:endParaRPr lang="zh-TW" sz="200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 </a:t>
                      </a:r>
                      <a:endParaRPr lang="zh-TW" sz="200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1.8</a:t>
                      </a:r>
                      <a:endParaRPr lang="zh-TW" sz="2000" dirty="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 </a:t>
                      </a:r>
                      <a:endParaRPr lang="zh-TW" sz="120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78604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新細明體"/>
                          <a:cs typeface="新細明體"/>
                        </a:rPr>
                        <a:t>0.2-0.3</a:t>
                      </a:r>
                      <a:endParaRPr lang="zh-TW" sz="2000" dirty="0">
                        <a:solidFill>
                          <a:srgbClr val="0000FF"/>
                        </a:solidFill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 </a:t>
                      </a:r>
                      <a:endParaRPr lang="zh-TW" sz="200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1.2</a:t>
                      </a:r>
                      <a:endParaRPr lang="zh-TW" sz="2000" dirty="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 </a:t>
                      </a:r>
                      <a:endParaRPr lang="zh-TW" sz="120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78604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/>
                          <a:ea typeface="新細明體"/>
                          <a:cs typeface="新細明體"/>
                        </a:rPr>
                        <a:t>0.2</a:t>
                      </a:r>
                      <a:r>
                        <a:rPr lang="zh-TW" sz="2000" dirty="0">
                          <a:effectLst/>
                          <a:latin typeface="Times New Roman"/>
                          <a:ea typeface="新細明體"/>
                          <a:cs typeface="Times New Roman"/>
                        </a:rPr>
                        <a:t>以下</a:t>
                      </a:r>
                      <a:endParaRPr lang="zh-TW" sz="2000" dirty="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 </a:t>
                      </a:r>
                      <a:endParaRPr lang="zh-TW" sz="200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0.6</a:t>
                      </a:r>
                      <a:endParaRPr lang="zh-TW" sz="2000" dirty="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 </a:t>
                      </a:r>
                      <a:endParaRPr lang="zh-TW" sz="120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78604">
                <a:tc row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染整</a:t>
                      </a:r>
                      <a:endParaRPr lang="zh-TW" sz="2400" dirty="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/>
                          <a:ea typeface="新細明體"/>
                          <a:cs typeface="新細明體"/>
                        </a:rPr>
                        <a:t>5</a:t>
                      </a:r>
                      <a:r>
                        <a:rPr lang="zh-TW" sz="2000">
                          <a:effectLst/>
                          <a:latin typeface="Times New Roman"/>
                          <a:ea typeface="新細明體"/>
                          <a:cs typeface="新細明體"/>
                        </a:rPr>
                        <a:t>以上</a:t>
                      </a:r>
                      <a:endParaRPr lang="zh-TW" sz="200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 </a:t>
                      </a:r>
                      <a:endParaRPr lang="zh-TW" sz="200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2.0</a:t>
                      </a:r>
                      <a:endParaRPr lang="zh-TW" sz="2000" dirty="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 </a:t>
                      </a:r>
                      <a:endParaRPr lang="zh-TW" sz="120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78604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/>
                          <a:ea typeface="新細明體"/>
                          <a:cs typeface="新細明體"/>
                        </a:rPr>
                        <a:t>4-5</a:t>
                      </a:r>
                      <a:endParaRPr lang="zh-TW" sz="200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 </a:t>
                      </a:r>
                      <a:endParaRPr lang="zh-TW" sz="200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1.6</a:t>
                      </a:r>
                      <a:endParaRPr lang="zh-TW" sz="2000" dirty="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 </a:t>
                      </a:r>
                      <a:endParaRPr lang="zh-TW" sz="120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78604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/>
                          <a:ea typeface="新細明體"/>
                          <a:cs typeface="新細明體"/>
                        </a:rPr>
                        <a:t>3-4</a:t>
                      </a:r>
                      <a:endParaRPr lang="zh-TW" sz="200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 </a:t>
                      </a:r>
                      <a:endParaRPr lang="zh-TW" sz="200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1.2</a:t>
                      </a:r>
                      <a:endParaRPr lang="zh-TW" sz="2000" dirty="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 </a:t>
                      </a:r>
                      <a:endParaRPr lang="zh-TW" sz="120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78604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新細明體"/>
                          <a:cs typeface="新細明體"/>
                        </a:rPr>
                        <a:t>2-3</a:t>
                      </a:r>
                      <a:endParaRPr lang="zh-TW" sz="2000" dirty="0">
                        <a:solidFill>
                          <a:srgbClr val="0000FF"/>
                        </a:solidFill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 </a:t>
                      </a:r>
                      <a:endParaRPr lang="zh-TW" sz="2000" dirty="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0.8</a:t>
                      </a:r>
                      <a:endParaRPr lang="zh-TW" sz="2000" dirty="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 </a:t>
                      </a:r>
                      <a:endParaRPr lang="zh-TW" sz="120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78604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/>
                          <a:ea typeface="新細明體"/>
                          <a:cs typeface="新細明體"/>
                        </a:rPr>
                        <a:t>2</a:t>
                      </a:r>
                      <a:r>
                        <a:rPr lang="zh-TW" sz="2000">
                          <a:effectLst/>
                          <a:latin typeface="Times New Roman"/>
                          <a:ea typeface="新細明體"/>
                          <a:cs typeface="新細明體"/>
                        </a:rPr>
                        <a:t>以下</a:t>
                      </a:r>
                      <a:endParaRPr lang="zh-TW" sz="200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 </a:t>
                      </a:r>
                      <a:endParaRPr lang="zh-TW" sz="200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0.4</a:t>
                      </a:r>
                      <a:endParaRPr lang="zh-TW" sz="2000" dirty="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 </a:t>
                      </a:r>
                      <a:endParaRPr lang="zh-TW" sz="120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67731">
                <a:tc row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40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其他</a:t>
                      </a:r>
                      <a:endParaRPr lang="zh-TW" sz="2400" dirty="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 </a:t>
                      </a:r>
                      <a:endParaRPr lang="zh-TW" sz="120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 </a:t>
                      </a:r>
                      <a:endParaRPr lang="zh-TW" sz="120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 </a:t>
                      </a:r>
                      <a:endParaRPr lang="zh-TW" sz="120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 </a:t>
                      </a:r>
                      <a:endParaRPr lang="zh-TW" sz="120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67731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 </a:t>
                      </a:r>
                      <a:endParaRPr lang="zh-TW" sz="1200" dirty="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 </a:t>
                      </a:r>
                      <a:endParaRPr lang="zh-TW" sz="1200" dirty="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 </a:t>
                      </a:r>
                      <a:endParaRPr lang="zh-TW" sz="1200" dirty="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 </a:t>
                      </a:r>
                      <a:endParaRPr lang="zh-TW" sz="1200" dirty="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67731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 </a:t>
                      </a:r>
                      <a:endParaRPr lang="zh-TW" sz="1200" dirty="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 </a:t>
                      </a:r>
                      <a:endParaRPr lang="zh-TW" sz="1200" dirty="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 </a:t>
                      </a:r>
                      <a:endParaRPr lang="zh-TW" sz="120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 </a:t>
                      </a:r>
                      <a:endParaRPr lang="zh-TW" sz="1200" dirty="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</a:tbl>
          </a:graphicData>
        </a:graphic>
      </p:graphicFrame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20</a:t>
            </a:fld>
            <a:endParaRPr lang="zh-TW" altLang="en-US"/>
          </a:p>
        </p:txBody>
      </p:sp>
      <p:sp>
        <p:nvSpPr>
          <p:cNvPr id="6" name="矩形 5"/>
          <p:cNvSpPr/>
          <p:nvPr/>
        </p:nvSpPr>
        <p:spPr>
          <a:xfrm>
            <a:off x="7333457" y="168837"/>
            <a:ext cx="181054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1400" b="1" dirty="0"/>
              <a:t>註</a:t>
            </a:r>
            <a:r>
              <a:rPr lang="zh-TW" altLang="en-US" sz="1400" b="1" dirty="0" smtClean="0">
                <a:latin typeface="PMingLiU" panose="02020500000000000000" pitchFamily="18" charset="-120"/>
                <a:ea typeface="PMingLiU" panose="02020500000000000000" pitchFamily="18" charset="-120"/>
              </a:rPr>
              <a:t>：</a:t>
            </a:r>
            <a:r>
              <a:rPr lang="zh-TW" altLang="en-US" sz="1400" b="1" dirty="0" smtClean="0">
                <a:solidFill>
                  <a:srgbClr val="0000FF"/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藍字</a:t>
            </a:r>
            <a:r>
              <a:rPr lang="zh-TW" altLang="en-US" sz="1400" b="1" dirty="0" smtClean="0">
                <a:latin typeface="PMingLiU" panose="02020500000000000000" pitchFamily="18" charset="-120"/>
                <a:ea typeface="PMingLiU" panose="02020500000000000000" pitchFamily="18" charset="-120"/>
              </a:rPr>
              <a:t>為參考值</a:t>
            </a:r>
            <a:endParaRPr lang="en-US" altLang="zh-TW" sz="1400" b="1" dirty="0" smtClean="0">
              <a:latin typeface="PMingLiU" panose="02020500000000000000" pitchFamily="18" charset="-120"/>
              <a:ea typeface="PMingLiU" panose="02020500000000000000" pitchFamily="18" charset="-120"/>
            </a:endParaRPr>
          </a:p>
          <a:p>
            <a:r>
              <a:rPr lang="zh-TW" altLang="en-US" sz="1400" b="1" dirty="0">
                <a:latin typeface="PMingLiU" panose="02020500000000000000" pitchFamily="18" charset="-120"/>
                <a:ea typeface="PMingLiU" panose="02020500000000000000" pitchFamily="18" charset="-120"/>
              </a:rPr>
              <a:t> </a:t>
            </a:r>
            <a:r>
              <a:rPr lang="zh-TW" altLang="en-US" sz="1400" b="1" dirty="0" smtClean="0">
                <a:latin typeface="PMingLiU" panose="02020500000000000000" pitchFamily="18" charset="-120"/>
                <a:ea typeface="PMingLiU" panose="02020500000000000000" pitchFamily="18" charset="-120"/>
              </a:rPr>
              <a:t>       黑字為可更改值</a:t>
            </a:r>
            <a:endParaRPr lang="zh-TW" alt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1030591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692697"/>
            <a:ext cx="7772400" cy="1296143"/>
          </a:xfrm>
        </p:spPr>
        <p:txBody>
          <a:bodyPr/>
          <a:lstStyle/>
          <a:p>
            <a:r>
              <a:rPr lang="en-US" altLang="zh-TW" b="1" dirty="0"/>
              <a:t>1-3</a:t>
            </a:r>
            <a:r>
              <a:rPr lang="zh-TW" altLang="en-US" b="1" dirty="0"/>
              <a:t> 能源消耗量 </a:t>
            </a:r>
            <a:r>
              <a:rPr lang="en-US" altLang="zh-TW" b="1" dirty="0"/>
              <a:t>(</a:t>
            </a:r>
            <a:r>
              <a:rPr lang="en-US" altLang="zh-TW" b="1" dirty="0" err="1"/>
              <a:t>Mcal</a:t>
            </a:r>
            <a:r>
              <a:rPr lang="en-US" altLang="zh-TW" b="1" dirty="0"/>
              <a:t>/</a:t>
            </a:r>
            <a:r>
              <a:rPr lang="zh-TW" altLang="en-US" b="1" dirty="0"/>
              <a:t>噸</a:t>
            </a:r>
            <a:r>
              <a:rPr lang="en-US" altLang="zh-TW" b="1" dirty="0"/>
              <a:t>)</a:t>
            </a:r>
            <a:endParaRPr lang="zh-TW" altLang="en-US" b="1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539552" y="2636912"/>
            <a:ext cx="7992888" cy="2304256"/>
          </a:xfrm>
        </p:spPr>
        <p:txBody>
          <a:bodyPr/>
          <a:lstStyle/>
          <a:p>
            <a:pPr lvl="0"/>
            <a:r>
              <a:rPr lang="zh-TW" altLang="en-US" b="1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申請年</a:t>
            </a:r>
            <a:r>
              <a:rPr lang="zh-TW" altLang="en-US" b="1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能源使用總量</a:t>
            </a:r>
            <a:r>
              <a:rPr lang="en-US" altLang="zh-TW" b="1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en-US" altLang="zh-TW" b="1" dirty="0" err="1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Mcal</a:t>
            </a:r>
            <a:r>
              <a:rPr lang="en-US" altLang="zh-TW" b="1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b="1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b="1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―――――――――――――――</a:t>
            </a:r>
            <a:r>
              <a:rPr lang="zh-TW" altLang="en-US" b="1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b="1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=</a:t>
            </a:r>
          </a:p>
          <a:p>
            <a:pPr lvl="0"/>
            <a:r>
              <a:rPr lang="zh-TW" altLang="en-US" b="1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申請年原物料年度</a:t>
            </a:r>
            <a:r>
              <a:rPr lang="zh-TW" altLang="en-US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總產出重量</a:t>
            </a:r>
            <a:r>
              <a:rPr lang="en-US" altLang="zh-TW" b="1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(t)</a:t>
            </a:r>
          </a:p>
          <a:p>
            <a:pPr lvl="0"/>
            <a:endParaRPr lang="en-US" altLang="zh-TW" dirty="0">
              <a:solidFill>
                <a:prstClr val="black">
                  <a:tint val="75000"/>
                </a:prstClr>
              </a:solidFill>
            </a:endParaRPr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21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39396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60649"/>
            <a:ext cx="7772400" cy="576063"/>
          </a:xfrm>
        </p:spPr>
        <p:txBody>
          <a:bodyPr>
            <a:normAutofit/>
          </a:bodyPr>
          <a:lstStyle/>
          <a:p>
            <a:r>
              <a:rPr lang="zh-TW" altLang="zh-TW" sz="2400" dirty="0"/>
              <a:t>表</a:t>
            </a:r>
            <a:r>
              <a:rPr lang="en-US" altLang="zh-TW" sz="2400" dirty="0"/>
              <a:t>1-3</a:t>
            </a:r>
            <a:r>
              <a:rPr lang="zh-TW" altLang="zh-TW" sz="2400" dirty="0"/>
              <a:t>能源消耗量</a:t>
            </a:r>
            <a:r>
              <a:rPr lang="en-US" altLang="zh-TW" sz="2400" dirty="0"/>
              <a:t> (</a:t>
            </a:r>
            <a:r>
              <a:rPr lang="en-US" altLang="zh-TW" sz="2400" dirty="0" err="1"/>
              <a:t>Mcal</a:t>
            </a:r>
            <a:r>
              <a:rPr lang="en-US" altLang="zh-TW" sz="2400" dirty="0"/>
              <a:t>/</a:t>
            </a:r>
            <a:r>
              <a:rPr lang="zh-TW" altLang="zh-TW" sz="2400" dirty="0"/>
              <a:t>噸</a:t>
            </a:r>
            <a:r>
              <a:rPr lang="en-US" altLang="zh-TW" sz="2400" dirty="0"/>
              <a:t>)</a:t>
            </a:r>
            <a:endParaRPr lang="zh-TW" altLang="en-US" sz="2400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467544" y="908720"/>
            <a:ext cx="8240960" cy="5616624"/>
          </a:xfrm>
        </p:spPr>
        <p:txBody>
          <a:bodyPr/>
          <a:lstStyle/>
          <a:p>
            <a:endParaRPr lang="zh-TW" altLang="en-US" dirty="0"/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7922650"/>
              </p:ext>
            </p:extLst>
          </p:nvPr>
        </p:nvGraphicFramePr>
        <p:xfrm>
          <a:off x="467544" y="1052736"/>
          <a:ext cx="8229610" cy="5028920"/>
        </p:xfrm>
        <a:graphic>
          <a:graphicData uri="http://schemas.openxmlformats.org/drawingml/2006/table">
            <a:tbl>
              <a:tblPr firstRow="1" firstCol="1" bandRow="1"/>
              <a:tblGrid>
                <a:gridCol w="13785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202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6185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5050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1846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312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紡織別</a:t>
                      </a:r>
                      <a:endParaRPr lang="zh-TW" sz="1800" dirty="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能源消耗量</a:t>
                      </a:r>
                      <a:r>
                        <a:rPr lang="en-US" sz="180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 (</a:t>
                      </a:r>
                      <a:r>
                        <a:rPr lang="en-US" sz="1800" dirty="0" err="1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Mcal</a:t>
                      </a:r>
                      <a:r>
                        <a:rPr lang="en-US" sz="180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/</a:t>
                      </a:r>
                      <a:r>
                        <a:rPr lang="zh-TW" sz="180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產出噸</a:t>
                      </a:r>
                      <a:r>
                        <a:rPr lang="en-US" sz="180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)</a:t>
                      </a:r>
                      <a:endParaRPr lang="zh-TW" sz="1800" dirty="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擬修正</a:t>
                      </a:r>
                      <a:endParaRPr lang="zh-TW" sz="1800" dirty="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項目得分</a:t>
                      </a:r>
                      <a:endParaRPr lang="zh-TW" sz="1800" dirty="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擬修正</a:t>
                      </a:r>
                      <a:endParaRPr lang="zh-TW" sz="1800" dirty="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2810">
                <a:tc row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不織布</a:t>
                      </a:r>
                      <a:endParaRPr lang="zh-TW" sz="1800" dirty="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/>
                          <a:ea typeface="新細明體"/>
                          <a:cs typeface="新細明體"/>
                        </a:rPr>
                        <a:t>2500</a:t>
                      </a:r>
                      <a:r>
                        <a:rPr lang="zh-TW" sz="1800" dirty="0">
                          <a:effectLst/>
                          <a:latin typeface="Times New Roman"/>
                          <a:ea typeface="新細明體"/>
                          <a:cs typeface="新細明體"/>
                        </a:rPr>
                        <a:t>以下</a:t>
                      </a:r>
                      <a:endParaRPr lang="zh-TW" sz="1800" dirty="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 </a:t>
                      </a:r>
                      <a:endParaRPr lang="zh-TW" sz="180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10</a:t>
                      </a:r>
                      <a:endParaRPr lang="zh-TW" sz="180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 </a:t>
                      </a:r>
                      <a:endParaRPr lang="zh-TW" sz="120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281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/>
                          <a:ea typeface="新細明體"/>
                          <a:cs typeface="新細明體"/>
                        </a:rPr>
                        <a:t>3000-2500</a:t>
                      </a:r>
                      <a:endParaRPr lang="zh-TW" sz="1800" dirty="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 </a:t>
                      </a:r>
                      <a:endParaRPr lang="zh-TW" sz="180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8</a:t>
                      </a:r>
                      <a:endParaRPr lang="zh-TW" sz="180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 </a:t>
                      </a:r>
                      <a:endParaRPr lang="zh-TW" sz="120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281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/>
                          <a:ea typeface="新細明體"/>
                          <a:cs typeface="新細明體"/>
                        </a:rPr>
                        <a:t>3500-3000</a:t>
                      </a:r>
                      <a:endParaRPr lang="zh-TW" sz="1800" dirty="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 </a:t>
                      </a:r>
                      <a:endParaRPr lang="zh-TW" sz="1800" dirty="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6</a:t>
                      </a:r>
                      <a:endParaRPr lang="zh-TW" sz="180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 </a:t>
                      </a:r>
                      <a:endParaRPr lang="zh-TW" sz="120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281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/>
                          <a:ea typeface="新細明體"/>
                          <a:cs typeface="新細明體"/>
                        </a:rPr>
                        <a:t>4000-3500</a:t>
                      </a:r>
                      <a:endParaRPr lang="zh-TW" sz="180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 </a:t>
                      </a:r>
                      <a:endParaRPr lang="zh-TW" sz="1800" dirty="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4</a:t>
                      </a:r>
                      <a:endParaRPr lang="zh-TW" sz="1800" dirty="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 </a:t>
                      </a:r>
                      <a:endParaRPr lang="zh-TW" sz="120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281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新細明體"/>
                          <a:cs typeface="新細明體"/>
                        </a:rPr>
                        <a:t>4000</a:t>
                      </a:r>
                      <a:r>
                        <a:rPr lang="zh-TW" sz="1800" b="1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新細明體"/>
                          <a:cs typeface="新細明體"/>
                        </a:rPr>
                        <a:t>以上</a:t>
                      </a:r>
                      <a:endParaRPr lang="zh-TW" sz="1800" dirty="0">
                        <a:solidFill>
                          <a:srgbClr val="0000FF"/>
                        </a:solidFill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 </a:t>
                      </a:r>
                      <a:endParaRPr lang="zh-TW" sz="180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2</a:t>
                      </a:r>
                      <a:endParaRPr lang="zh-TW" sz="1800" dirty="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 </a:t>
                      </a:r>
                      <a:endParaRPr lang="zh-TW" sz="120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2810">
                <a:tc row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織造</a:t>
                      </a:r>
                      <a:endParaRPr lang="zh-TW" sz="1800" dirty="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/>
                          <a:ea typeface="新細明體"/>
                          <a:cs typeface="新細明體"/>
                        </a:rPr>
                        <a:t>600</a:t>
                      </a:r>
                      <a:r>
                        <a:rPr lang="zh-TW" sz="1800">
                          <a:effectLst/>
                          <a:latin typeface="Times New Roman"/>
                          <a:ea typeface="新細明體"/>
                          <a:cs typeface="新細明體"/>
                        </a:rPr>
                        <a:t>以下</a:t>
                      </a:r>
                      <a:endParaRPr lang="zh-TW" sz="180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 </a:t>
                      </a:r>
                      <a:endParaRPr lang="zh-TW" sz="180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10</a:t>
                      </a:r>
                      <a:endParaRPr lang="zh-TW" sz="1800" dirty="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 </a:t>
                      </a:r>
                      <a:endParaRPr lang="zh-TW" sz="120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281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/>
                          <a:ea typeface="新細明體"/>
                          <a:cs typeface="新細明體"/>
                        </a:rPr>
                        <a:t>600-800</a:t>
                      </a:r>
                      <a:endParaRPr lang="zh-TW" sz="180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 </a:t>
                      </a:r>
                      <a:endParaRPr lang="zh-TW" sz="180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8</a:t>
                      </a:r>
                      <a:endParaRPr lang="zh-TW" sz="1800" dirty="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 </a:t>
                      </a:r>
                      <a:endParaRPr lang="zh-TW" sz="120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281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/>
                          <a:ea typeface="新細明體"/>
                          <a:cs typeface="新細明體"/>
                        </a:rPr>
                        <a:t>800-1000</a:t>
                      </a:r>
                      <a:endParaRPr lang="zh-TW" sz="180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 </a:t>
                      </a:r>
                      <a:endParaRPr lang="zh-TW" sz="180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6</a:t>
                      </a:r>
                      <a:endParaRPr lang="zh-TW" sz="1800" dirty="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 </a:t>
                      </a:r>
                      <a:endParaRPr lang="zh-TW" sz="120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8281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/>
                          <a:ea typeface="新細明體"/>
                          <a:cs typeface="新細明體"/>
                        </a:rPr>
                        <a:t>1000-1200</a:t>
                      </a:r>
                      <a:endParaRPr lang="zh-TW" sz="180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 </a:t>
                      </a:r>
                      <a:endParaRPr lang="zh-TW" sz="180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4</a:t>
                      </a:r>
                      <a:endParaRPr lang="zh-TW" sz="1800" dirty="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 </a:t>
                      </a:r>
                      <a:endParaRPr lang="zh-TW" sz="120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8281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/>
                          <a:ea typeface="新細明體"/>
                          <a:cs typeface="新細明體"/>
                        </a:rPr>
                        <a:t>1200</a:t>
                      </a:r>
                      <a:r>
                        <a:rPr lang="zh-TW" sz="1800">
                          <a:effectLst/>
                          <a:latin typeface="Times New Roman"/>
                          <a:ea typeface="新細明體"/>
                          <a:cs typeface="新細明體"/>
                        </a:rPr>
                        <a:t>以上</a:t>
                      </a:r>
                      <a:endParaRPr lang="zh-TW" sz="180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 </a:t>
                      </a:r>
                      <a:endParaRPr lang="zh-TW" sz="180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2</a:t>
                      </a:r>
                      <a:endParaRPr lang="zh-TW" sz="1800" dirty="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 </a:t>
                      </a:r>
                      <a:endParaRPr lang="zh-TW" sz="120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82810">
                <a:tc row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染整</a:t>
                      </a:r>
                      <a:endParaRPr lang="zh-TW" sz="1800" dirty="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/>
                          <a:ea typeface="新細明體"/>
                          <a:cs typeface="新細明體"/>
                        </a:rPr>
                        <a:t>6400</a:t>
                      </a:r>
                      <a:r>
                        <a:rPr lang="zh-TW" sz="1800">
                          <a:effectLst/>
                          <a:latin typeface="Times New Roman"/>
                          <a:ea typeface="新細明體"/>
                          <a:cs typeface="新細明體"/>
                        </a:rPr>
                        <a:t>以下</a:t>
                      </a:r>
                      <a:endParaRPr lang="zh-TW" sz="180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 </a:t>
                      </a:r>
                      <a:endParaRPr lang="zh-TW" sz="180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6.0</a:t>
                      </a:r>
                      <a:endParaRPr lang="zh-TW" sz="1800" dirty="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 </a:t>
                      </a:r>
                      <a:endParaRPr lang="zh-TW" sz="120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8281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/>
                          <a:ea typeface="新細明體"/>
                          <a:cs typeface="新細明體"/>
                        </a:rPr>
                        <a:t>6400-6500</a:t>
                      </a:r>
                      <a:endParaRPr lang="zh-TW" sz="180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 </a:t>
                      </a:r>
                      <a:endParaRPr lang="zh-TW" sz="180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4.8</a:t>
                      </a:r>
                      <a:endParaRPr lang="zh-TW" sz="1800" dirty="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 </a:t>
                      </a:r>
                      <a:endParaRPr lang="zh-TW" sz="120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8281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/>
                          <a:ea typeface="新細明體"/>
                          <a:cs typeface="新細明體"/>
                        </a:rPr>
                        <a:t>6500-6600</a:t>
                      </a:r>
                      <a:endParaRPr lang="zh-TW" sz="180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 </a:t>
                      </a:r>
                      <a:endParaRPr lang="zh-TW" sz="180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3.6</a:t>
                      </a:r>
                      <a:endParaRPr lang="zh-TW" sz="1800" dirty="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 </a:t>
                      </a:r>
                      <a:endParaRPr lang="zh-TW" sz="120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8281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/>
                          <a:ea typeface="新細明體"/>
                          <a:cs typeface="新細明體"/>
                        </a:rPr>
                        <a:t>6600-6700</a:t>
                      </a:r>
                      <a:endParaRPr lang="zh-TW" sz="180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 </a:t>
                      </a:r>
                      <a:endParaRPr lang="zh-TW" sz="180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2.4</a:t>
                      </a:r>
                      <a:endParaRPr lang="zh-TW" sz="1800" dirty="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 </a:t>
                      </a:r>
                      <a:endParaRPr lang="zh-TW" sz="120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8281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/>
                          <a:ea typeface="新細明體"/>
                          <a:cs typeface="新細明體"/>
                        </a:rPr>
                        <a:t>6700</a:t>
                      </a:r>
                      <a:r>
                        <a:rPr lang="zh-TW" sz="1800">
                          <a:effectLst/>
                          <a:latin typeface="Times New Roman"/>
                          <a:ea typeface="新細明體"/>
                          <a:cs typeface="新細明體"/>
                        </a:rPr>
                        <a:t>以上</a:t>
                      </a:r>
                      <a:endParaRPr lang="zh-TW" sz="180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 </a:t>
                      </a:r>
                      <a:endParaRPr lang="zh-TW" sz="180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1.2</a:t>
                      </a:r>
                      <a:endParaRPr lang="zh-TW" sz="1800" dirty="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 </a:t>
                      </a:r>
                      <a:endParaRPr lang="zh-TW" sz="120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8281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20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其他</a:t>
                      </a:r>
                      <a:endParaRPr lang="zh-TW" sz="1200" dirty="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 </a:t>
                      </a:r>
                      <a:endParaRPr lang="zh-TW" sz="120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 </a:t>
                      </a:r>
                      <a:endParaRPr lang="zh-TW" sz="120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 </a:t>
                      </a:r>
                      <a:endParaRPr lang="zh-TW" sz="120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 </a:t>
                      </a:r>
                      <a:endParaRPr lang="zh-TW" sz="1200" dirty="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22</a:t>
            </a:fld>
            <a:endParaRPr lang="zh-TW" altLang="en-US"/>
          </a:p>
        </p:txBody>
      </p:sp>
      <p:sp>
        <p:nvSpPr>
          <p:cNvPr id="6" name="矩形 5"/>
          <p:cNvSpPr/>
          <p:nvPr/>
        </p:nvSpPr>
        <p:spPr>
          <a:xfrm>
            <a:off x="6948264" y="332746"/>
            <a:ext cx="181054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1400" b="1" dirty="0"/>
              <a:t>註</a:t>
            </a:r>
            <a:r>
              <a:rPr lang="zh-TW" altLang="en-US" sz="1400" b="1" dirty="0" smtClean="0">
                <a:latin typeface="PMingLiU" panose="02020500000000000000" pitchFamily="18" charset="-120"/>
                <a:ea typeface="PMingLiU" panose="02020500000000000000" pitchFamily="18" charset="-120"/>
              </a:rPr>
              <a:t>：</a:t>
            </a:r>
            <a:r>
              <a:rPr lang="zh-TW" altLang="en-US" sz="1400" b="1" dirty="0" smtClean="0">
                <a:solidFill>
                  <a:srgbClr val="0000FF"/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藍字</a:t>
            </a:r>
            <a:r>
              <a:rPr lang="zh-TW" altLang="en-US" sz="1400" b="1" dirty="0" smtClean="0">
                <a:latin typeface="PMingLiU" panose="02020500000000000000" pitchFamily="18" charset="-120"/>
                <a:ea typeface="PMingLiU" panose="02020500000000000000" pitchFamily="18" charset="-120"/>
              </a:rPr>
              <a:t>為參考值</a:t>
            </a:r>
            <a:endParaRPr lang="en-US" altLang="zh-TW" sz="1400" b="1" dirty="0" smtClean="0">
              <a:latin typeface="PMingLiU" panose="02020500000000000000" pitchFamily="18" charset="-120"/>
              <a:ea typeface="PMingLiU" panose="02020500000000000000" pitchFamily="18" charset="-120"/>
            </a:endParaRPr>
          </a:p>
          <a:p>
            <a:r>
              <a:rPr lang="zh-TW" altLang="en-US" sz="1400" b="1" dirty="0">
                <a:latin typeface="PMingLiU" panose="02020500000000000000" pitchFamily="18" charset="-120"/>
                <a:ea typeface="PMingLiU" panose="02020500000000000000" pitchFamily="18" charset="-120"/>
              </a:rPr>
              <a:t> </a:t>
            </a:r>
            <a:r>
              <a:rPr lang="zh-TW" altLang="en-US" sz="1400" b="1" dirty="0" smtClean="0">
                <a:latin typeface="PMingLiU" panose="02020500000000000000" pitchFamily="18" charset="-120"/>
                <a:ea typeface="PMingLiU" panose="02020500000000000000" pitchFamily="18" charset="-120"/>
              </a:rPr>
              <a:t>       黑字為可更改值</a:t>
            </a:r>
            <a:endParaRPr lang="zh-TW" alt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1198301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692697"/>
            <a:ext cx="7772400" cy="1296143"/>
          </a:xfrm>
        </p:spPr>
        <p:txBody>
          <a:bodyPr/>
          <a:lstStyle/>
          <a:p>
            <a:r>
              <a:rPr lang="en-US" altLang="zh-TW" b="1" dirty="0"/>
              <a:t>1-4 </a:t>
            </a:r>
            <a:r>
              <a:rPr lang="zh-TW" altLang="en-US" b="1" dirty="0"/>
              <a:t>能源回收率</a:t>
            </a:r>
            <a:r>
              <a:rPr lang="en-US" altLang="zh-TW" b="1" dirty="0"/>
              <a:t>(%)</a:t>
            </a:r>
            <a:endParaRPr lang="zh-TW" altLang="en-US" b="1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899592" y="2492896"/>
            <a:ext cx="7704856" cy="2376264"/>
          </a:xfrm>
        </p:spPr>
        <p:txBody>
          <a:bodyPr>
            <a:normAutofit/>
          </a:bodyPr>
          <a:lstStyle/>
          <a:p>
            <a:pPr lvl="0"/>
            <a:r>
              <a:rPr lang="zh-TW" altLang="en-US" b="1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申請年能源</a:t>
            </a:r>
            <a:r>
              <a:rPr lang="zh-TW" altLang="en-US" b="1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回收總量</a:t>
            </a:r>
            <a:r>
              <a:rPr lang="en-US" altLang="zh-TW" b="1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(kcal)</a:t>
            </a:r>
            <a:r>
              <a:rPr lang="zh-TW" altLang="en-US" b="1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b="1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―――――――――――――――</a:t>
            </a:r>
            <a:r>
              <a:rPr lang="zh-TW" altLang="en-US" b="1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b="1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=</a:t>
            </a:r>
          </a:p>
          <a:p>
            <a:pPr lvl="0"/>
            <a:r>
              <a:rPr lang="zh-TW" altLang="en-US" b="1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申請年</a:t>
            </a:r>
            <a:r>
              <a:rPr lang="zh-TW" altLang="en-US" b="1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能源</a:t>
            </a:r>
            <a:r>
              <a:rPr lang="zh-TW" altLang="en-US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使用總量</a:t>
            </a:r>
            <a:r>
              <a:rPr lang="en-US" altLang="zh-TW" b="1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(kcal)</a:t>
            </a:r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23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39396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60649"/>
            <a:ext cx="7772400" cy="792087"/>
          </a:xfrm>
        </p:spPr>
        <p:txBody>
          <a:bodyPr>
            <a:noAutofit/>
          </a:bodyPr>
          <a:lstStyle/>
          <a:p>
            <a:r>
              <a:rPr lang="zh-TW" altLang="en-US" sz="2400" dirty="0"/>
              <a:t>表</a:t>
            </a:r>
            <a:r>
              <a:rPr lang="en-US" altLang="zh-TW" sz="2400" dirty="0"/>
              <a:t>1-4</a:t>
            </a:r>
            <a:r>
              <a:rPr lang="zh-TW" altLang="en-US" sz="2400" dirty="0"/>
              <a:t>能源回收率</a:t>
            </a:r>
            <a:r>
              <a:rPr lang="en-US" altLang="zh-TW" sz="2400" dirty="0"/>
              <a:t>(%)</a:t>
            </a:r>
            <a:endParaRPr lang="zh-TW" altLang="en-US" sz="2400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539552" y="908720"/>
            <a:ext cx="8352928" cy="5688632"/>
          </a:xfrm>
        </p:spPr>
        <p:txBody>
          <a:bodyPr/>
          <a:lstStyle/>
          <a:p>
            <a:endParaRPr lang="zh-TW" altLang="en-US" dirty="0"/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2897654"/>
              </p:ext>
            </p:extLst>
          </p:nvPr>
        </p:nvGraphicFramePr>
        <p:xfrm>
          <a:off x="457195" y="980721"/>
          <a:ext cx="8229610" cy="5544628"/>
        </p:xfrm>
        <a:graphic>
          <a:graphicData uri="http://schemas.openxmlformats.org/drawingml/2006/table">
            <a:tbl>
              <a:tblPr firstRow="1" firstCol="1" bandRow="1"/>
              <a:tblGrid>
                <a:gridCol w="12344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922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2819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6247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9182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紡織別</a:t>
                      </a:r>
                      <a:endParaRPr lang="zh-TW" sz="1800" dirty="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能源回收率</a:t>
                      </a:r>
                      <a:r>
                        <a:rPr lang="en-US" sz="180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(%)</a:t>
                      </a:r>
                      <a:endParaRPr lang="zh-TW" sz="1800" dirty="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擬修正</a:t>
                      </a:r>
                      <a:endParaRPr lang="zh-TW" sz="1800" dirty="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項目得分</a:t>
                      </a:r>
                      <a:endParaRPr lang="zh-TW" sz="1800" dirty="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擬修正</a:t>
                      </a:r>
                      <a:endParaRPr lang="zh-TW" sz="1800" dirty="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7050">
                <a:tc row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不織布</a:t>
                      </a:r>
                      <a:endParaRPr lang="zh-TW" sz="1800" dirty="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/>
                          <a:ea typeface="新細明體"/>
                          <a:cs typeface="新細明體"/>
                        </a:rPr>
                        <a:t>1</a:t>
                      </a:r>
                      <a:r>
                        <a:rPr lang="zh-TW" sz="1800" dirty="0">
                          <a:effectLst/>
                          <a:latin typeface="Times New Roman"/>
                          <a:ea typeface="新細明體"/>
                          <a:cs typeface="新細明體"/>
                        </a:rPr>
                        <a:t>以上</a:t>
                      </a:r>
                      <a:endParaRPr lang="zh-TW" sz="1800" dirty="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 </a:t>
                      </a:r>
                      <a:endParaRPr lang="zh-TW" sz="180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4.0</a:t>
                      </a:r>
                      <a:endParaRPr lang="zh-TW" sz="180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 </a:t>
                      </a:r>
                      <a:endParaRPr lang="zh-TW" sz="120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705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/>
                          <a:ea typeface="新細明體"/>
                          <a:cs typeface="新細明體"/>
                        </a:rPr>
                        <a:t>0.8-1.0</a:t>
                      </a:r>
                      <a:endParaRPr lang="zh-TW" sz="1800" dirty="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 </a:t>
                      </a:r>
                      <a:endParaRPr lang="zh-TW" sz="1800" dirty="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3.2</a:t>
                      </a:r>
                      <a:endParaRPr lang="zh-TW" sz="180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 </a:t>
                      </a:r>
                      <a:endParaRPr lang="zh-TW" sz="120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705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/>
                          <a:ea typeface="新細明體"/>
                          <a:cs typeface="新細明體"/>
                        </a:rPr>
                        <a:t>0.6-0.8</a:t>
                      </a:r>
                      <a:endParaRPr lang="zh-TW" sz="180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 </a:t>
                      </a:r>
                      <a:endParaRPr lang="zh-TW" sz="1800" dirty="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2.4</a:t>
                      </a:r>
                      <a:endParaRPr lang="zh-TW" sz="180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 </a:t>
                      </a:r>
                      <a:endParaRPr lang="zh-TW" sz="120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705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/>
                          <a:ea typeface="新細明體"/>
                          <a:cs typeface="新細明體"/>
                        </a:rPr>
                        <a:t>0.4-0.6</a:t>
                      </a:r>
                      <a:endParaRPr lang="zh-TW" sz="180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 </a:t>
                      </a:r>
                      <a:endParaRPr lang="zh-TW" sz="1800" dirty="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1.6</a:t>
                      </a:r>
                      <a:endParaRPr lang="zh-TW" sz="1800" dirty="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 </a:t>
                      </a:r>
                      <a:endParaRPr lang="zh-TW" sz="1200" dirty="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705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/>
                          <a:ea typeface="新細明體"/>
                          <a:cs typeface="新細明體"/>
                        </a:rPr>
                        <a:t>0.4</a:t>
                      </a:r>
                      <a:r>
                        <a:rPr lang="zh-TW" sz="1800">
                          <a:effectLst/>
                          <a:latin typeface="Times New Roman"/>
                          <a:ea typeface="新細明體"/>
                          <a:cs typeface="新細明體"/>
                        </a:rPr>
                        <a:t>以下</a:t>
                      </a:r>
                      <a:endParaRPr lang="zh-TW" sz="180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 </a:t>
                      </a:r>
                      <a:endParaRPr lang="zh-TW" sz="1800" dirty="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0.8</a:t>
                      </a:r>
                      <a:endParaRPr lang="zh-TW" sz="1800" dirty="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 </a:t>
                      </a:r>
                      <a:endParaRPr lang="zh-TW" sz="120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7050">
                <a:tc row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織造</a:t>
                      </a:r>
                      <a:endParaRPr lang="zh-TW" sz="1800" dirty="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/>
                          <a:ea typeface="新細明體"/>
                          <a:cs typeface="新細明體"/>
                        </a:rPr>
                        <a:t>1</a:t>
                      </a:r>
                      <a:r>
                        <a:rPr lang="zh-TW" sz="1800">
                          <a:effectLst/>
                          <a:latin typeface="Times New Roman"/>
                          <a:ea typeface="新細明體"/>
                          <a:cs typeface="新細明體"/>
                        </a:rPr>
                        <a:t>以上</a:t>
                      </a:r>
                      <a:endParaRPr lang="zh-TW" sz="180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 </a:t>
                      </a:r>
                      <a:endParaRPr lang="zh-TW" sz="180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0</a:t>
                      </a:r>
                      <a:endParaRPr lang="zh-TW" sz="1800" dirty="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 </a:t>
                      </a:r>
                      <a:endParaRPr lang="zh-TW" sz="120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705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/>
                          <a:ea typeface="新細明體"/>
                          <a:cs typeface="新細明體"/>
                        </a:rPr>
                        <a:t>0.8-1.0</a:t>
                      </a:r>
                      <a:endParaRPr lang="zh-TW" sz="180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 </a:t>
                      </a:r>
                      <a:endParaRPr lang="zh-TW" sz="180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0</a:t>
                      </a:r>
                      <a:endParaRPr lang="zh-TW" sz="1800" dirty="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 </a:t>
                      </a:r>
                      <a:endParaRPr lang="zh-TW" sz="120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9705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/>
                          <a:ea typeface="新細明體"/>
                          <a:cs typeface="新細明體"/>
                        </a:rPr>
                        <a:t>0.6-0.8</a:t>
                      </a:r>
                      <a:endParaRPr lang="zh-TW" sz="180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 </a:t>
                      </a:r>
                      <a:endParaRPr lang="zh-TW" sz="180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0</a:t>
                      </a:r>
                      <a:endParaRPr lang="zh-TW" sz="1800" dirty="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 </a:t>
                      </a:r>
                      <a:endParaRPr lang="zh-TW" sz="120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9705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/>
                          <a:ea typeface="新細明體"/>
                          <a:cs typeface="新細明體"/>
                        </a:rPr>
                        <a:t>0.4-0.6</a:t>
                      </a:r>
                      <a:endParaRPr lang="zh-TW" sz="180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 </a:t>
                      </a:r>
                      <a:endParaRPr lang="zh-TW" sz="180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0</a:t>
                      </a:r>
                      <a:endParaRPr lang="zh-TW" sz="1800" dirty="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 </a:t>
                      </a:r>
                      <a:endParaRPr lang="zh-TW" sz="120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9705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/>
                          <a:ea typeface="新細明體"/>
                          <a:cs typeface="新細明體"/>
                        </a:rPr>
                        <a:t>0.4</a:t>
                      </a:r>
                      <a:r>
                        <a:rPr lang="zh-TW" sz="1800">
                          <a:effectLst/>
                          <a:latin typeface="Times New Roman"/>
                          <a:ea typeface="新細明體"/>
                          <a:cs typeface="新細明體"/>
                        </a:rPr>
                        <a:t>以下</a:t>
                      </a:r>
                      <a:endParaRPr lang="zh-TW" sz="180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 </a:t>
                      </a:r>
                      <a:endParaRPr lang="zh-TW" sz="180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0</a:t>
                      </a:r>
                      <a:endParaRPr lang="zh-TW" sz="1800" dirty="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 </a:t>
                      </a:r>
                      <a:endParaRPr lang="zh-TW" sz="120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97050">
                <a:tc row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染整</a:t>
                      </a:r>
                      <a:endParaRPr lang="zh-TW" sz="1800" dirty="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/>
                          <a:ea typeface="新細明體"/>
                          <a:cs typeface="新細明體"/>
                        </a:rPr>
                        <a:t>1</a:t>
                      </a:r>
                      <a:r>
                        <a:rPr lang="zh-TW" sz="1800">
                          <a:effectLst/>
                          <a:latin typeface="Times New Roman"/>
                          <a:ea typeface="新細明體"/>
                          <a:cs typeface="Times New Roman"/>
                        </a:rPr>
                        <a:t>以上</a:t>
                      </a:r>
                      <a:endParaRPr lang="zh-TW" sz="180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 </a:t>
                      </a:r>
                      <a:endParaRPr lang="zh-TW" sz="180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3.0</a:t>
                      </a:r>
                      <a:endParaRPr lang="zh-TW" sz="1800" dirty="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 </a:t>
                      </a:r>
                      <a:endParaRPr lang="zh-TW" sz="120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9705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/>
                          <a:ea typeface="新細明體"/>
                          <a:cs typeface="新細明體"/>
                        </a:rPr>
                        <a:t>0.8-1.0</a:t>
                      </a:r>
                      <a:endParaRPr lang="zh-TW" sz="180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 </a:t>
                      </a:r>
                      <a:endParaRPr lang="zh-TW" sz="180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2.4</a:t>
                      </a:r>
                      <a:endParaRPr lang="zh-TW" sz="1800" dirty="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 </a:t>
                      </a:r>
                      <a:endParaRPr lang="zh-TW" sz="120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9705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/>
                          <a:ea typeface="新細明體"/>
                          <a:cs typeface="新細明體"/>
                        </a:rPr>
                        <a:t>0.6-0.8</a:t>
                      </a:r>
                      <a:endParaRPr lang="zh-TW" sz="180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 </a:t>
                      </a:r>
                      <a:endParaRPr lang="zh-TW" sz="180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1.8</a:t>
                      </a:r>
                      <a:endParaRPr lang="zh-TW" sz="1800" dirty="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 </a:t>
                      </a:r>
                      <a:endParaRPr lang="zh-TW" sz="120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9705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新細明體"/>
                          <a:cs typeface="新細明體"/>
                        </a:rPr>
                        <a:t>0.4-0.6</a:t>
                      </a:r>
                      <a:endParaRPr lang="zh-TW" sz="1800" dirty="0">
                        <a:solidFill>
                          <a:srgbClr val="0000FF"/>
                        </a:solidFill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 </a:t>
                      </a:r>
                      <a:endParaRPr lang="zh-TW" sz="180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1.2</a:t>
                      </a:r>
                      <a:endParaRPr lang="zh-TW" sz="1800" dirty="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 </a:t>
                      </a:r>
                      <a:endParaRPr lang="zh-TW" sz="120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9705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/>
                          <a:ea typeface="新細明體"/>
                          <a:cs typeface="新細明體"/>
                        </a:rPr>
                        <a:t>0.4</a:t>
                      </a:r>
                      <a:r>
                        <a:rPr lang="zh-TW" sz="1800">
                          <a:effectLst/>
                          <a:latin typeface="Times New Roman"/>
                          <a:ea typeface="新細明體"/>
                          <a:cs typeface="Times New Roman"/>
                        </a:rPr>
                        <a:t>以下</a:t>
                      </a:r>
                      <a:endParaRPr lang="zh-TW" sz="180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 </a:t>
                      </a:r>
                      <a:endParaRPr lang="zh-TW" sz="180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0.6</a:t>
                      </a:r>
                      <a:endParaRPr lang="zh-TW" sz="1800" dirty="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 </a:t>
                      </a:r>
                      <a:endParaRPr lang="zh-TW" sz="120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9705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其他</a:t>
                      </a:r>
                      <a:endParaRPr lang="zh-TW" sz="1800" dirty="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 </a:t>
                      </a:r>
                      <a:endParaRPr lang="zh-TW" sz="120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 </a:t>
                      </a:r>
                      <a:endParaRPr lang="zh-TW" sz="120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 </a:t>
                      </a:r>
                      <a:endParaRPr lang="zh-TW" sz="120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 </a:t>
                      </a:r>
                      <a:endParaRPr lang="zh-TW" sz="1200" dirty="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24</a:t>
            </a:fld>
            <a:endParaRPr lang="zh-TW" altLang="en-US"/>
          </a:p>
        </p:txBody>
      </p:sp>
      <p:sp>
        <p:nvSpPr>
          <p:cNvPr id="6" name="矩形 5"/>
          <p:cNvSpPr/>
          <p:nvPr/>
        </p:nvSpPr>
        <p:spPr>
          <a:xfrm>
            <a:off x="7020272" y="323075"/>
            <a:ext cx="181054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1400" b="1" dirty="0"/>
              <a:t>註</a:t>
            </a:r>
            <a:r>
              <a:rPr lang="zh-TW" altLang="en-US" sz="1400" b="1" dirty="0" smtClean="0">
                <a:latin typeface="PMingLiU" panose="02020500000000000000" pitchFamily="18" charset="-120"/>
                <a:ea typeface="PMingLiU" panose="02020500000000000000" pitchFamily="18" charset="-120"/>
              </a:rPr>
              <a:t>：</a:t>
            </a:r>
            <a:r>
              <a:rPr lang="zh-TW" altLang="en-US" sz="1400" b="1" dirty="0" smtClean="0">
                <a:solidFill>
                  <a:srgbClr val="0000FF"/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藍字</a:t>
            </a:r>
            <a:r>
              <a:rPr lang="zh-TW" altLang="en-US" sz="1400" b="1" dirty="0" smtClean="0">
                <a:latin typeface="PMingLiU" panose="02020500000000000000" pitchFamily="18" charset="-120"/>
                <a:ea typeface="PMingLiU" panose="02020500000000000000" pitchFamily="18" charset="-120"/>
              </a:rPr>
              <a:t>為參考值</a:t>
            </a:r>
            <a:endParaRPr lang="en-US" altLang="zh-TW" sz="1400" b="1" dirty="0" smtClean="0">
              <a:latin typeface="PMingLiU" panose="02020500000000000000" pitchFamily="18" charset="-120"/>
              <a:ea typeface="PMingLiU" panose="02020500000000000000" pitchFamily="18" charset="-120"/>
            </a:endParaRPr>
          </a:p>
          <a:p>
            <a:r>
              <a:rPr lang="zh-TW" altLang="en-US" sz="1400" b="1" dirty="0">
                <a:latin typeface="PMingLiU" panose="02020500000000000000" pitchFamily="18" charset="-120"/>
                <a:ea typeface="PMingLiU" panose="02020500000000000000" pitchFamily="18" charset="-120"/>
              </a:rPr>
              <a:t> </a:t>
            </a:r>
            <a:r>
              <a:rPr lang="zh-TW" altLang="en-US" sz="1400" b="1" dirty="0" smtClean="0">
                <a:latin typeface="PMingLiU" panose="02020500000000000000" pitchFamily="18" charset="-120"/>
                <a:ea typeface="PMingLiU" panose="02020500000000000000" pitchFamily="18" charset="-120"/>
              </a:rPr>
              <a:t>       黑字為可更改值</a:t>
            </a:r>
            <a:endParaRPr lang="zh-TW" alt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3880690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692697"/>
            <a:ext cx="7772400" cy="936103"/>
          </a:xfrm>
        </p:spPr>
        <p:txBody>
          <a:bodyPr/>
          <a:lstStyle/>
          <a:p>
            <a:r>
              <a:rPr lang="en-US" altLang="zh-TW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1-5 </a:t>
            </a:r>
            <a:r>
              <a:rPr lang="zh-TW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水資源耗用量</a:t>
            </a:r>
            <a:r>
              <a:rPr lang="en-US" altLang="zh-TW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TW" altLang="zh-TW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zh-TW" altLang="zh-TW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r>
              <a:rPr lang="en-US" altLang="zh-TW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zh-TW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原料噸</a:t>
            </a:r>
            <a:r>
              <a:rPr lang="en-US" altLang="zh-TW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zh-TW" alt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827584" y="2348880"/>
            <a:ext cx="7704856" cy="2592288"/>
          </a:xfrm>
        </p:spPr>
        <p:txBody>
          <a:bodyPr/>
          <a:lstStyle/>
          <a:p>
            <a:pPr lvl="0"/>
            <a:r>
              <a:rPr lang="zh-TW" altLang="en-US" b="1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申請年總</a:t>
            </a:r>
            <a:r>
              <a:rPr lang="zh-TW" altLang="en-US" b="1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水資源使用量</a:t>
            </a:r>
            <a:r>
              <a:rPr lang="en-US" altLang="zh-TW" b="1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zh-TW" sz="3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zh-TW" altLang="zh-TW" sz="3600" b="1" baseline="30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zh-TW" b="1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b="1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b="1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―――――――――――――――</a:t>
            </a:r>
            <a:r>
              <a:rPr lang="zh-TW" altLang="en-US" b="1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b="1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=</a:t>
            </a:r>
          </a:p>
          <a:p>
            <a:pPr lvl="0"/>
            <a:r>
              <a:rPr lang="zh-TW" altLang="en-US" b="1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申請年原物料年度</a:t>
            </a:r>
            <a:r>
              <a:rPr lang="zh-TW" altLang="en-US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總產出重量</a:t>
            </a:r>
            <a:r>
              <a:rPr lang="en-US" altLang="zh-TW" b="1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(t)</a:t>
            </a:r>
          </a:p>
          <a:p>
            <a:pPr lvl="0"/>
            <a:endParaRPr lang="zh-TW" altLang="en-US" dirty="0">
              <a:solidFill>
                <a:prstClr val="black">
                  <a:tint val="75000"/>
                </a:prstClr>
              </a:solidFill>
            </a:endParaRPr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25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39396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692697"/>
            <a:ext cx="7772400" cy="144015"/>
          </a:xfrm>
        </p:spPr>
        <p:txBody>
          <a:bodyPr>
            <a:noAutofit/>
          </a:bodyPr>
          <a:lstStyle/>
          <a:p>
            <a:pPr>
              <a:spcAft>
                <a:spcPts val="0"/>
              </a:spcAft>
            </a:pPr>
            <a:r>
              <a:rPr lang="zh-TW" altLang="zh-TW" sz="2400" dirty="0">
                <a:latin typeface="Times New Roman"/>
                <a:ea typeface="標楷體"/>
                <a:cs typeface="新細明體"/>
              </a:rPr>
              <a:t>表</a:t>
            </a:r>
            <a:r>
              <a:rPr lang="en-US" altLang="zh-TW" sz="2400" dirty="0">
                <a:latin typeface="Times New Roman"/>
                <a:ea typeface="標楷體"/>
                <a:cs typeface="新細明體"/>
              </a:rPr>
              <a:t>1-5</a:t>
            </a:r>
            <a:r>
              <a:rPr lang="zh-TW" altLang="zh-TW" sz="2400" dirty="0">
                <a:latin typeface="Times New Roman"/>
                <a:ea typeface="標楷體"/>
                <a:cs typeface="新細明體"/>
              </a:rPr>
              <a:t>水資源耗用量</a:t>
            </a:r>
            <a:r>
              <a:rPr lang="en-US" altLang="zh-TW" sz="2400" dirty="0">
                <a:latin typeface="Times New Roman"/>
                <a:ea typeface="標楷體"/>
                <a:cs typeface="新細明體"/>
              </a:rPr>
              <a:t>(m</a:t>
            </a:r>
            <a:r>
              <a:rPr lang="en-US" altLang="zh-TW" sz="2400" baseline="30000" dirty="0">
                <a:latin typeface="Times New Roman"/>
                <a:ea typeface="標楷體"/>
                <a:cs typeface="新細明體"/>
              </a:rPr>
              <a:t>3</a:t>
            </a:r>
            <a:r>
              <a:rPr lang="en-US" altLang="zh-TW" sz="2400" dirty="0">
                <a:latin typeface="Times New Roman"/>
                <a:ea typeface="標楷體"/>
                <a:cs typeface="新細明體"/>
              </a:rPr>
              <a:t>/</a:t>
            </a:r>
            <a:r>
              <a:rPr lang="zh-TW" altLang="zh-TW" sz="2400" dirty="0">
                <a:latin typeface="Times New Roman"/>
                <a:ea typeface="標楷體"/>
                <a:cs typeface="新細明體"/>
              </a:rPr>
              <a:t>原料噸</a:t>
            </a:r>
            <a:r>
              <a:rPr lang="en-US" altLang="zh-TW" sz="2400" dirty="0">
                <a:latin typeface="Times New Roman"/>
                <a:ea typeface="標楷體"/>
                <a:cs typeface="新細明體"/>
              </a:rPr>
              <a:t>)</a:t>
            </a:r>
            <a:r>
              <a:rPr lang="zh-TW" altLang="zh-TW" sz="2400" dirty="0">
                <a:latin typeface="新細明體"/>
                <a:cs typeface="新細明體"/>
              </a:rPr>
              <a:t/>
            </a:r>
            <a:br>
              <a:rPr lang="zh-TW" altLang="zh-TW" sz="2400" dirty="0">
                <a:latin typeface="新細明體"/>
                <a:cs typeface="新細明體"/>
              </a:rPr>
            </a:br>
            <a:endParaRPr lang="zh-TW" altLang="en-US" sz="2400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611560" y="980728"/>
            <a:ext cx="8064896" cy="5256584"/>
          </a:xfrm>
        </p:spPr>
        <p:txBody>
          <a:bodyPr/>
          <a:lstStyle/>
          <a:p>
            <a:endParaRPr lang="zh-TW" altLang="en-US" dirty="0"/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2090953"/>
              </p:ext>
            </p:extLst>
          </p:nvPr>
        </p:nvGraphicFramePr>
        <p:xfrm>
          <a:off x="457195" y="1124740"/>
          <a:ext cx="8229610" cy="5685269"/>
        </p:xfrm>
        <a:graphic>
          <a:graphicData uri="http://schemas.openxmlformats.org/drawingml/2006/table">
            <a:tbl>
              <a:tblPr firstRow="1" firstCol="1" bandRow="1"/>
              <a:tblGrid>
                <a:gridCol w="15225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083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1846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3184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紡織別</a:t>
                      </a:r>
                      <a:endParaRPr lang="zh-TW" sz="1800" dirty="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水資源耗用量</a:t>
                      </a:r>
                      <a:r>
                        <a:rPr lang="en-US" sz="180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(m</a:t>
                      </a:r>
                      <a:r>
                        <a:rPr lang="en-US" sz="1800" baseline="3000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3</a:t>
                      </a:r>
                      <a:r>
                        <a:rPr lang="en-US" sz="180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/</a:t>
                      </a:r>
                      <a:r>
                        <a:rPr lang="zh-TW" sz="180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原料噸</a:t>
                      </a:r>
                      <a:r>
                        <a:rPr lang="en-US" sz="180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)</a:t>
                      </a:r>
                      <a:endParaRPr lang="zh-TW" sz="1800" dirty="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擬修正</a:t>
                      </a:r>
                      <a:endParaRPr lang="zh-TW" sz="1800" dirty="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項目得分</a:t>
                      </a:r>
                      <a:endParaRPr lang="zh-TW" sz="1800" dirty="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擬修正</a:t>
                      </a:r>
                      <a:endParaRPr lang="zh-TW" sz="1800" dirty="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3339">
                <a:tc row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不織布</a:t>
                      </a:r>
                      <a:endParaRPr lang="zh-TW" sz="1800" dirty="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/>
                          <a:ea typeface="新細明體"/>
                          <a:cs typeface="新細明體"/>
                        </a:rPr>
                        <a:t>3</a:t>
                      </a:r>
                      <a:r>
                        <a:rPr lang="zh-TW" sz="1800" dirty="0">
                          <a:effectLst/>
                          <a:latin typeface="Times New Roman"/>
                          <a:ea typeface="新細明體"/>
                          <a:cs typeface="新細明體"/>
                        </a:rPr>
                        <a:t>以下</a:t>
                      </a:r>
                      <a:endParaRPr lang="zh-TW" sz="1800" dirty="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 </a:t>
                      </a:r>
                      <a:endParaRPr lang="zh-TW" sz="180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6.0</a:t>
                      </a:r>
                      <a:endParaRPr lang="zh-TW" sz="180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 </a:t>
                      </a:r>
                      <a:endParaRPr lang="zh-TW" sz="120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3339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/>
                          <a:ea typeface="新細明體"/>
                          <a:cs typeface="新細明體"/>
                        </a:rPr>
                        <a:t>3-6</a:t>
                      </a:r>
                      <a:endParaRPr lang="zh-TW" sz="1800" dirty="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 </a:t>
                      </a:r>
                      <a:endParaRPr lang="zh-TW" sz="180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4.8</a:t>
                      </a:r>
                      <a:endParaRPr lang="zh-TW" sz="180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 </a:t>
                      </a:r>
                      <a:endParaRPr lang="zh-TW" sz="120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3339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新細明體"/>
                          <a:cs typeface="新細明體"/>
                        </a:rPr>
                        <a:t>6-9</a:t>
                      </a:r>
                      <a:endParaRPr lang="zh-TW" sz="1800" dirty="0">
                        <a:solidFill>
                          <a:srgbClr val="0000FF"/>
                        </a:solidFill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 </a:t>
                      </a:r>
                      <a:endParaRPr lang="zh-TW" sz="1800" dirty="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3.6</a:t>
                      </a:r>
                      <a:endParaRPr lang="zh-TW" sz="180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 </a:t>
                      </a:r>
                      <a:endParaRPr lang="zh-TW" sz="120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3339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/>
                          <a:ea typeface="新細明體"/>
                          <a:cs typeface="新細明體"/>
                        </a:rPr>
                        <a:t>9-12</a:t>
                      </a:r>
                      <a:endParaRPr lang="zh-TW" sz="180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 </a:t>
                      </a:r>
                      <a:endParaRPr lang="zh-TW" sz="1800" dirty="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2.4</a:t>
                      </a:r>
                      <a:endParaRPr lang="zh-TW" sz="1800" dirty="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 </a:t>
                      </a:r>
                      <a:endParaRPr lang="zh-TW" sz="120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3339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/>
                          <a:ea typeface="新細明體"/>
                          <a:cs typeface="新細明體"/>
                        </a:rPr>
                        <a:t>12</a:t>
                      </a:r>
                      <a:r>
                        <a:rPr lang="zh-TW" sz="1800">
                          <a:effectLst/>
                          <a:latin typeface="Times New Roman"/>
                          <a:ea typeface="新細明體"/>
                          <a:cs typeface="新細明體"/>
                        </a:rPr>
                        <a:t>以上</a:t>
                      </a:r>
                      <a:endParaRPr lang="zh-TW" sz="180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 </a:t>
                      </a:r>
                      <a:endParaRPr lang="zh-TW" sz="1800" dirty="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1.2</a:t>
                      </a:r>
                      <a:endParaRPr lang="zh-TW" sz="180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 </a:t>
                      </a:r>
                      <a:endParaRPr lang="zh-TW" sz="120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3339">
                <a:tc row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織造</a:t>
                      </a:r>
                      <a:endParaRPr lang="zh-TW" sz="1800" dirty="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/>
                          <a:ea typeface="新細明體"/>
                          <a:cs typeface="新細明體"/>
                        </a:rPr>
                        <a:t>20</a:t>
                      </a:r>
                      <a:r>
                        <a:rPr lang="zh-TW" sz="1800">
                          <a:effectLst/>
                          <a:latin typeface="Times New Roman"/>
                          <a:ea typeface="新細明體"/>
                          <a:cs typeface="新細明體"/>
                        </a:rPr>
                        <a:t>以下</a:t>
                      </a:r>
                      <a:endParaRPr lang="zh-TW" sz="180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 </a:t>
                      </a:r>
                      <a:endParaRPr lang="zh-TW" sz="1800" dirty="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6.0</a:t>
                      </a:r>
                      <a:endParaRPr lang="zh-TW" sz="180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 </a:t>
                      </a:r>
                      <a:endParaRPr lang="zh-TW" sz="120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3339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新細明體"/>
                          <a:cs typeface="新細明體"/>
                        </a:rPr>
                        <a:t>20-25</a:t>
                      </a:r>
                      <a:endParaRPr lang="zh-TW" sz="1800" dirty="0">
                        <a:solidFill>
                          <a:srgbClr val="0000FF"/>
                        </a:solidFill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 </a:t>
                      </a:r>
                      <a:endParaRPr lang="zh-TW" sz="180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4.8</a:t>
                      </a:r>
                      <a:endParaRPr lang="zh-TW" sz="1800" dirty="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 </a:t>
                      </a:r>
                      <a:endParaRPr lang="zh-TW" sz="120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3339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/>
                          <a:ea typeface="新細明體"/>
                          <a:cs typeface="新細明體"/>
                        </a:rPr>
                        <a:t>25-30</a:t>
                      </a:r>
                      <a:endParaRPr lang="zh-TW" sz="180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 </a:t>
                      </a:r>
                      <a:endParaRPr lang="zh-TW" sz="180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3.6</a:t>
                      </a:r>
                      <a:endParaRPr lang="zh-TW" sz="1800" dirty="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 </a:t>
                      </a:r>
                      <a:endParaRPr lang="zh-TW" sz="120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03339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/>
                          <a:ea typeface="新細明體"/>
                          <a:cs typeface="新細明體"/>
                        </a:rPr>
                        <a:t>30-35</a:t>
                      </a:r>
                      <a:endParaRPr lang="zh-TW" sz="180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 </a:t>
                      </a:r>
                      <a:endParaRPr lang="zh-TW" sz="180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2.4</a:t>
                      </a:r>
                      <a:endParaRPr lang="zh-TW" sz="1800" dirty="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 </a:t>
                      </a:r>
                      <a:endParaRPr lang="zh-TW" sz="120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03339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/>
                          <a:ea typeface="新細明體"/>
                          <a:cs typeface="新細明體"/>
                        </a:rPr>
                        <a:t>35</a:t>
                      </a:r>
                      <a:r>
                        <a:rPr lang="zh-TW" sz="1800">
                          <a:effectLst/>
                          <a:latin typeface="Times New Roman"/>
                          <a:ea typeface="新細明體"/>
                          <a:cs typeface="新細明體"/>
                        </a:rPr>
                        <a:t>以上</a:t>
                      </a:r>
                      <a:endParaRPr lang="zh-TW" sz="180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 </a:t>
                      </a:r>
                      <a:endParaRPr lang="zh-TW" sz="180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1.2</a:t>
                      </a:r>
                      <a:endParaRPr lang="zh-TW" sz="1800" dirty="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 </a:t>
                      </a:r>
                      <a:endParaRPr lang="zh-TW" sz="120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03339">
                <a:tc row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染整</a:t>
                      </a:r>
                      <a:endParaRPr lang="zh-TW" sz="1800" dirty="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/>
                          <a:ea typeface="新細明體"/>
                          <a:cs typeface="新細明體"/>
                        </a:rPr>
                        <a:t>75</a:t>
                      </a:r>
                      <a:r>
                        <a:rPr lang="zh-TW" sz="1800">
                          <a:effectLst/>
                          <a:latin typeface="Times New Roman"/>
                          <a:ea typeface="新細明體"/>
                          <a:cs typeface="新細明體"/>
                        </a:rPr>
                        <a:t>以下</a:t>
                      </a:r>
                      <a:endParaRPr lang="zh-TW" sz="180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 </a:t>
                      </a:r>
                      <a:endParaRPr lang="zh-TW" sz="180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10</a:t>
                      </a:r>
                      <a:endParaRPr lang="zh-TW" sz="1800" dirty="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 </a:t>
                      </a:r>
                      <a:endParaRPr lang="zh-TW" sz="120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03339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/>
                          <a:ea typeface="新細明體"/>
                          <a:cs typeface="新細明體"/>
                        </a:rPr>
                        <a:t>75-100</a:t>
                      </a:r>
                      <a:endParaRPr lang="zh-TW" sz="180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 </a:t>
                      </a:r>
                      <a:endParaRPr lang="zh-TW" sz="180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8</a:t>
                      </a:r>
                      <a:endParaRPr lang="zh-TW" sz="1800" dirty="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 </a:t>
                      </a:r>
                      <a:endParaRPr lang="zh-TW" sz="120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03339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新細明體"/>
                          <a:cs typeface="新細明體"/>
                        </a:rPr>
                        <a:t>100-125</a:t>
                      </a:r>
                      <a:endParaRPr lang="zh-TW" sz="1800" dirty="0">
                        <a:solidFill>
                          <a:srgbClr val="0000FF"/>
                        </a:solidFill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 </a:t>
                      </a:r>
                      <a:endParaRPr lang="zh-TW" sz="180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6</a:t>
                      </a:r>
                      <a:endParaRPr lang="zh-TW" sz="1800" dirty="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 </a:t>
                      </a:r>
                      <a:endParaRPr lang="zh-TW" sz="120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03339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新細明體"/>
                          <a:cs typeface="新細明體"/>
                        </a:rPr>
                        <a:t>125-150</a:t>
                      </a:r>
                      <a:endParaRPr lang="zh-TW" sz="1800" dirty="0">
                        <a:solidFill>
                          <a:srgbClr val="0000FF"/>
                        </a:solidFill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 </a:t>
                      </a:r>
                      <a:endParaRPr lang="zh-TW" sz="180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4</a:t>
                      </a:r>
                      <a:endParaRPr lang="zh-TW" sz="180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 </a:t>
                      </a:r>
                      <a:endParaRPr lang="zh-TW" sz="1200" dirty="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03339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新細明體"/>
                          <a:cs typeface="新細明體"/>
                        </a:rPr>
                        <a:t>150</a:t>
                      </a:r>
                      <a:r>
                        <a:rPr lang="zh-TW" sz="1800" b="1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新細明體"/>
                          <a:cs typeface="新細明體"/>
                        </a:rPr>
                        <a:t>以上</a:t>
                      </a:r>
                      <a:endParaRPr lang="zh-TW" sz="1800" dirty="0">
                        <a:solidFill>
                          <a:srgbClr val="0000FF"/>
                        </a:solidFill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 </a:t>
                      </a:r>
                      <a:endParaRPr lang="zh-TW" sz="180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2</a:t>
                      </a:r>
                      <a:endParaRPr lang="zh-TW" sz="1800" dirty="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 </a:t>
                      </a:r>
                      <a:endParaRPr lang="zh-TW" sz="1200" dirty="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0333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其他</a:t>
                      </a:r>
                      <a:endParaRPr lang="zh-TW" sz="1800" dirty="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 </a:t>
                      </a:r>
                      <a:endParaRPr lang="zh-TW" sz="1200" dirty="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 </a:t>
                      </a:r>
                      <a:endParaRPr lang="zh-TW" sz="1200" dirty="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 </a:t>
                      </a:r>
                      <a:endParaRPr lang="zh-TW" sz="120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 </a:t>
                      </a:r>
                      <a:endParaRPr lang="zh-TW" sz="1200" dirty="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26</a:t>
            </a:fld>
            <a:endParaRPr lang="zh-TW" altLang="en-US"/>
          </a:p>
        </p:txBody>
      </p:sp>
      <p:sp>
        <p:nvSpPr>
          <p:cNvPr id="6" name="矩形 5"/>
          <p:cNvSpPr/>
          <p:nvPr/>
        </p:nvSpPr>
        <p:spPr>
          <a:xfrm>
            <a:off x="6948264" y="338470"/>
            <a:ext cx="181054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1400" b="1" dirty="0"/>
              <a:t>註</a:t>
            </a:r>
            <a:r>
              <a:rPr lang="zh-TW" altLang="en-US" sz="1400" b="1" dirty="0" smtClean="0">
                <a:latin typeface="PMingLiU" panose="02020500000000000000" pitchFamily="18" charset="-120"/>
                <a:ea typeface="PMingLiU" panose="02020500000000000000" pitchFamily="18" charset="-120"/>
              </a:rPr>
              <a:t>：</a:t>
            </a:r>
            <a:r>
              <a:rPr lang="zh-TW" altLang="en-US" sz="1400" b="1" dirty="0" smtClean="0">
                <a:solidFill>
                  <a:srgbClr val="0000FF"/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藍字</a:t>
            </a:r>
            <a:r>
              <a:rPr lang="zh-TW" altLang="en-US" sz="1400" b="1" dirty="0" smtClean="0">
                <a:latin typeface="PMingLiU" panose="02020500000000000000" pitchFamily="18" charset="-120"/>
                <a:ea typeface="PMingLiU" panose="02020500000000000000" pitchFamily="18" charset="-120"/>
              </a:rPr>
              <a:t>為參考值</a:t>
            </a:r>
            <a:endParaRPr lang="en-US" altLang="zh-TW" sz="1400" b="1" dirty="0" smtClean="0">
              <a:latin typeface="PMingLiU" panose="02020500000000000000" pitchFamily="18" charset="-120"/>
              <a:ea typeface="PMingLiU" panose="02020500000000000000" pitchFamily="18" charset="-120"/>
            </a:endParaRPr>
          </a:p>
          <a:p>
            <a:r>
              <a:rPr lang="zh-TW" altLang="en-US" sz="1400" b="1" dirty="0">
                <a:latin typeface="PMingLiU" panose="02020500000000000000" pitchFamily="18" charset="-120"/>
                <a:ea typeface="PMingLiU" panose="02020500000000000000" pitchFamily="18" charset="-120"/>
              </a:rPr>
              <a:t> </a:t>
            </a:r>
            <a:r>
              <a:rPr lang="zh-TW" altLang="en-US" sz="1400" b="1" dirty="0" smtClean="0">
                <a:latin typeface="PMingLiU" panose="02020500000000000000" pitchFamily="18" charset="-120"/>
                <a:ea typeface="PMingLiU" panose="02020500000000000000" pitchFamily="18" charset="-120"/>
              </a:rPr>
              <a:t>       黑字為可更改值</a:t>
            </a:r>
            <a:endParaRPr lang="zh-TW" alt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2033785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692697"/>
            <a:ext cx="7772400" cy="1584175"/>
          </a:xfrm>
        </p:spPr>
        <p:txBody>
          <a:bodyPr/>
          <a:lstStyle/>
          <a:p>
            <a:r>
              <a:rPr lang="en-US" altLang="zh-TW" b="1" dirty="0"/>
              <a:t>1-6 </a:t>
            </a:r>
            <a:r>
              <a:rPr lang="zh-TW" altLang="en-US" b="1" dirty="0"/>
              <a:t>廢水回收率</a:t>
            </a:r>
            <a:r>
              <a:rPr lang="en-US" altLang="zh-TW" b="1" dirty="0"/>
              <a:t>(%)</a:t>
            </a:r>
            <a:endParaRPr lang="zh-TW" altLang="en-US" b="1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356992"/>
            <a:ext cx="6400800" cy="1584176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zh-TW" altLang="en-US" b="1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申請年</a:t>
            </a:r>
            <a:r>
              <a:rPr lang="zh-TW" altLang="en-US" b="1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總</a:t>
            </a:r>
            <a:r>
              <a:rPr lang="zh-TW" altLang="en-US" b="1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廢水回收量 </a:t>
            </a:r>
            <a:r>
              <a:rPr lang="en-US" altLang="zh-TW" b="1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zh-TW" sz="3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zh-TW" altLang="zh-TW" sz="3600" b="1" baseline="30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zh-TW" b="1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b="1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b="1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―――――――――――――――</a:t>
            </a:r>
            <a:r>
              <a:rPr lang="zh-TW" altLang="en-US" b="1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b="1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=</a:t>
            </a:r>
          </a:p>
          <a:p>
            <a:pPr lvl="0"/>
            <a:r>
              <a:rPr lang="zh-TW" altLang="en-US" b="1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申請年總</a:t>
            </a:r>
            <a:r>
              <a:rPr lang="zh-TW" altLang="en-US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廢水產生量 </a:t>
            </a:r>
            <a:r>
              <a:rPr lang="en-US" altLang="zh-TW" b="1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zh-TW" sz="3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zh-TW" altLang="zh-TW" sz="3600" b="1" baseline="30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zh-TW" b="1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27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39396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60649"/>
            <a:ext cx="7772400" cy="648071"/>
          </a:xfrm>
        </p:spPr>
        <p:txBody>
          <a:bodyPr>
            <a:normAutofit/>
          </a:bodyPr>
          <a:lstStyle/>
          <a:p>
            <a:r>
              <a:rPr lang="zh-TW" altLang="zh-TW" sz="2400" kern="0" dirty="0">
                <a:latin typeface="Times New Roman"/>
                <a:ea typeface="標楷體"/>
                <a:cs typeface="新細明體"/>
              </a:rPr>
              <a:t>表</a:t>
            </a:r>
            <a:r>
              <a:rPr lang="en-US" altLang="zh-TW" sz="2400" kern="0" dirty="0">
                <a:latin typeface="Times New Roman"/>
                <a:ea typeface="標楷體"/>
                <a:cs typeface="新細明體"/>
              </a:rPr>
              <a:t>1-6</a:t>
            </a:r>
            <a:r>
              <a:rPr lang="zh-TW" altLang="zh-TW" sz="2400" kern="0" dirty="0">
                <a:latin typeface="Times New Roman"/>
                <a:ea typeface="標楷體"/>
                <a:cs typeface="新細明體"/>
              </a:rPr>
              <a:t>廢水回收率</a:t>
            </a:r>
            <a:r>
              <a:rPr lang="en-US" altLang="zh-TW" sz="2400" kern="0" dirty="0">
                <a:latin typeface="Times New Roman"/>
                <a:ea typeface="標楷體"/>
                <a:cs typeface="新細明體"/>
              </a:rPr>
              <a:t>(%)</a:t>
            </a:r>
            <a:endParaRPr lang="zh-TW" altLang="en-US" sz="2400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395536" y="908720"/>
            <a:ext cx="8424936" cy="5544616"/>
          </a:xfrm>
        </p:spPr>
        <p:txBody>
          <a:bodyPr/>
          <a:lstStyle/>
          <a:p>
            <a:endParaRPr lang="zh-TW" altLang="en-US" dirty="0"/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0319385"/>
              </p:ext>
            </p:extLst>
          </p:nvPr>
        </p:nvGraphicFramePr>
        <p:xfrm>
          <a:off x="467544" y="1124744"/>
          <a:ext cx="8229610" cy="5120360"/>
        </p:xfrm>
        <a:graphic>
          <a:graphicData uri="http://schemas.openxmlformats.org/drawingml/2006/table">
            <a:tbl>
              <a:tblPr firstRow="1" firstCol="1" bandRow="1"/>
              <a:tblGrid>
                <a:gridCol w="14505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762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281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6247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312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紡織別</a:t>
                      </a:r>
                      <a:endParaRPr lang="zh-TW" sz="1800" dirty="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廢水回收率</a:t>
                      </a:r>
                      <a:r>
                        <a:rPr lang="en-US" sz="180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(%)</a:t>
                      </a:r>
                      <a:endParaRPr lang="zh-TW" sz="1800" dirty="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擬修正</a:t>
                      </a:r>
                      <a:endParaRPr lang="zh-TW" sz="1800" dirty="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項目得分</a:t>
                      </a:r>
                      <a:endParaRPr lang="zh-TW" sz="1800" dirty="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擬修正</a:t>
                      </a:r>
                      <a:endParaRPr lang="zh-TW" sz="1800" dirty="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2810">
                <a:tc row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不織布</a:t>
                      </a:r>
                      <a:endParaRPr lang="zh-TW" sz="1800" dirty="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/>
                          <a:ea typeface="新細明體"/>
                          <a:cs typeface="新細明體"/>
                        </a:rPr>
                        <a:t>8</a:t>
                      </a:r>
                      <a:r>
                        <a:rPr lang="zh-TW" sz="1800" dirty="0">
                          <a:effectLst/>
                          <a:latin typeface="Times New Roman"/>
                          <a:ea typeface="新細明體"/>
                          <a:cs typeface="新細明體"/>
                        </a:rPr>
                        <a:t>以上</a:t>
                      </a:r>
                      <a:endParaRPr lang="zh-TW" sz="1800" dirty="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 </a:t>
                      </a:r>
                      <a:endParaRPr lang="zh-TW" sz="180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4.0</a:t>
                      </a:r>
                      <a:endParaRPr lang="zh-TW" sz="180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 </a:t>
                      </a:r>
                      <a:endParaRPr lang="zh-TW" sz="120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281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/>
                          <a:ea typeface="新細明體"/>
                          <a:cs typeface="新細明體"/>
                        </a:rPr>
                        <a:t>6-8</a:t>
                      </a:r>
                      <a:endParaRPr lang="zh-TW" sz="1800" dirty="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 </a:t>
                      </a:r>
                      <a:endParaRPr lang="zh-TW" sz="180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3.2</a:t>
                      </a:r>
                      <a:endParaRPr lang="zh-TW" sz="180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 </a:t>
                      </a:r>
                      <a:endParaRPr lang="zh-TW" sz="120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281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新細明體"/>
                          <a:cs typeface="新細明體"/>
                        </a:rPr>
                        <a:t>4-6</a:t>
                      </a:r>
                      <a:endParaRPr lang="zh-TW" sz="1800" dirty="0">
                        <a:solidFill>
                          <a:srgbClr val="0000FF"/>
                        </a:solidFill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 </a:t>
                      </a:r>
                      <a:endParaRPr lang="zh-TW" sz="1800" dirty="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2.4</a:t>
                      </a:r>
                      <a:endParaRPr lang="zh-TW" sz="180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 </a:t>
                      </a:r>
                      <a:endParaRPr lang="zh-TW" sz="120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281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/>
                          <a:ea typeface="新細明體"/>
                          <a:cs typeface="新細明體"/>
                        </a:rPr>
                        <a:t>2-4</a:t>
                      </a:r>
                      <a:endParaRPr lang="zh-TW" sz="180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 </a:t>
                      </a:r>
                      <a:endParaRPr lang="zh-TW" sz="1800" dirty="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1.6</a:t>
                      </a:r>
                      <a:endParaRPr lang="zh-TW" sz="180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 </a:t>
                      </a:r>
                      <a:endParaRPr lang="zh-TW" sz="1200" dirty="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281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/>
                          <a:ea typeface="新細明體"/>
                          <a:cs typeface="新細明體"/>
                        </a:rPr>
                        <a:t>2</a:t>
                      </a:r>
                      <a:r>
                        <a:rPr lang="zh-TW" sz="1800">
                          <a:effectLst/>
                          <a:latin typeface="Times New Roman"/>
                          <a:ea typeface="新細明體"/>
                          <a:cs typeface="新細明體"/>
                        </a:rPr>
                        <a:t>以下</a:t>
                      </a:r>
                      <a:endParaRPr lang="zh-TW" sz="180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 </a:t>
                      </a:r>
                      <a:endParaRPr lang="zh-TW" sz="1800" dirty="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0.8</a:t>
                      </a:r>
                      <a:endParaRPr lang="zh-TW" sz="180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 </a:t>
                      </a:r>
                      <a:endParaRPr lang="zh-TW" sz="120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2810">
                <a:tc row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織造</a:t>
                      </a:r>
                      <a:endParaRPr lang="zh-TW" sz="1800" dirty="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/>
                          <a:ea typeface="新細明體"/>
                          <a:cs typeface="新細明體"/>
                        </a:rPr>
                        <a:t>8</a:t>
                      </a:r>
                      <a:r>
                        <a:rPr lang="zh-TW" sz="1800">
                          <a:effectLst/>
                          <a:latin typeface="Times New Roman"/>
                          <a:ea typeface="新細明體"/>
                          <a:cs typeface="新細明體"/>
                        </a:rPr>
                        <a:t>以上</a:t>
                      </a:r>
                      <a:endParaRPr lang="zh-TW" sz="180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 </a:t>
                      </a:r>
                      <a:endParaRPr lang="zh-TW" sz="1800" dirty="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6.0</a:t>
                      </a:r>
                      <a:endParaRPr lang="zh-TW" sz="180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 </a:t>
                      </a:r>
                      <a:endParaRPr lang="zh-TW" sz="120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281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/>
                          <a:ea typeface="新細明體"/>
                          <a:cs typeface="新細明體"/>
                        </a:rPr>
                        <a:t>6-8</a:t>
                      </a:r>
                      <a:endParaRPr lang="zh-TW" sz="180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 </a:t>
                      </a:r>
                      <a:endParaRPr lang="zh-TW" sz="180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4.8</a:t>
                      </a:r>
                      <a:endParaRPr lang="zh-TW" sz="1800" dirty="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 </a:t>
                      </a:r>
                      <a:endParaRPr lang="zh-TW" sz="120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281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新細明體"/>
                          <a:cs typeface="新細明體"/>
                        </a:rPr>
                        <a:t>4-6</a:t>
                      </a:r>
                      <a:endParaRPr lang="zh-TW" sz="1800" dirty="0">
                        <a:solidFill>
                          <a:srgbClr val="0000FF"/>
                        </a:solidFill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 </a:t>
                      </a:r>
                      <a:endParaRPr lang="zh-TW" sz="180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3.6</a:t>
                      </a:r>
                      <a:endParaRPr lang="zh-TW" sz="1800" dirty="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 </a:t>
                      </a:r>
                      <a:endParaRPr lang="zh-TW" sz="120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8281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/>
                          <a:ea typeface="新細明體"/>
                          <a:cs typeface="新細明體"/>
                        </a:rPr>
                        <a:t>2-4</a:t>
                      </a:r>
                      <a:endParaRPr lang="zh-TW" sz="180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 </a:t>
                      </a:r>
                      <a:endParaRPr lang="zh-TW" sz="180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2.4</a:t>
                      </a:r>
                      <a:endParaRPr lang="zh-TW" sz="1800" dirty="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 </a:t>
                      </a:r>
                      <a:endParaRPr lang="zh-TW" sz="120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8281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/>
                          <a:ea typeface="新細明體"/>
                          <a:cs typeface="新細明體"/>
                        </a:rPr>
                        <a:t>2</a:t>
                      </a:r>
                      <a:r>
                        <a:rPr lang="zh-TW" sz="1800">
                          <a:effectLst/>
                          <a:latin typeface="Times New Roman"/>
                          <a:ea typeface="新細明體"/>
                          <a:cs typeface="新細明體"/>
                        </a:rPr>
                        <a:t>以下</a:t>
                      </a:r>
                      <a:endParaRPr lang="zh-TW" sz="180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 </a:t>
                      </a:r>
                      <a:endParaRPr lang="zh-TW" sz="180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1.2</a:t>
                      </a:r>
                      <a:endParaRPr lang="zh-TW" sz="1800" dirty="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 </a:t>
                      </a:r>
                      <a:endParaRPr lang="zh-TW" sz="120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82810">
                <a:tc row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染整</a:t>
                      </a:r>
                      <a:endParaRPr lang="zh-TW" sz="1800" dirty="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/>
                          <a:ea typeface="新細明體"/>
                          <a:cs typeface="新細明體"/>
                        </a:rPr>
                        <a:t>15</a:t>
                      </a:r>
                      <a:r>
                        <a:rPr lang="zh-TW" sz="1800">
                          <a:effectLst/>
                          <a:latin typeface="Times New Roman"/>
                          <a:ea typeface="新細明體"/>
                          <a:cs typeface="新細明體"/>
                        </a:rPr>
                        <a:t>以上</a:t>
                      </a:r>
                      <a:endParaRPr lang="zh-TW" sz="180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 </a:t>
                      </a:r>
                      <a:endParaRPr lang="zh-TW" sz="180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6.0</a:t>
                      </a:r>
                      <a:endParaRPr lang="zh-TW" sz="1800" dirty="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 </a:t>
                      </a:r>
                      <a:endParaRPr lang="zh-TW" sz="120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8281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新細明體"/>
                          <a:cs typeface="新細明體"/>
                        </a:rPr>
                        <a:t>15-12</a:t>
                      </a:r>
                      <a:endParaRPr lang="zh-TW" sz="1800" dirty="0">
                        <a:solidFill>
                          <a:srgbClr val="0000FF"/>
                        </a:solidFill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 </a:t>
                      </a:r>
                      <a:endParaRPr lang="zh-TW" sz="180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4.8</a:t>
                      </a:r>
                      <a:endParaRPr lang="zh-TW" sz="1800" dirty="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 </a:t>
                      </a:r>
                      <a:endParaRPr lang="zh-TW" sz="120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8281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/>
                          <a:ea typeface="新細明體"/>
                          <a:cs typeface="新細明體"/>
                        </a:rPr>
                        <a:t>12-9</a:t>
                      </a:r>
                      <a:endParaRPr lang="zh-TW" sz="180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 </a:t>
                      </a:r>
                      <a:endParaRPr lang="zh-TW" sz="180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3.6</a:t>
                      </a:r>
                      <a:endParaRPr lang="zh-TW" sz="1800" dirty="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 </a:t>
                      </a:r>
                      <a:endParaRPr lang="zh-TW" sz="120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8281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/>
                          <a:ea typeface="新細明體"/>
                          <a:cs typeface="新細明體"/>
                        </a:rPr>
                        <a:t>9-6</a:t>
                      </a:r>
                      <a:endParaRPr lang="zh-TW" sz="180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 </a:t>
                      </a:r>
                      <a:endParaRPr lang="zh-TW" sz="180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2.4</a:t>
                      </a:r>
                      <a:endParaRPr lang="zh-TW" sz="1800" dirty="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 </a:t>
                      </a:r>
                      <a:endParaRPr lang="zh-TW" sz="120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8281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/>
                          <a:ea typeface="新細明體"/>
                          <a:cs typeface="新細明體"/>
                        </a:rPr>
                        <a:t>6</a:t>
                      </a:r>
                      <a:r>
                        <a:rPr lang="zh-TW" sz="1800">
                          <a:effectLst/>
                          <a:latin typeface="Times New Roman"/>
                          <a:ea typeface="新細明體"/>
                          <a:cs typeface="新細明體"/>
                        </a:rPr>
                        <a:t>以下</a:t>
                      </a:r>
                      <a:endParaRPr lang="zh-TW" sz="180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 </a:t>
                      </a:r>
                      <a:endParaRPr lang="zh-TW" sz="180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1.2</a:t>
                      </a:r>
                      <a:endParaRPr lang="zh-TW" sz="1800" dirty="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 </a:t>
                      </a:r>
                      <a:endParaRPr lang="zh-TW" sz="120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8281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其他</a:t>
                      </a:r>
                      <a:endParaRPr lang="zh-TW" sz="1800" dirty="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 </a:t>
                      </a:r>
                      <a:endParaRPr lang="zh-TW" sz="120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 </a:t>
                      </a:r>
                      <a:endParaRPr lang="zh-TW" sz="120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 </a:t>
                      </a:r>
                      <a:endParaRPr lang="zh-TW" sz="120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 </a:t>
                      </a:r>
                      <a:endParaRPr lang="zh-TW" sz="1200" dirty="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28</a:t>
            </a:fld>
            <a:endParaRPr lang="zh-TW" altLang="en-US"/>
          </a:p>
        </p:txBody>
      </p:sp>
      <p:sp>
        <p:nvSpPr>
          <p:cNvPr id="6" name="矩形 5"/>
          <p:cNvSpPr/>
          <p:nvPr/>
        </p:nvSpPr>
        <p:spPr>
          <a:xfrm>
            <a:off x="6937921" y="323075"/>
            <a:ext cx="181054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1400" b="1" dirty="0"/>
              <a:t>註</a:t>
            </a:r>
            <a:r>
              <a:rPr lang="zh-TW" altLang="en-US" sz="1400" b="1" dirty="0" smtClean="0">
                <a:latin typeface="PMingLiU" panose="02020500000000000000" pitchFamily="18" charset="-120"/>
                <a:ea typeface="PMingLiU" panose="02020500000000000000" pitchFamily="18" charset="-120"/>
              </a:rPr>
              <a:t>：</a:t>
            </a:r>
            <a:r>
              <a:rPr lang="zh-TW" altLang="en-US" sz="1400" b="1" dirty="0" smtClean="0">
                <a:solidFill>
                  <a:srgbClr val="0000FF"/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藍字</a:t>
            </a:r>
            <a:r>
              <a:rPr lang="zh-TW" altLang="en-US" sz="1400" b="1" dirty="0" smtClean="0">
                <a:latin typeface="PMingLiU" panose="02020500000000000000" pitchFamily="18" charset="-120"/>
                <a:ea typeface="PMingLiU" panose="02020500000000000000" pitchFamily="18" charset="-120"/>
              </a:rPr>
              <a:t>為參考值</a:t>
            </a:r>
            <a:endParaRPr lang="en-US" altLang="zh-TW" sz="1400" b="1" dirty="0" smtClean="0">
              <a:latin typeface="PMingLiU" panose="02020500000000000000" pitchFamily="18" charset="-120"/>
              <a:ea typeface="PMingLiU" panose="02020500000000000000" pitchFamily="18" charset="-120"/>
            </a:endParaRPr>
          </a:p>
          <a:p>
            <a:r>
              <a:rPr lang="zh-TW" altLang="en-US" sz="1400" b="1" dirty="0">
                <a:latin typeface="PMingLiU" panose="02020500000000000000" pitchFamily="18" charset="-120"/>
                <a:ea typeface="PMingLiU" panose="02020500000000000000" pitchFamily="18" charset="-120"/>
              </a:rPr>
              <a:t> </a:t>
            </a:r>
            <a:r>
              <a:rPr lang="zh-TW" altLang="en-US" sz="1400" b="1" dirty="0" smtClean="0">
                <a:latin typeface="PMingLiU" panose="02020500000000000000" pitchFamily="18" charset="-120"/>
                <a:ea typeface="PMingLiU" panose="02020500000000000000" pitchFamily="18" charset="-120"/>
              </a:rPr>
              <a:t>       黑字為可更改值</a:t>
            </a:r>
            <a:endParaRPr lang="zh-TW" alt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707896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476673"/>
            <a:ext cx="7772400" cy="1944215"/>
          </a:xfrm>
        </p:spPr>
        <p:txBody>
          <a:bodyPr/>
          <a:lstStyle/>
          <a:p>
            <a:r>
              <a:rPr lang="en-US" altLang="zh-TW" b="1" dirty="0"/>
              <a:t>1-7 </a:t>
            </a:r>
            <a:r>
              <a:rPr lang="zh-TW" altLang="en-US" b="1" dirty="0"/>
              <a:t>事業廢棄物產生量</a:t>
            </a:r>
            <a:r>
              <a:rPr lang="en-US" altLang="zh-TW" b="1" dirty="0"/>
              <a:t/>
            </a:r>
            <a:br>
              <a:rPr lang="en-US" altLang="zh-TW" b="1" dirty="0"/>
            </a:br>
            <a:r>
              <a:rPr lang="en-US" altLang="zh-TW" b="1" dirty="0"/>
              <a:t>(</a:t>
            </a:r>
            <a:r>
              <a:rPr lang="zh-TW" altLang="en-US" b="1" dirty="0"/>
              <a:t>噸</a:t>
            </a:r>
            <a:r>
              <a:rPr lang="en-US" altLang="zh-TW" b="1" dirty="0"/>
              <a:t>/</a:t>
            </a:r>
            <a:r>
              <a:rPr lang="zh-TW" altLang="en-US" b="1" dirty="0"/>
              <a:t>原料噸</a:t>
            </a:r>
            <a:r>
              <a:rPr lang="en-US" altLang="zh-TW" b="1" dirty="0"/>
              <a:t>)</a:t>
            </a:r>
            <a:endParaRPr lang="zh-TW" altLang="en-US" b="1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356992"/>
            <a:ext cx="6400800" cy="1584176"/>
          </a:xfrm>
        </p:spPr>
        <p:txBody>
          <a:bodyPr>
            <a:normAutofit lnSpcReduction="10000"/>
          </a:bodyPr>
          <a:lstStyle/>
          <a:p>
            <a:r>
              <a:rPr lang="zh-TW" altLang="en-US" sz="3000" b="1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申請年應處置</a:t>
            </a:r>
            <a:r>
              <a:rPr lang="zh-TW" altLang="en-US" sz="30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事業廢棄物總重量</a:t>
            </a:r>
            <a:r>
              <a:rPr lang="en-US" altLang="zh-TW" sz="3000" b="1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(t)</a:t>
            </a:r>
          </a:p>
          <a:p>
            <a:pPr lvl="0"/>
            <a:r>
              <a:rPr lang="en-US" altLang="zh-TW" sz="3000" b="1" dirty="0" smtClean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―――――――――――――――</a:t>
            </a:r>
            <a:r>
              <a:rPr lang="zh-TW" altLang="en-US" sz="3000" b="1" dirty="0" smtClean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3000" b="1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=</a:t>
            </a:r>
          </a:p>
          <a:p>
            <a:pPr lvl="0"/>
            <a:r>
              <a:rPr lang="zh-TW" altLang="en-US" sz="3000" b="1" dirty="0" smtClean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申請</a:t>
            </a:r>
            <a:r>
              <a:rPr lang="zh-TW" altLang="en-US" sz="3000" b="1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年原物料年度</a:t>
            </a:r>
            <a:r>
              <a:rPr lang="zh-TW" altLang="en-US" sz="3000" b="1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總產出重量</a:t>
            </a:r>
            <a:r>
              <a:rPr lang="en-US" altLang="zh-TW" sz="3000" b="1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(t)</a:t>
            </a:r>
            <a:endParaRPr lang="en-US" altLang="zh-TW" sz="3000" b="1" dirty="0">
              <a:solidFill>
                <a:prstClr val="black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0"/>
            <a:endParaRPr lang="zh-TW" altLang="en-US" sz="3000" dirty="0">
              <a:solidFill>
                <a:prstClr val="black">
                  <a:tint val="75000"/>
                </a:prstClr>
              </a:solidFill>
            </a:endParaRPr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29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79074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332657"/>
            <a:ext cx="7772400" cy="1008112"/>
          </a:xfrm>
        </p:spPr>
        <p:txBody>
          <a:bodyPr>
            <a:normAutofit/>
          </a:bodyPr>
          <a:lstStyle/>
          <a:p>
            <a:r>
              <a:rPr lang="zh-TW" altLang="en-US" b="1" dirty="0"/>
              <a:t>清潔生產評估系統架構測試</a:t>
            </a:r>
          </a:p>
        </p:txBody>
      </p:sp>
      <p:sp>
        <p:nvSpPr>
          <p:cNvPr id="5" name="Rectangle 1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1403648" y="1715108"/>
            <a:ext cx="6336704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zh-TW" altLang="zh-TW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新細明體" pitchFamily="18" charset="-120"/>
                <a:cs typeface="標楷體" pitchFamily="65" charset="-120"/>
              </a:rPr>
              <a:t>表</a:t>
            </a:r>
            <a:r>
              <a:rPr kumimoji="1" lang="zh-TW" altLang="zh-TW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1 </a:t>
            </a:r>
            <a:r>
              <a:rPr kumimoji="1" lang="zh-TW" altLang="zh-TW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新細明體" pitchFamily="18" charset="-120"/>
                <a:cs typeface="標楷體" pitchFamily="65" charset="-120"/>
              </a:rPr>
              <a:t>紡織業評系統產品適用性說明</a:t>
            </a:r>
            <a:endParaRPr kumimoji="1" lang="zh-TW" altLang="zh-TW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4686153"/>
              </p:ext>
            </p:extLst>
          </p:nvPr>
        </p:nvGraphicFramePr>
        <p:xfrm>
          <a:off x="467544" y="2636910"/>
          <a:ext cx="8424936" cy="407993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115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34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828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dirty="0">
                          <a:effectLst/>
                        </a:rPr>
                        <a:t>主要產品類別</a:t>
                      </a:r>
                      <a:endParaRPr lang="zh-TW" sz="2400" dirty="0">
                        <a:effectLst/>
                        <a:latin typeface="標楷體"/>
                        <a:ea typeface="新細明體"/>
                        <a:cs typeface="標楷體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sz="2400" dirty="0">
                          <a:effectLst/>
                        </a:rPr>
                        <a:t>細項產品說明</a:t>
                      </a:r>
                      <a:r>
                        <a:rPr lang="zh-TW" altLang="en-US" sz="2400" dirty="0">
                          <a:effectLst/>
                        </a:rPr>
                        <a:t>列舉</a:t>
                      </a:r>
                      <a:endParaRPr lang="zh-TW" sz="2400" dirty="0">
                        <a:effectLst/>
                        <a:latin typeface="標楷體"/>
                        <a:ea typeface="新細明體"/>
                        <a:cs typeface="標楷體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28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dirty="0">
                          <a:effectLst/>
                        </a:rPr>
                        <a:t>化纖</a:t>
                      </a:r>
                      <a:endParaRPr lang="zh-TW" sz="2400" b="1" dirty="0">
                        <a:effectLst/>
                        <a:latin typeface="標楷體"/>
                        <a:ea typeface="新細明體"/>
                        <a:cs typeface="標楷體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sz="2400" b="1" dirty="0">
                          <a:effectLst/>
                        </a:rPr>
                        <a:t>聚酯、尼龍、縲縈、聚丙烯。</a:t>
                      </a:r>
                      <a:endParaRPr lang="zh-TW" sz="2400" b="1" dirty="0">
                        <a:effectLst/>
                        <a:latin typeface="標楷體"/>
                        <a:ea typeface="新細明體"/>
                        <a:cs typeface="標楷體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28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dirty="0">
                          <a:effectLst/>
                        </a:rPr>
                        <a:t>紡紗</a:t>
                      </a:r>
                      <a:endParaRPr lang="zh-TW" sz="2400" b="1" dirty="0">
                        <a:effectLst/>
                        <a:latin typeface="標楷體"/>
                        <a:ea typeface="新細明體"/>
                        <a:cs typeface="標楷體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sz="2400" b="1" dirty="0">
                          <a:effectLst/>
                        </a:rPr>
                        <a:t>環錠、氣流、轉子、加工絲。</a:t>
                      </a:r>
                      <a:endParaRPr lang="zh-TW" sz="2400" b="1" dirty="0">
                        <a:effectLst/>
                        <a:latin typeface="標楷體"/>
                        <a:ea typeface="新細明體"/>
                        <a:cs typeface="標楷體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28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dirty="0">
                          <a:effectLst/>
                        </a:rPr>
                        <a:t>織造（不織布）</a:t>
                      </a:r>
                      <a:endParaRPr lang="zh-TW" sz="2400" b="1" dirty="0">
                        <a:effectLst/>
                        <a:latin typeface="標楷體"/>
                        <a:ea typeface="新細明體"/>
                        <a:cs typeface="標楷體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sz="2400" b="1" dirty="0">
                          <a:effectLst/>
                        </a:rPr>
                        <a:t>熔噴、紡黏、水針、針軋。</a:t>
                      </a:r>
                      <a:endParaRPr lang="zh-TW" sz="2400" b="1" dirty="0">
                        <a:effectLst/>
                        <a:latin typeface="標楷體"/>
                        <a:ea typeface="新細明體"/>
                        <a:cs typeface="標楷體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28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dirty="0">
                          <a:effectLst/>
                        </a:rPr>
                        <a:t>織造（機織）</a:t>
                      </a:r>
                      <a:endParaRPr lang="zh-TW" sz="2400" b="1" dirty="0">
                        <a:effectLst/>
                        <a:latin typeface="標楷體"/>
                        <a:ea typeface="新細明體"/>
                        <a:cs typeface="標楷體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sz="2400" b="1" dirty="0">
                          <a:effectLst/>
                        </a:rPr>
                        <a:t>針織、梭織、編織。</a:t>
                      </a:r>
                      <a:endParaRPr lang="zh-TW" sz="2400" b="1" dirty="0">
                        <a:effectLst/>
                        <a:latin typeface="標楷體"/>
                        <a:ea typeface="新細明體"/>
                        <a:cs typeface="標楷體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828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dirty="0">
                          <a:effectLst/>
                        </a:rPr>
                        <a:t>染整</a:t>
                      </a:r>
                      <a:endParaRPr lang="zh-TW" sz="2400" b="1" dirty="0">
                        <a:effectLst/>
                        <a:latin typeface="標楷體"/>
                        <a:ea typeface="新細明體"/>
                        <a:cs typeface="標楷體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sz="2400" b="1" dirty="0">
                          <a:effectLst/>
                        </a:rPr>
                        <a:t>染色、整理。</a:t>
                      </a:r>
                      <a:endParaRPr lang="zh-TW" sz="2400" b="1" dirty="0">
                        <a:effectLst/>
                        <a:latin typeface="標楷體"/>
                        <a:ea typeface="新細明體"/>
                        <a:cs typeface="標楷體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828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dirty="0">
                          <a:effectLst/>
                        </a:rPr>
                        <a:t>其他</a:t>
                      </a:r>
                      <a:endParaRPr lang="zh-TW" sz="2400" b="1" dirty="0">
                        <a:effectLst/>
                        <a:latin typeface="標楷體"/>
                        <a:ea typeface="新細明體"/>
                        <a:cs typeface="標楷體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sz="2400" b="1" dirty="0">
                          <a:effectLst/>
                        </a:rPr>
                        <a:t>成衣</a:t>
                      </a:r>
                      <a:r>
                        <a:rPr lang="zh-TW" altLang="en-US" sz="2400" b="1" dirty="0">
                          <a:effectLst/>
                        </a:rPr>
                        <a:t>箱包</a:t>
                      </a:r>
                      <a:r>
                        <a:rPr lang="zh-TW" sz="2400" b="1" dirty="0">
                          <a:effectLst/>
                        </a:rPr>
                        <a:t>等</a:t>
                      </a:r>
                      <a:endParaRPr lang="zh-TW" sz="2400" b="1" dirty="0">
                        <a:effectLst/>
                        <a:latin typeface="標楷體"/>
                        <a:ea typeface="新細明體"/>
                        <a:cs typeface="標楷體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82162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60649"/>
            <a:ext cx="7772400" cy="720079"/>
          </a:xfrm>
        </p:spPr>
        <p:txBody>
          <a:bodyPr>
            <a:normAutofit/>
          </a:bodyPr>
          <a:lstStyle/>
          <a:p>
            <a:r>
              <a:rPr lang="zh-TW" altLang="zh-TW" sz="2400" kern="0" dirty="0">
                <a:latin typeface="Times New Roman"/>
                <a:ea typeface="標楷體"/>
                <a:cs typeface="新細明體"/>
              </a:rPr>
              <a:t>表</a:t>
            </a:r>
            <a:r>
              <a:rPr lang="en-US" altLang="zh-TW" sz="2400" kern="0" dirty="0">
                <a:latin typeface="Times New Roman"/>
                <a:ea typeface="標楷體"/>
                <a:cs typeface="新細明體"/>
              </a:rPr>
              <a:t>1-7</a:t>
            </a:r>
            <a:r>
              <a:rPr lang="zh-TW" altLang="zh-TW" sz="2400" kern="0" dirty="0">
                <a:latin typeface="Times New Roman"/>
                <a:ea typeface="標楷體"/>
                <a:cs typeface="新細明體"/>
              </a:rPr>
              <a:t>事業廢棄物產生量</a:t>
            </a:r>
            <a:r>
              <a:rPr lang="en-US" altLang="zh-TW" sz="2400" kern="0" dirty="0">
                <a:latin typeface="Times New Roman"/>
                <a:ea typeface="標楷體"/>
                <a:cs typeface="新細明體"/>
              </a:rPr>
              <a:t>(</a:t>
            </a:r>
            <a:r>
              <a:rPr lang="zh-TW" altLang="zh-TW" sz="2400" kern="0" dirty="0">
                <a:latin typeface="Times New Roman"/>
                <a:ea typeface="標楷體"/>
                <a:cs typeface="新細明體"/>
              </a:rPr>
              <a:t>噸</a:t>
            </a:r>
            <a:r>
              <a:rPr lang="en-US" altLang="zh-TW" sz="2400" kern="0" dirty="0">
                <a:latin typeface="Times New Roman"/>
                <a:ea typeface="標楷體"/>
                <a:cs typeface="新細明體"/>
              </a:rPr>
              <a:t>/</a:t>
            </a:r>
            <a:r>
              <a:rPr lang="zh-TW" altLang="zh-TW" sz="2400" kern="0" dirty="0">
                <a:latin typeface="Times New Roman"/>
                <a:ea typeface="標楷體"/>
                <a:cs typeface="新細明體"/>
              </a:rPr>
              <a:t>原料噸</a:t>
            </a:r>
            <a:r>
              <a:rPr lang="en-US" altLang="zh-TW" sz="2400" kern="0" dirty="0">
                <a:latin typeface="Times New Roman"/>
                <a:ea typeface="標楷體"/>
                <a:cs typeface="新細明體"/>
              </a:rPr>
              <a:t>)</a:t>
            </a:r>
            <a:endParaRPr lang="zh-TW" altLang="en-US" sz="2400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539552" y="980728"/>
            <a:ext cx="8064896" cy="5328592"/>
          </a:xfrm>
        </p:spPr>
        <p:txBody>
          <a:bodyPr/>
          <a:lstStyle/>
          <a:p>
            <a:endParaRPr lang="zh-TW" altLang="en-US" dirty="0"/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3407578"/>
              </p:ext>
            </p:extLst>
          </p:nvPr>
        </p:nvGraphicFramePr>
        <p:xfrm>
          <a:off x="539552" y="980728"/>
          <a:ext cx="8229610" cy="5146860"/>
        </p:xfrm>
        <a:graphic>
          <a:graphicData uri="http://schemas.openxmlformats.org/drawingml/2006/table">
            <a:tbl>
              <a:tblPr firstRow="1" firstCol="1" bandRow="1"/>
              <a:tblGrid>
                <a:gridCol w="13064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642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6247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2558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紡織別</a:t>
                      </a:r>
                      <a:endParaRPr lang="zh-TW" sz="1800" dirty="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事業廢棄物產生量</a:t>
                      </a:r>
                      <a:endParaRPr lang="en-US" altLang="zh-TW" sz="1800" dirty="0">
                        <a:effectLst/>
                        <a:latin typeface="Times New Roman"/>
                        <a:ea typeface="標楷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(</a:t>
                      </a:r>
                      <a:r>
                        <a:rPr lang="zh-TW" sz="180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噸</a:t>
                      </a:r>
                      <a:r>
                        <a:rPr lang="en-US" sz="180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/</a:t>
                      </a:r>
                      <a:r>
                        <a:rPr lang="zh-TW" sz="180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原料噸</a:t>
                      </a:r>
                      <a:r>
                        <a:rPr lang="en-US" sz="180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)</a:t>
                      </a:r>
                      <a:endParaRPr lang="zh-TW" sz="1800" dirty="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擬修正</a:t>
                      </a:r>
                      <a:endParaRPr lang="zh-TW" sz="1800" dirty="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項目得分</a:t>
                      </a:r>
                      <a:endParaRPr lang="zh-TW" sz="1800" dirty="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擬修正</a:t>
                      </a:r>
                      <a:endParaRPr lang="zh-TW" sz="1800" dirty="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6475">
                <a:tc row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不織布</a:t>
                      </a:r>
                      <a:endParaRPr lang="zh-TW" sz="1800" dirty="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/>
                          <a:ea typeface="新細明體"/>
                          <a:cs typeface="新細明體"/>
                        </a:rPr>
                        <a:t>0.08</a:t>
                      </a:r>
                      <a:r>
                        <a:rPr lang="zh-TW" sz="1800" dirty="0">
                          <a:effectLst/>
                          <a:latin typeface="Times New Roman"/>
                          <a:ea typeface="新細明體"/>
                          <a:cs typeface="新細明體"/>
                        </a:rPr>
                        <a:t>以下</a:t>
                      </a:r>
                      <a:endParaRPr lang="zh-TW" sz="1800" dirty="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 </a:t>
                      </a:r>
                      <a:endParaRPr lang="zh-TW" sz="180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4.0</a:t>
                      </a:r>
                      <a:endParaRPr lang="zh-TW" sz="180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 </a:t>
                      </a:r>
                      <a:endParaRPr lang="zh-TW" sz="180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6475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新細明體"/>
                          <a:cs typeface="新細明體"/>
                        </a:rPr>
                        <a:t>0.08-0.12</a:t>
                      </a:r>
                      <a:endParaRPr lang="zh-TW" sz="1800" dirty="0">
                        <a:solidFill>
                          <a:srgbClr val="0000FF"/>
                        </a:solidFill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 </a:t>
                      </a:r>
                      <a:endParaRPr lang="zh-TW" sz="180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3.2</a:t>
                      </a:r>
                      <a:endParaRPr lang="zh-TW" sz="180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 </a:t>
                      </a:r>
                      <a:endParaRPr lang="zh-TW" sz="180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6475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/>
                          <a:ea typeface="新細明體"/>
                          <a:cs typeface="新細明體"/>
                        </a:rPr>
                        <a:t>0.12-0.14</a:t>
                      </a:r>
                      <a:endParaRPr lang="zh-TW" sz="1800" dirty="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 </a:t>
                      </a:r>
                      <a:endParaRPr lang="zh-TW" sz="180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2.4</a:t>
                      </a:r>
                      <a:endParaRPr lang="zh-TW" sz="180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 </a:t>
                      </a:r>
                      <a:endParaRPr lang="zh-TW" sz="180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6475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/>
                          <a:ea typeface="新細明體"/>
                          <a:cs typeface="新細明體"/>
                        </a:rPr>
                        <a:t>0.14-0.16</a:t>
                      </a:r>
                      <a:endParaRPr lang="zh-TW" sz="1800" dirty="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 </a:t>
                      </a:r>
                      <a:endParaRPr lang="zh-TW" sz="1800" dirty="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1.6</a:t>
                      </a:r>
                      <a:endParaRPr lang="zh-TW" sz="180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 </a:t>
                      </a:r>
                      <a:endParaRPr lang="zh-TW" sz="180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6475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/>
                          <a:ea typeface="新細明體"/>
                          <a:cs typeface="新細明體"/>
                        </a:rPr>
                        <a:t>0.16</a:t>
                      </a:r>
                      <a:r>
                        <a:rPr lang="zh-TW" sz="1800">
                          <a:effectLst/>
                          <a:latin typeface="Times New Roman"/>
                          <a:ea typeface="新細明體"/>
                          <a:cs typeface="新細明體"/>
                        </a:rPr>
                        <a:t>以上</a:t>
                      </a:r>
                      <a:endParaRPr lang="zh-TW" sz="180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 </a:t>
                      </a:r>
                      <a:endParaRPr lang="zh-TW" sz="1800" dirty="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0.8</a:t>
                      </a:r>
                      <a:endParaRPr lang="zh-TW" sz="180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 </a:t>
                      </a:r>
                      <a:endParaRPr lang="zh-TW" sz="180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6475">
                <a:tc row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織造</a:t>
                      </a:r>
                      <a:endParaRPr lang="zh-TW" sz="1800" dirty="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/>
                          <a:ea typeface="新細明體"/>
                          <a:cs typeface="新細明體"/>
                        </a:rPr>
                        <a:t>0.03</a:t>
                      </a:r>
                      <a:r>
                        <a:rPr lang="zh-TW" sz="1800">
                          <a:effectLst/>
                          <a:latin typeface="Times New Roman"/>
                          <a:ea typeface="新細明體"/>
                          <a:cs typeface="新細明體"/>
                        </a:rPr>
                        <a:t>以下</a:t>
                      </a:r>
                      <a:endParaRPr lang="zh-TW" sz="180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 </a:t>
                      </a:r>
                      <a:endParaRPr lang="zh-TW" sz="1800" dirty="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4.0</a:t>
                      </a:r>
                      <a:endParaRPr lang="zh-TW" sz="1800" dirty="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 </a:t>
                      </a:r>
                      <a:endParaRPr lang="zh-TW" sz="180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6475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新細明體"/>
                          <a:cs typeface="新細明體"/>
                        </a:rPr>
                        <a:t>0.03-0.04</a:t>
                      </a:r>
                      <a:endParaRPr lang="zh-TW" sz="1800" dirty="0">
                        <a:solidFill>
                          <a:srgbClr val="0000FF"/>
                        </a:solidFill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 </a:t>
                      </a:r>
                      <a:endParaRPr lang="zh-TW" sz="180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3.2</a:t>
                      </a:r>
                      <a:endParaRPr lang="zh-TW" sz="1800" dirty="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 </a:t>
                      </a:r>
                      <a:endParaRPr lang="zh-TW" sz="180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06475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/>
                          <a:ea typeface="新細明體"/>
                          <a:cs typeface="新細明體"/>
                        </a:rPr>
                        <a:t>0.04-0.05</a:t>
                      </a:r>
                      <a:endParaRPr lang="zh-TW" sz="180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 </a:t>
                      </a:r>
                      <a:endParaRPr lang="zh-TW" sz="180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2.4</a:t>
                      </a:r>
                      <a:endParaRPr lang="zh-TW" sz="1800" dirty="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 </a:t>
                      </a:r>
                      <a:endParaRPr lang="zh-TW" sz="180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06475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/>
                          <a:ea typeface="新細明體"/>
                          <a:cs typeface="新細明體"/>
                        </a:rPr>
                        <a:t>0.05-0.06</a:t>
                      </a:r>
                      <a:endParaRPr lang="zh-TW" sz="180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 </a:t>
                      </a:r>
                      <a:endParaRPr lang="zh-TW" sz="180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1.6</a:t>
                      </a:r>
                      <a:endParaRPr lang="zh-TW" sz="1800" dirty="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 </a:t>
                      </a:r>
                      <a:endParaRPr lang="zh-TW" sz="1800" dirty="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06475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/>
                          <a:ea typeface="新細明體"/>
                          <a:cs typeface="新細明體"/>
                        </a:rPr>
                        <a:t>0.06</a:t>
                      </a:r>
                      <a:r>
                        <a:rPr lang="zh-TW" sz="1800">
                          <a:effectLst/>
                          <a:latin typeface="Times New Roman"/>
                          <a:ea typeface="新細明體"/>
                          <a:cs typeface="新細明體"/>
                        </a:rPr>
                        <a:t>以上</a:t>
                      </a:r>
                      <a:endParaRPr lang="zh-TW" sz="180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 </a:t>
                      </a:r>
                      <a:endParaRPr lang="zh-TW" sz="180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0.8</a:t>
                      </a:r>
                      <a:endParaRPr lang="zh-TW" sz="180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 </a:t>
                      </a:r>
                      <a:endParaRPr lang="zh-TW" sz="1800" dirty="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06475">
                <a:tc row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染整</a:t>
                      </a:r>
                      <a:endParaRPr lang="zh-TW" sz="1800" dirty="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/>
                          <a:ea typeface="新細明體"/>
                          <a:cs typeface="新細明體"/>
                        </a:rPr>
                        <a:t>0.02</a:t>
                      </a:r>
                      <a:r>
                        <a:rPr lang="zh-TW" sz="1800">
                          <a:effectLst/>
                          <a:latin typeface="Times New Roman"/>
                          <a:ea typeface="新細明體"/>
                          <a:cs typeface="新細明體"/>
                        </a:rPr>
                        <a:t>以下</a:t>
                      </a:r>
                      <a:endParaRPr lang="zh-TW" sz="180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 </a:t>
                      </a:r>
                      <a:endParaRPr lang="zh-TW" sz="180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3.0</a:t>
                      </a:r>
                      <a:endParaRPr lang="zh-TW" sz="180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 </a:t>
                      </a:r>
                      <a:endParaRPr lang="zh-TW" sz="1800" dirty="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06475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新細明體"/>
                          <a:cs typeface="新細明體"/>
                        </a:rPr>
                        <a:t>0.02-0.03</a:t>
                      </a:r>
                      <a:endParaRPr lang="zh-TW" sz="1800" dirty="0">
                        <a:solidFill>
                          <a:srgbClr val="0000FF"/>
                        </a:solidFill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 </a:t>
                      </a:r>
                      <a:endParaRPr lang="zh-TW" sz="180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2.4</a:t>
                      </a:r>
                      <a:endParaRPr lang="zh-TW" sz="180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 </a:t>
                      </a:r>
                      <a:endParaRPr lang="zh-TW" sz="1800" dirty="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06475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/>
                          <a:ea typeface="新細明體"/>
                          <a:cs typeface="新細明體"/>
                        </a:rPr>
                        <a:t>0.03-0.04</a:t>
                      </a:r>
                      <a:endParaRPr lang="zh-TW" sz="1800" dirty="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 </a:t>
                      </a:r>
                      <a:endParaRPr lang="zh-TW" sz="180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1.8</a:t>
                      </a:r>
                      <a:endParaRPr lang="zh-TW" sz="180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 </a:t>
                      </a:r>
                      <a:endParaRPr lang="zh-TW" sz="1800" dirty="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06475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/>
                          <a:ea typeface="新細明體"/>
                          <a:cs typeface="新細明體"/>
                        </a:rPr>
                        <a:t>0.04-0.05</a:t>
                      </a:r>
                      <a:endParaRPr lang="zh-TW" sz="180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 </a:t>
                      </a:r>
                      <a:endParaRPr lang="zh-TW" sz="180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1.2</a:t>
                      </a:r>
                      <a:endParaRPr lang="zh-TW" sz="180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 </a:t>
                      </a:r>
                      <a:endParaRPr lang="zh-TW" sz="1800" dirty="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06475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/>
                          <a:ea typeface="新細明體"/>
                          <a:cs typeface="新細明體"/>
                        </a:rPr>
                        <a:t>0.05</a:t>
                      </a:r>
                      <a:r>
                        <a:rPr lang="zh-TW" sz="1800">
                          <a:effectLst/>
                          <a:latin typeface="Times New Roman"/>
                          <a:ea typeface="新細明體"/>
                          <a:cs typeface="新細明體"/>
                        </a:rPr>
                        <a:t>以上</a:t>
                      </a:r>
                      <a:endParaRPr lang="zh-TW" sz="180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 </a:t>
                      </a:r>
                      <a:endParaRPr lang="zh-TW" sz="180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0.6</a:t>
                      </a:r>
                      <a:endParaRPr lang="zh-TW" sz="180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 </a:t>
                      </a:r>
                      <a:endParaRPr lang="zh-TW" sz="1800" dirty="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0647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20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其他</a:t>
                      </a:r>
                      <a:endParaRPr lang="zh-TW" sz="1200" dirty="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 </a:t>
                      </a:r>
                      <a:endParaRPr lang="zh-TW" sz="120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 </a:t>
                      </a:r>
                      <a:endParaRPr lang="zh-TW" sz="120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 </a:t>
                      </a:r>
                      <a:endParaRPr lang="zh-TW" sz="120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 </a:t>
                      </a:r>
                      <a:endParaRPr lang="zh-TW" sz="1200" dirty="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30</a:t>
            </a:fld>
            <a:endParaRPr lang="zh-TW" altLang="en-US"/>
          </a:p>
        </p:txBody>
      </p:sp>
      <p:sp>
        <p:nvSpPr>
          <p:cNvPr id="6" name="矩形 5"/>
          <p:cNvSpPr/>
          <p:nvPr/>
        </p:nvSpPr>
        <p:spPr>
          <a:xfrm>
            <a:off x="6958619" y="359078"/>
            <a:ext cx="181054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1400" b="1" dirty="0"/>
              <a:t>註</a:t>
            </a:r>
            <a:r>
              <a:rPr lang="zh-TW" altLang="en-US" sz="1400" b="1" dirty="0" smtClean="0">
                <a:latin typeface="PMingLiU" panose="02020500000000000000" pitchFamily="18" charset="-120"/>
                <a:ea typeface="PMingLiU" panose="02020500000000000000" pitchFamily="18" charset="-120"/>
              </a:rPr>
              <a:t>：</a:t>
            </a:r>
            <a:r>
              <a:rPr lang="zh-TW" altLang="en-US" sz="1400" b="1" dirty="0" smtClean="0">
                <a:solidFill>
                  <a:srgbClr val="0000FF"/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藍字</a:t>
            </a:r>
            <a:r>
              <a:rPr lang="zh-TW" altLang="en-US" sz="1400" b="1" dirty="0" smtClean="0">
                <a:latin typeface="PMingLiU" panose="02020500000000000000" pitchFamily="18" charset="-120"/>
                <a:ea typeface="PMingLiU" panose="02020500000000000000" pitchFamily="18" charset="-120"/>
              </a:rPr>
              <a:t>為參考值</a:t>
            </a:r>
            <a:endParaRPr lang="en-US" altLang="zh-TW" sz="1400" b="1" dirty="0" smtClean="0">
              <a:latin typeface="PMingLiU" panose="02020500000000000000" pitchFamily="18" charset="-120"/>
              <a:ea typeface="PMingLiU" panose="02020500000000000000" pitchFamily="18" charset="-120"/>
            </a:endParaRPr>
          </a:p>
          <a:p>
            <a:r>
              <a:rPr lang="zh-TW" altLang="en-US" sz="1400" b="1" dirty="0">
                <a:latin typeface="PMingLiU" panose="02020500000000000000" pitchFamily="18" charset="-120"/>
                <a:ea typeface="PMingLiU" panose="02020500000000000000" pitchFamily="18" charset="-120"/>
              </a:rPr>
              <a:t> </a:t>
            </a:r>
            <a:r>
              <a:rPr lang="zh-TW" altLang="en-US" sz="1400" b="1" dirty="0" smtClean="0">
                <a:latin typeface="PMingLiU" panose="02020500000000000000" pitchFamily="18" charset="-120"/>
                <a:ea typeface="PMingLiU" panose="02020500000000000000" pitchFamily="18" charset="-120"/>
              </a:rPr>
              <a:t>       黑字為可更改值</a:t>
            </a:r>
            <a:endParaRPr lang="zh-TW" alt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1222580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395536" y="692697"/>
            <a:ext cx="8352928" cy="1656183"/>
          </a:xfrm>
        </p:spPr>
        <p:txBody>
          <a:bodyPr/>
          <a:lstStyle/>
          <a:p>
            <a:r>
              <a:rPr lang="en-US" altLang="zh-TW" b="1" dirty="0"/>
              <a:t>1-8 </a:t>
            </a:r>
            <a:r>
              <a:rPr lang="zh-TW" altLang="en-US" b="1" dirty="0"/>
              <a:t>事業廢棄物回收再利用率</a:t>
            </a:r>
            <a:r>
              <a:rPr lang="en-US" altLang="zh-TW" b="1" dirty="0"/>
              <a:t>(%)</a:t>
            </a:r>
            <a:endParaRPr lang="zh-TW" altLang="en-US" b="1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755576" y="3068960"/>
            <a:ext cx="7488832" cy="1872208"/>
          </a:xfrm>
        </p:spPr>
        <p:txBody>
          <a:bodyPr>
            <a:normAutofit/>
          </a:bodyPr>
          <a:lstStyle/>
          <a:p>
            <a:pPr lvl="0"/>
            <a:r>
              <a:rPr lang="zh-TW" altLang="en-US" sz="3000" b="1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申請年事業廢棄物</a:t>
            </a:r>
            <a:r>
              <a:rPr lang="zh-TW" altLang="en-US" sz="3000" b="1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回收再利用量</a:t>
            </a:r>
            <a:r>
              <a:rPr lang="en-US" altLang="zh-TW" sz="3000" b="1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(t)</a:t>
            </a:r>
            <a:r>
              <a:rPr lang="zh-TW" altLang="en-US" sz="3000" b="1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3000" b="1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―――――――――――――――</a:t>
            </a:r>
            <a:r>
              <a:rPr lang="zh-TW" altLang="en-US" sz="3000" b="1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3000" b="1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=</a:t>
            </a:r>
          </a:p>
          <a:p>
            <a:pPr lvl="0"/>
            <a:r>
              <a:rPr lang="zh-TW" altLang="en-US" sz="3000" b="1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申請年總事業</a:t>
            </a:r>
            <a:r>
              <a:rPr lang="zh-TW" altLang="en-US" sz="30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廢棄物產生量</a:t>
            </a:r>
            <a:r>
              <a:rPr lang="en-US" altLang="zh-TW" sz="3000" b="1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(t)</a:t>
            </a:r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31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79074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60649"/>
            <a:ext cx="7772400" cy="720079"/>
          </a:xfrm>
        </p:spPr>
        <p:txBody>
          <a:bodyPr>
            <a:normAutofit/>
          </a:bodyPr>
          <a:lstStyle/>
          <a:p>
            <a:r>
              <a:rPr lang="zh-TW" altLang="zh-TW" sz="2400" kern="0" dirty="0">
                <a:latin typeface="Times New Roman"/>
                <a:ea typeface="標楷體"/>
                <a:cs typeface="新細明體"/>
              </a:rPr>
              <a:t>表</a:t>
            </a:r>
            <a:r>
              <a:rPr lang="en-US" altLang="zh-TW" sz="2400" kern="0" dirty="0">
                <a:latin typeface="Times New Roman"/>
                <a:ea typeface="標楷體"/>
                <a:cs typeface="新細明體"/>
              </a:rPr>
              <a:t>1-8</a:t>
            </a:r>
            <a:r>
              <a:rPr lang="zh-TW" altLang="zh-TW" sz="2400" kern="0" dirty="0">
                <a:latin typeface="Times New Roman"/>
                <a:ea typeface="標楷體"/>
                <a:cs typeface="新細明體"/>
              </a:rPr>
              <a:t>事業廢棄物回收再利用率</a:t>
            </a:r>
            <a:r>
              <a:rPr lang="en-US" altLang="zh-TW" sz="2400" kern="0" dirty="0">
                <a:latin typeface="Times New Roman"/>
                <a:ea typeface="標楷體"/>
                <a:cs typeface="新細明體"/>
              </a:rPr>
              <a:t>(%)</a:t>
            </a:r>
            <a:endParaRPr lang="zh-TW" altLang="en-US" sz="2400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395536" y="980728"/>
            <a:ext cx="8064896" cy="5256584"/>
          </a:xfrm>
        </p:spPr>
        <p:txBody>
          <a:bodyPr/>
          <a:lstStyle/>
          <a:p>
            <a:endParaRPr lang="zh-TW" altLang="en-US" dirty="0"/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4674437"/>
              </p:ext>
            </p:extLst>
          </p:nvPr>
        </p:nvGraphicFramePr>
        <p:xfrm>
          <a:off x="457195" y="1124743"/>
          <a:ext cx="8003237" cy="5164858"/>
        </p:xfrm>
        <a:graphic>
          <a:graphicData uri="http://schemas.openxmlformats.org/drawingml/2006/table">
            <a:tbl>
              <a:tblPr firstRow="1" firstCol="1" bandRow="1"/>
              <a:tblGrid>
                <a:gridCol w="12005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702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3998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紡織別</a:t>
                      </a:r>
                      <a:endParaRPr lang="zh-TW" sz="1800" dirty="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事業廢棄物回收再利用率</a:t>
                      </a:r>
                      <a:r>
                        <a:rPr lang="en-US" sz="180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(%)</a:t>
                      </a:r>
                      <a:endParaRPr lang="zh-TW" sz="1800" dirty="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擬修正</a:t>
                      </a:r>
                      <a:endParaRPr lang="zh-TW" sz="1800" dirty="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項目得分</a:t>
                      </a:r>
                      <a:endParaRPr lang="zh-TW" sz="1800" dirty="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擬修正</a:t>
                      </a:r>
                      <a:endParaRPr lang="zh-TW" sz="1800" dirty="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0076">
                <a:tc row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不織布</a:t>
                      </a:r>
                      <a:endParaRPr lang="zh-TW" sz="1800" dirty="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/>
                          <a:ea typeface="新細明體"/>
                          <a:cs typeface="新細明體"/>
                        </a:rPr>
                        <a:t>70</a:t>
                      </a:r>
                      <a:r>
                        <a:rPr lang="zh-TW" sz="1800" dirty="0">
                          <a:effectLst/>
                          <a:latin typeface="Times New Roman"/>
                          <a:ea typeface="新細明體"/>
                          <a:cs typeface="新細明體"/>
                        </a:rPr>
                        <a:t>以上</a:t>
                      </a:r>
                      <a:endParaRPr lang="zh-TW" sz="1800" dirty="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 </a:t>
                      </a:r>
                      <a:endParaRPr lang="zh-TW" sz="180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3.0</a:t>
                      </a:r>
                      <a:endParaRPr lang="zh-TW" sz="180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 </a:t>
                      </a:r>
                      <a:endParaRPr lang="zh-TW" sz="120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0076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/>
                          <a:ea typeface="新細明體"/>
                          <a:cs typeface="新細明體"/>
                        </a:rPr>
                        <a:t>50-70</a:t>
                      </a:r>
                      <a:endParaRPr lang="zh-TW" sz="1800" dirty="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 </a:t>
                      </a:r>
                      <a:endParaRPr lang="zh-TW" sz="180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2.4</a:t>
                      </a:r>
                      <a:endParaRPr lang="zh-TW" sz="180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 </a:t>
                      </a:r>
                      <a:endParaRPr lang="zh-TW" sz="120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0076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/>
                          <a:ea typeface="新細明體"/>
                          <a:cs typeface="新細明體"/>
                        </a:rPr>
                        <a:t>30-50</a:t>
                      </a:r>
                      <a:endParaRPr lang="zh-TW" sz="1800" dirty="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 </a:t>
                      </a:r>
                      <a:endParaRPr lang="zh-TW" sz="1800" dirty="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1.8</a:t>
                      </a:r>
                      <a:endParaRPr lang="zh-TW" sz="180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 </a:t>
                      </a:r>
                      <a:endParaRPr lang="zh-TW" sz="1200" dirty="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0076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新細明體"/>
                          <a:cs typeface="新細明體"/>
                        </a:rPr>
                        <a:t>10-30</a:t>
                      </a:r>
                      <a:endParaRPr lang="zh-TW" sz="1800" dirty="0">
                        <a:solidFill>
                          <a:srgbClr val="0000FF"/>
                        </a:solidFill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 </a:t>
                      </a:r>
                      <a:endParaRPr lang="zh-TW" sz="1800" dirty="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1.2</a:t>
                      </a:r>
                      <a:endParaRPr lang="zh-TW" sz="180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 </a:t>
                      </a:r>
                      <a:endParaRPr lang="zh-TW" sz="120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0076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/>
                          <a:ea typeface="新細明體"/>
                          <a:cs typeface="新細明體"/>
                        </a:rPr>
                        <a:t>10</a:t>
                      </a:r>
                      <a:r>
                        <a:rPr lang="zh-TW" sz="1800">
                          <a:effectLst/>
                          <a:latin typeface="Times New Roman"/>
                          <a:ea typeface="新細明體"/>
                          <a:cs typeface="新細明體"/>
                        </a:rPr>
                        <a:t>以下</a:t>
                      </a:r>
                      <a:endParaRPr lang="zh-TW" sz="180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 </a:t>
                      </a:r>
                      <a:endParaRPr lang="zh-TW" sz="1800" dirty="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0.6</a:t>
                      </a:r>
                      <a:endParaRPr lang="zh-TW" sz="180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 </a:t>
                      </a:r>
                      <a:endParaRPr lang="zh-TW" sz="120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0076">
                <a:tc row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織造</a:t>
                      </a:r>
                      <a:endParaRPr lang="zh-TW" sz="1800" dirty="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/>
                          <a:ea typeface="新細明體"/>
                          <a:cs typeface="新細明體"/>
                        </a:rPr>
                        <a:t>98</a:t>
                      </a:r>
                      <a:r>
                        <a:rPr lang="zh-TW" sz="1800">
                          <a:effectLst/>
                          <a:latin typeface="Times New Roman"/>
                          <a:ea typeface="新細明體"/>
                          <a:cs typeface="新細明體"/>
                        </a:rPr>
                        <a:t>以上</a:t>
                      </a:r>
                      <a:endParaRPr lang="zh-TW" sz="180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 </a:t>
                      </a:r>
                      <a:endParaRPr lang="zh-TW" sz="1800" dirty="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4.0</a:t>
                      </a:r>
                      <a:endParaRPr lang="zh-TW" sz="180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 </a:t>
                      </a:r>
                      <a:endParaRPr lang="zh-TW" sz="120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0076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/>
                          <a:ea typeface="新細明體"/>
                          <a:cs typeface="新細明體"/>
                        </a:rPr>
                        <a:t>96-98</a:t>
                      </a:r>
                      <a:endParaRPr lang="zh-TW" sz="180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 </a:t>
                      </a:r>
                      <a:endParaRPr lang="zh-TW" sz="1800" dirty="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3.2</a:t>
                      </a:r>
                      <a:endParaRPr lang="zh-TW" sz="1800" dirty="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 </a:t>
                      </a:r>
                      <a:endParaRPr lang="zh-TW" sz="120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0076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新細明體"/>
                          <a:cs typeface="新細明體"/>
                        </a:rPr>
                        <a:t>94-96</a:t>
                      </a:r>
                      <a:endParaRPr lang="zh-TW" sz="1800" dirty="0">
                        <a:solidFill>
                          <a:srgbClr val="0000FF"/>
                        </a:solidFill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 </a:t>
                      </a:r>
                      <a:endParaRPr lang="zh-TW" sz="180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2.4</a:t>
                      </a:r>
                      <a:endParaRPr lang="zh-TW" sz="1800" dirty="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 </a:t>
                      </a:r>
                      <a:endParaRPr lang="zh-TW" sz="120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10076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/>
                          <a:ea typeface="新細明體"/>
                          <a:cs typeface="新細明體"/>
                        </a:rPr>
                        <a:t>92-94</a:t>
                      </a:r>
                      <a:endParaRPr lang="zh-TW" sz="180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 </a:t>
                      </a:r>
                      <a:endParaRPr lang="zh-TW" sz="180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1.6</a:t>
                      </a:r>
                      <a:endParaRPr lang="zh-TW" sz="1800" dirty="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 </a:t>
                      </a:r>
                      <a:endParaRPr lang="zh-TW" sz="120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10076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/>
                          <a:ea typeface="新細明體"/>
                          <a:cs typeface="新細明體"/>
                        </a:rPr>
                        <a:t>90-92</a:t>
                      </a:r>
                      <a:endParaRPr lang="zh-TW" sz="180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 </a:t>
                      </a:r>
                      <a:endParaRPr lang="zh-TW" sz="180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0.8</a:t>
                      </a:r>
                      <a:endParaRPr lang="zh-TW" sz="1800" dirty="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 </a:t>
                      </a:r>
                      <a:endParaRPr lang="zh-TW" sz="120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10076">
                <a:tc row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染整</a:t>
                      </a:r>
                      <a:endParaRPr lang="zh-TW" sz="1800" dirty="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/>
                          <a:ea typeface="新細明體"/>
                          <a:cs typeface="新細明體"/>
                        </a:rPr>
                        <a:t>98</a:t>
                      </a:r>
                      <a:r>
                        <a:rPr lang="zh-TW" sz="1800">
                          <a:effectLst/>
                          <a:latin typeface="Times New Roman"/>
                          <a:ea typeface="新細明體"/>
                          <a:cs typeface="新細明體"/>
                        </a:rPr>
                        <a:t>以上</a:t>
                      </a:r>
                      <a:endParaRPr lang="zh-TW" sz="180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 </a:t>
                      </a:r>
                      <a:endParaRPr lang="zh-TW" sz="180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2.0</a:t>
                      </a:r>
                      <a:endParaRPr lang="zh-TW" sz="1800" dirty="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 </a:t>
                      </a:r>
                      <a:endParaRPr lang="zh-TW" sz="120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10076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新細明體"/>
                          <a:cs typeface="新細明體"/>
                        </a:rPr>
                        <a:t>96-98</a:t>
                      </a:r>
                      <a:endParaRPr lang="zh-TW" sz="1800" dirty="0">
                        <a:solidFill>
                          <a:srgbClr val="0000FF"/>
                        </a:solidFill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 </a:t>
                      </a:r>
                      <a:endParaRPr lang="zh-TW" sz="180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1.6</a:t>
                      </a:r>
                      <a:endParaRPr lang="zh-TW" sz="1800" dirty="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 </a:t>
                      </a:r>
                      <a:endParaRPr lang="zh-TW" sz="120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10076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Times New Roman"/>
                          <a:ea typeface="新細明體"/>
                          <a:cs typeface="新細明體"/>
                        </a:rPr>
                        <a:t>9</a:t>
                      </a:r>
                      <a:r>
                        <a:rPr lang="en-US" sz="1800" b="1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新細明體"/>
                          <a:cs typeface="新細明體"/>
                        </a:rPr>
                        <a:t>4-96</a:t>
                      </a:r>
                      <a:endParaRPr lang="zh-TW" sz="1800" dirty="0">
                        <a:solidFill>
                          <a:srgbClr val="0000FF"/>
                        </a:solidFill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 </a:t>
                      </a:r>
                      <a:endParaRPr lang="zh-TW" sz="180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1.2</a:t>
                      </a:r>
                      <a:endParaRPr lang="zh-TW" sz="1800" dirty="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 </a:t>
                      </a:r>
                      <a:endParaRPr lang="zh-TW" sz="120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10076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/>
                          <a:ea typeface="新細明體"/>
                          <a:cs typeface="新細明體"/>
                        </a:rPr>
                        <a:t>92-94</a:t>
                      </a:r>
                      <a:endParaRPr lang="zh-TW" sz="180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 </a:t>
                      </a:r>
                      <a:endParaRPr lang="zh-TW" sz="180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0.8</a:t>
                      </a:r>
                      <a:endParaRPr lang="zh-TW" sz="1800" dirty="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 </a:t>
                      </a:r>
                      <a:endParaRPr lang="zh-TW" sz="120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10076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/>
                          <a:ea typeface="新細明體"/>
                          <a:cs typeface="新細明體"/>
                        </a:rPr>
                        <a:t>90-92</a:t>
                      </a:r>
                      <a:endParaRPr lang="zh-TW" sz="180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 </a:t>
                      </a:r>
                      <a:endParaRPr lang="zh-TW" sz="180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0.4</a:t>
                      </a:r>
                      <a:endParaRPr lang="zh-TW" sz="1800" dirty="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 </a:t>
                      </a:r>
                      <a:endParaRPr lang="zh-TW" sz="120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1007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20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其他</a:t>
                      </a:r>
                      <a:endParaRPr lang="zh-TW" sz="1200" dirty="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 </a:t>
                      </a:r>
                      <a:endParaRPr lang="zh-TW" sz="120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 </a:t>
                      </a:r>
                      <a:endParaRPr lang="zh-TW" sz="120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 </a:t>
                      </a:r>
                      <a:endParaRPr lang="zh-TW" sz="120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 </a:t>
                      </a:r>
                      <a:endParaRPr lang="zh-TW" sz="1200" dirty="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54" marR="68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32</a:t>
            </a:fld>
            <a:endParaRPr lang="zh-TW" altLang="en-US"/>
          </a:p>
        </p:txBody>
      </p:sp>
      <p:sp>
        <p:nvSpPr>
          <p:cNvPr id="6" name="矩形 5"/>
          <p:cNvSpPr/>
          <p:nvPr/>
        </p:nvSpPr>
        <p:spPr>
          <a:xfrm>
            <a:off x="6876257" y="361257"/>
            <a:ext cx="181054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1400" b="1" dirty="0"/>
              <a:t>註</a:t>
            </a:r>
            <a:r>
              <a:rPr lang="zh-TW" altLang="en-US" sz="1400" b="1" dirty="0" smtClean="0">
                <a:latin typeface="PMingLiU" panose="02020500000000000000" pitchFamily="18" charset="-120"/>
                <a:ea typeface="PMingLiU" panose="02020500000000000000" pitchFamily="18" charset="-120"/>
              </a:rPr>
              <a:t>：</a:t>
            </a:r>
            <a:r>
              <a:rPr lang="zh-TW" altLang="en-US" sz="1400" b="1" dirty="0" smtClean="0">
                <a:solidFill>
                  <a:srgbClr val="0000FF"/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藍字</a:t>
            </a:r>
            <a:r>
              <a:rPr lang="zh-TW" altLang="en-US" sz="1400" b="1" dirty="0" smtClean="0">
                <a:latin typeface="PMingLiU" panose="02020500000000000000" pitchFamily="18" charset="-120"/>
                <a:ea typeface="PMingLiU" panose="02020500000000000000" pitchFamily="18" charset="-120"/>
              </a:rPr>
              <a:t>為參考值</a:t>
            </a:r>
            <a:endParaRPr lang="en-US" altLang="zh-TW" sz="1400" b="1" dirty="0" smtClean="0">
              <a:latin typeface="PMingLiU" panose="02020500000000000000" pitchFamily="18" charset="-120"/>
              <a:ea typeface="PMingLiU" panose="02020500000000000000" pitchFamily="18" charset="-120"/>
            </a:endParaRPr>
          </a:p>
          <a:p>
            <a:r>
              <a:rPr lang="zh-TW" altLang="en-US" sz="1400" b="1" dirty="0">
                <a:latin typeface="PMingLiU" panose="02020500000000000000" pitchFamily="18" charset="-120"/>
                <a:ea typeface="PMingLiU" panose="02020500000000000000" pitchFamily="18" charset="-120"/>
              </a:rPr>
              <a:t> </a:t>
            </a:r>
            <a:r>
              <a:rPr lang="zh-TW" altLang="en-US" sz="1400" b="1" dirty="0" smtClean="0">
                <a:latin typeface="PMingLiU" panose="02020500000000000000" pitchFamily="18" charset="-120"/>
                <a:ea typeface="PMingLiU" panose="02020500000000000000" pitchFamily="18" charset="-120"/>
              </a:rPr>
              <a:t>       黑字為可更改值</a:t>
            </a:r>
            <a:endParaRPr lang="zh-TW" alt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3364264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692697"/>
            <a:ext cx="7772400" cy="2160239"/>
          </a:xfrm>
        </p:spPr>
        <p:txBody>
          <a:bodyPr/>
          <a:lstStyle/>
          <a:p>
            <a:r>
              <a:rPr lang="en-US" altLang="zh-TW" b="1" dirty="0"/>
              <a:t>1-9 </a:t>
            </a:r>
            <a:r>
              <a:rPr lang="zh-TW" altLang="en-US" b="1" dirty="0"/>
              <a:t>溫室氣體排放量</a:t>
            </a:r>
            <a:r>
              <a:rPr lang="en-US" altLang="zh-TW" b="1" dirty="0"/>
              <a:t/>
            </a:r>
            <a:br>
              <a:rPr lang="en-US" altLang="zh-TW" b="1" dirty="0"/>
            </a:br>
            <a:r>
              <a:rPr lang="en-US" altLang="zh-TW" b="1" dirty="0"/>
              <a:t>(CO2e</a:t>
            </a:r>
            <a:r>
              <a:rPr lang="zh-TW" altLang="en-US" b="1" dirty="0"/>
              <a:t>公噸</a:t>
            </a:r>
            <a:r>
              <a:rPr lang="en-US" altLang="zh-TW" b="1" dirty="0"/>
              <a:t>/</a:t>
            </a:r>
            <a:r>
              <a:rPr lang="zh-TW" altLang="en-US" b="1" dirty="0"/>
              <a:t>原料噸</a:t>
            </a:r>
            <a:r>
              <a:rPr lang="en-US" altLang="zh-TW" b="1" dirty="0"/>
              <a:t>)</a:t>
            </a:r>
            <a:endParaRPr lang="zh-TW" altLang="en-US" b="1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827584" y="3429000"/>
            <a:ext cx="7848872" cy="1584176"/>
          </a:xfrm>
        </p:spPr>
        <p:txBody>
          <a:bodyPr>
            <a:normAutofit/>
          </a:bodyPr>
          <a:lstStyle/>
          <a:p>
            <a:pPr lvl="0"/>
            <a:r>
              <a:rPr lang="zh-TW" altLang="en-US" sz="3000" b="1" dirty="0">
                <a:solidFill>
                  <a:prstClr val="black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申請年</a:t>
            </a:r>
            <a:r>
              <a:rPr lang="zh-TW" altLang="en-US" sz="3000" b="1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溫室氣體排放量</a:t>
            </a:r>
            <a:r>
              <a:rPr lang="en-US" altLang="zh-TW" sz="3000" b="1" dirty="0">
                <a:solidFill>
                  <a:prstClr val="black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(ton CO</a:t>
            </a:r>
            <a:r>
              <a:rPr lang="zh-TW" altLang="zh-TW" sz="2800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2</a:t>
            </a:r>
            <a:r>
              <a:rPr lang="en-US" altLang="zh-TW" sz="3000" b="1" dirty="0" err="1">
                <a:solidFill>
                  <a:prstClr val="black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eq</a:t>
            </a:r>
            <a:r>
              <a:rPr lang="en-US" altLang="zh-TW" sz="3000" b="1" dirty="0">
                <a:solidFill>
                  <a:prstClr val="black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)</a:t>
            </a:r>
            <a:r>
              <a:rPr lang="zh-TW" altLang="en-US" sz="3000" b="1" dirty="0">
                <a:solidFill>
                  <a:prstClr val="black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</a:t>
            </a:r>
            <a:r>
              <a:rPr lang="en-US" altLang="zh-TW" sz="3000" b="1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―――――――――――――――――</a:t>
            </a:r>
            <a:r>
              <a:rPr lang="zh-TW" altLang="en-US" sz="3000" b="1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3000" b="1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=</a:t>
            </a:r>
          </a:p>
          <a:p>
            <a:pPr lvl="0"/>
            <a:r>
              <a:rPr lang="zh-TW" altLang="en-US" sz="3000" b="1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申請年原物料年度</a:t>
            </a:r>
            <a:r>
              <a:rPr lang="zh-TW" altLang="en-US" sz="3000" b="1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總產出重量</a:t>
            </a:r>
            <a:r>
              <a:rPr lang="en-US" altLang="zh-TW" sz="3000" b="1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(t)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33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99106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188641"/>
            <a:ext cx="7772400" cy="936103"/>
          </a:xfrm>
        </p:spPr>
        <p:txBody>
          <a:bodyPr>
            <a:normAutofit/>
          </a:bodyPr>
          <a:lstStyle/>
          <a:p>
            <a:pPr>
              <a:spcAft>
                <a:spcPts val="0"/>
              </a:spcAft>
            </a:pPr>
            <a:r>
              <a:rPr lang="zh-TW" altLang="zh-TW" sz="2400" dirty="0">
                <a:latin typeface="Times New Roman"/>
                <a:ea typeface="標楷體"/>
                <a:cs typeface="新細明體"/>
              </a:rPr>
              <a:t>表</a:t>
            </a:r>
            <a:r>
              <a:rPr lang="en-US" altLang="zh-TW" sz="2400" dirty="0">
                <a:latin typeface="Times New Roman"/>
                <a:ea typeface="標楷體"/>
                <a:cs typeface="新細明體"/>
              </a:rPr>
              <a:t>1-9</a:t>
            </a:r>
            <a:r>
              <a:rPr lang="zh-TW" altLang="zh-TW" sz="2400" dirty="0">
                <a:latin typeface="Times New Roman"/>
                <a:ea typeface="標楷體"/>
                <a:cs typeface="新細明體"/>
              </a:rPr>
              <a:t>溫室氣體排放量</a:t>
            </a:r>
            <a:r>
              <a:rPr lang="en-US" altLang="zh-TW" sz="2400" dirty="0">
                <a:latin typeface="Times New Roman"/>
                <a:ea typeface="標楷體"/>
                <a:cs typeface="新細明體"/>
              </a:rPr>
              <a:t>(CO</a:t>
            </a:r>
            <a:r>
              <a:rPr lang="en-US" altLang="zh-TW" sz="2400" baseline="-25000" dirty="0">
                <a:latin typeface="Times New Roman"/>
                <a:ea typeface="標楷體"/>
                <a:cs typeface="新細明體"/>
              </a:rPr>
              <a:t>2</a:t>
            </a:r>
            <a:r>
              <a:rPr lang="en-US" altLang="zh-TW" sz="2400" dirty="0">
                <a:latin typeface="Times New Roman"/>
                <a:ea typeface="標楷體"/>
                <a:cs typeface="新細明體"/>
              </a:rPr>
              <a:t>e</a:t>
            </a:r>
            <a:r>
              <a:rPr lang="zh-TW" altLang="zh-TW" sz="2400" dirty="0">
                <a:latin typeface="Times New Roman"/>
                <a:ea typeface="標楷體"/>
                <a:cs typeface="新細明體"/>
              </a:rPr>
              <a:t>公噸</a:t>
            </a:r>
            <a:r>
              <a:rPr lang="en-US" altLang="zh-TW" sz="2400" dirty="0">
                <a:latin typeface="Times New Roman"/>
                <a:ea typeface="標楷體"/>
                <a:cs typeface="新細明體"/>
              </a:rPr>
              <a:t>/</a:t>
            </a:r>
            <a:r>
              <a:rPr lang="zh-TW" altLang="zh-TW" sz="2400" dirty="0">
                <a:latin typeface="Times New Roman"/>
                <a:ea typeface="標楷體"/>
                <a:cs typeface="新細明體"/>
              </a:rPr>
              <a:t>原料噸</a:t>
            </a:r>
            <a:r>
              <a:rPr lang="en-US" altLang="zh-TW" sz="2400" dirty="0">
                <a:latin typeface="Times New Roman"/>
                <a:ea typeface="標楷體"/>
                <a:cs typeface="新細明體"/>
              </a:rPr>
              <a:t>)</a:t>
            </a:r>
            <a:r>
              <a:rPr lang="zh-TW" altLang="zh-TW" sz="2400" dirty="0">
                <a:latin typeface="新細明體"/>
                <a:cs typeface="新細明體"/>
              </a:rPr>
              <a:t/>
            </a:r>
            <a:br>
              <a:rPr lang="zh-TW" altLang="zh-TW" sz="2400" dirty="0">
                <a:latin typeface="新細明體"/>
                <a:cs typeface="新細明體"/>
              </a:rPr>
            </a:br>
            <a:endParaRPr lang="zh-TW" altLang="en-US" sz="2400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611560" y="908720"/>
            <a:ext cx="7920880" cy="5256584"/>
          </a:xfrm>
        </p:spPr>
        <p:txBody>
          <a:bodyPr/>
          <a:lstStyle/>
          <a:p>
            <a:endParaRPr lang="zh-TW" altLang="en-US" dirty="0"/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52337"/>
              </p:ext>
            </p:extLst>
          </p:nvPr>
        </p:nvGraphicFramePr>
        <p:xfrm>
          <a:off x="683568" y="908721"/>
          <a:ext cx="7776864" cy="5075797"/>
        </p:xfrm>
        <a:graphic>
          <a:graphicData uri="http://schemas.openxmlformats.org/drawingml/2006/table">
            <a:tbl>
              <a:tblPr firstRow="1" firstCol="1" bandRow="1"/>
              <a:tblGrid>
                <a:gridCol w="10801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803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9265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紡織別</a:t>
                      </a:r>
                      <a:endParaRPr lang="zh-TW" sz="1800" dirty="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31430" marR="314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溫室氣體排放量</a:t>
                      </a:r>
                      <a:endParaRPr lang="en-US" altLang="zh-TW" sz="1800" dirty="0">
                        <a:effectLst/>
                        <a:latin typeface="Times New Roman"/>
                        <a:ea typeface="標楷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(CO</a:t>
                      </a:r>
                      <a:r>
                        <a:rPr lang="en-US" sz="1800" baseline="-2500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2</a:t>
                      </a:r>
                      <a:r>
                        <a:rPr lang="en-US" sz="180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e</a:t>
                      </a:r>
                      <a:r>
                        <a:rPr lang="zh-TW" sz="180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公噸</a:t>
                      </a:r>
                      <a:r>
                        <a:rPr lang="en-US" sz="180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/</a:t>
                      </a:r>
                      <a:r>
                        <a:rPr lang="zh-TW" sz="180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原料噸</a:t>
                      </a:r>
                      <a:r>
                        <a:rPr lang="en-US" sz="180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)</a:t>
                      </a:r>
                      <a:endParaRPr lang="zh-TW" sz="1800" dirty="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31430" marR="314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擬修正</a:t>
                      </a:r>
                      <a:endParaRPr lang="zh-TW" sz="1800" dirty="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31430" marR="314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項目得分</a:t>
                      </a:r>
                      <a:endParaRPr lang="zh-TW" sz="1800" dirty="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31430" marR="314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擬修正</a:t>
                      </a:r>
                      <a:endParaRPr lang="zh-TW" sz="1800" dirty="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31430" marR="314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5857">
                <a:tc row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不織布</a:t>
                      </a:r>
                      <a:endParaRPr lang="zh-TW" sz="1800" dirty="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31430" marR="314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/>
                          <a:ea typeface="新細明體"/>
                          <a:cs typeface="新細明體"/>
                        </a:rPr>
                        <a:t>0.08</a:t>
                      </a:r>
                      <a:r>
                        <a:rPr lang="zh-TW" sz="1800" dirty="0">
                          <a:effectLst/>
                          <a:latin typeface="Times New Roman"/>
                          <a:ea typeface="新細明體"/>
                          <a:cs typeface="新細明體"/>
                        </a:rPr>
                        <a:t>以下</a:t>
                      </a:r>
                      <a:endParaRPr lang="zh-TW" sz="1800" dirty="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31430" marR="314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 </a:t>
                      </a:r>
                      <a:endParaRPr lang="zh-TW" sz="180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31430" marR="314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3.0</a:t>
                      </a:r>
                      <a:endParaRPr lang="zh-TW" sz="180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31430" marR="314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 </a:t>
                      </a:r>
                      <a:endParaRPr lang="zh-TW" sz="50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31430" marR="314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5857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/>
                          <a:ea typeface="新細明體"/>
                          <a:cs typeface="新細明體"/>
                        </a:rPr>
                        <a:t>0.80-0.85</a:t>
                      </a:r>
                      <a:endParaRPr lang="zh-TW" sz="1800" dirty="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31430" marR="314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 </a:t>
                      </a:r>
                      <a:endParaRPr lang="zh-TW" sz="180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31430" marR="314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2.4</a:t>
                      </a:r>
                      <a:endParaRPr lang="zh-TW" sz="180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31430" marR="314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 </a:t>
                      </a:r>
                      <a:endParaRPr lang="zh-TW" sz="50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31430" marR="314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5857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/>
                          <a:ea typeface="新細明體"/>
                          <a:cs typeface="新細明體"/>
                        </a:rPr>
                        <a:t>0.85-0.90</a:t>
                      </a:r>
                      <a:endParaRPr lang="zh-TW" sz="1800" dirty="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31430" marR="314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 </a:t>
                      </a:r>
                      <a:endParaRPr lang="zh-TW" sz="1800" dirty="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31430" marR="314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1.8</a:t>
                      </a:r>
                      <a:endParaRPr lang="zh-TW" sz="180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31430" marR="314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 </a:t>
                      </a:r>
                      <a:endParaRPr lang="zh-TW" sz="50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31430" marR="314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5857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/>
                          <a:ea typeface="新細明體"/>
                          <a:cs typeface="新細明體"/>
                        </a:rPr>
                        <a:t>0.90-0.95</a:t>
                      </a:r>
                      <a:endParaRPr lang="zh-TW" sz="1800" dirty="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31430" marR="314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 </a:t>
                      </a:r>
                      <a:endParaRPr lang="zh-TW" sz="1800" dirty="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31430" marR="314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1.2</a:t>
                      </a:r>
                      <a:endParaRPr lang="zh-TW" sz="180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31430" marR="314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 </a:t>
                      </a:r>
                      <a:endParaRPr lang="zh-TW" sz="50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31430" marR="314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5857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新細明體"/>
                          <a:cs typeface="新細明體"/>
                        </a:rPr>
                        <a:t>0.95</a:t>
                      </a:r>
                      <a:r>
                        <a:rPr lang="zh-TW" sz="1800" b="1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新細明體"/>
                          <a:cs typeface="新細明體"/>
                        </a:rPr>
                        <a:t>以上</a:t>
                      </a:r>
                      <a:endParaRPr lang="zh-TW" sz="1800" dirty="0">
                        <a:solidFill>
                          <a:srgbClr val="0000FF"/>
                        </a:solidFill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31430" marR="314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 </a:t>
                      </a:r>
                      <a:endParaRPr lang="zh-TW" sz="1800" dirty="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31430" marR="314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0.6</a:t>
                      </a:r>
                      <a:endParaRPr lang="zh-TW" sz="1800" dirty="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31430" marR="314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 </a:t>
                      </a:r>
                      <a:endParaRPr lang="zh-TW" sz="50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31430" marR="314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5857">
                <a:tc row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織造</a:t>
                      </a:r>
                      <a:endParaRPr lang="zh-TW" sz="1800" dirty="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31430" marR="314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/>
                          <a:ea typeface="新細明體"/>
                          <a:cs typeface="新細明體"/>
                        </a:rPr>
                        <a:t>0.3</a:t>
                      </a:r>
                      <a:r>
                        <a:rPr lang="zh-TW" sz="1800">
                          <a:effectLst/>
                          <a:latin typeface="Times New Roman"/>
                          <a:ea typeface="新細明體"/>
                          <a:cs typeface="新細明體"/>
                        </a:rPr>
                        <a:t>以下</a:t>
                      </a:r>
                      <a:endParaRPr lang="zh-TW" sz="180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31430" marR="314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 </a:t>
                      </a:r>
                      <a:endParaRPr lang="zh-TW" sz="180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31430" marR="314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3.0</a:t>
                      </a:r>
                      <a:endParaRPr lang="zh-TW" sz="1800" dirty="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31430" marR="314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 </a:t>
                      </a:r>
                      <a:endParaRPr lang="zh-TW" sz="50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31430" marR="314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5857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新細明體"/>
                          <a:cs typeface="新細明體"/>
                        </a:rPr>
                        <a:t>0.3-0.4</a:t>
                      </a:r>
                      <a:endParaRPr lang="zh-TW" sz="1800" dirty="0">
                        <a:solidFill>
                          <a:srgbClr val="0000FF"/>
                        </a:solidFill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31430" marR="314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 </a:t>
                      </a:r>
                      <a:endParaRPr lang="zh-TW" sz="1800" dirty="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31430" marR="314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2.4</a:t>
                      </a:r>
                      <a:endParaRPr lang="zh-TW" sz="1800" dirty="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31430" marR="314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 </a:t>
                      </a:r>
                      <a:endParaRPr lang="zh-TW" sz="50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31430" marR="314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5857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/>
                          <a:ea typeface="新細明體"/>
                          <a:cs typeface="新細明體"/>
                        </a:rPr>
                        <a:t>0.4-0.5</a:t>
                      </a:r>
                      <a:endParaRPr lang="zh-TW" sz="180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31430" marR="314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 </a:t>
                      </a:r>
                      <a:endParaRPr lang="zh-TW" sz="180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31430" marR="314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1.8</a:t>
                      </a:r>
                      <a:endParaRPr lang="zh-TW" sz="1800" dirty="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31430" marR="314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 </a:t>
                      </a:r>
                      <a:endParaRPr lang="zh-TW" sz="50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31430" marR="314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5857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/>
                          <a:ea typeface="新細明體"/>
                          <a:cs typeface="新細明體"/>
                        </a:rPr>
                        <a:t>0.5-0.6</a:t>
                      </a:r>
                      <a:endParaRPr lang="zh-TW" sz="180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31430" marR="314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 </a:t>
                      </a:r>
                      <a:endParaRPr lang="zh-TW" sz="180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31430" marR="314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1.2</a:t>
                      </a:r>
                      <a:endParaRPr lang="zh-TW" sz="180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31430" marR="314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50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 </a:t>
                      </a:r>
                      <a:endParaRPr lang="zh-TW" sz="500" dirty="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31430" marR="314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85857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/>
                          <a:ea typeface="新細明體"/>
                          <a:cs typeface="新細明體"/>
                        </a:rPr>
                        <a:t>0.6</a:t>
                      </a:r>
                      <a:r>
                        <a:rPr lang="zh-TW" sz="1800">
                          <a:effectLst/>
                          <a:latin typeface="Times New Roman"/>
                          <a:ea typeface="新細明體"/>
                          <a:cs typeface="新細明體"/>
                        </a:rPr>
                        <a:t>以上</a:t>
                      </a:r>
                      <a:endParaRPr lang="zh-TW" sz="180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31430" marR="314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 </a:t>
                      </a:r>
                      <a:endParaRPr lang="zh-TW" sz="180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31430" marR="314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0.6</a:t>
                      </a:r>
                      <a:endParaRPr lang="zh-TW" sz="180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31430" marR="314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50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 </a:t>
                      </a:r>
                      <a:endParaRPr lang="zh-TW" sz="500" dirty="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31430" marR="314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85857">
                <a:tc row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染整</a:t>
                      </a:r>
                      <a:endParaRPr lang="zh-TW" sz="1800" dirty="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31430" marR="314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/>
                          <a:ea typeface="新細明體"/>
                          <a:cs typeface="新細明體"/>
                        </a:rPr>
                        <a:t>1.0</a:t>
                      </a:r>
                      <a:r>
                        <a:rPr lang="zh-TW" sz="1800">
                          <a:effectLst/>
                          <a:latin typeface="Times New Roman"/>
                          <a:ea typeface="新細明體"/>
                          <a:cs typeface="新細明體"/>
                        </a:rPr>
                        <a:t>以下</a:t>
                      </a:r>
                      <a:endParaRPr lang="zh-TW" sz="180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31430" marR="314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 </a:t>
                      </a:r>
                      <a:endParaRPr lang="zh-TW" sz="180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31430" marR="314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3.0</a:t>
                      </a:r>
                      <a:endParaRPr lang="zh-TW" sz="180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31430" marR="314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50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 </a:t>
                      </a:r>
                      <a:endParaRPr lang="zh-TW" sz="500" dirty="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31430" marR="314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85857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/>
                          <a:ea typeface="新細明體"/>
                          <a:cs typeface="新細明體"/>
                        </a:rPr>
                        <a:t>1.0-1.5</a:t>
                      </a:r>
                      <a:endParaRPr lang="zh-TW" sz="180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31430" marR="314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 </a:t>
                      </a:r>
                      <a:endParaRPr lang="zh-TW" sz="180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31430" marR="314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2.4</a:t>
                      </a:r>
                      <a:endParaRPr lang="zh-TW" sz="180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31430" marR="314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50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 </a:t>
                      </a:r>
                      <a:endParaRPr lang="zh-TW" sz="500" dirty="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31430" marR="314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85857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/>
                          <a:ea typeface="新細明體"/>
                          <a:cs typeface="新細明體"/>
                        </a:rPr>
                        <a:t>1.5-2.0</a:t>
                      </a:r>
                      <a:endParaRPr lang="zh-TW" sz="180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31430" marR="314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 </a:t>
                      </a:r>
                      <a:endParaRPr lang="zh-TW" sz="180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31430" marR="314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1.8</a:t>
                      </a:r>
                      <a:endParaRPr lang="zh-TW" sz="1800" dirty="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31430" marR="314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50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 </a:t>
                      </a:r>
                      <a:endParaRPr lang="zh-TW" sz="500" dirty="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31430" marR="314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85857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新細明體"/>
                          <a:cs typeface="新細明體"/>
                        </a:rPr>
                        <a:t>2.0-2.5</a:t>
                      </a:r>
                      <a:endParaRPr lang="zh-TW" sz="1800" dirty="0">
                        <a:solidFill>
                          <a:srgbClr val="0000FF"/>
                        </a:solidFill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31430" marR="314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 </a:t>
                      </a:r>
                      <a:endParaRPr lang="zh-TW" sz="180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31430" marR="314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1.2</a:t>
                      </a:r>
                      <a:endParaRPr lang="zh-TW" sz="1800" dirty="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31430" marR="314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 </a:t>
                      </a:r>
                      <a:endParaRPr lang="zh-TW" sz="50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31430" marR="314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85857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/>
                          <a:ea typeface="新細明體"/>
                          <a:cs typeface="新細明體"/>
                        </a:rPr>
                        <a:t>2.5</a:t>
                      </a:r>
                      <a:r>
                        <a:rPr lang="zh-TW" sz="1800">
                          <a:effectLst/>
                          <a:latin typeface="Times New Roman"/>
                          <a:ea typeface="新細明體"/>
                          <a:cs typeface="新細明體"/>
                        </a:rPr>
                        <a:t>以上</a:t>
                      </a:r>
                      <a:endParaRPr lang="zh-TW" sz="180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31430" marR="314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 </a:t>
                      </a:r>
                      <a:endParaRPr lang="zh-TW" sz="1800" dirty="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31430" marR="314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0.6</a:t>
                      </a:r>
                      <a:endParaRPr lang="zh-TW" sz="1800" dirty="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31430" marR="314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 </a:t>
                      </a:r>
                      <a:endParaRPr lang="zh-TW" sz="50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31430" marR="314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952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50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其他</a:t>
                      </a:r>
                      <a:endParaRPr lang="zh-TW" sz="500" dirty="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31430" marR="314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 </a:t>
                      </a:r>
                      <a:endParaRPr lang="zh-TW" sz="50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31430" marR="314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 </a:t>
                      </a:r>
                      <a:endParaRPr lang="zh-TW" sz="50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31430" marR="314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 </a:t>
                      </a:r>
                      <a:endParaRPr lang="zh-TW" sz="50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31430" marR="314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50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 </a:t>
                      </a:r>
                      <a:endParaRPr lang="zh-TW" sz="500" dirty="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31430" marR="314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34</a:t>
            </a:fld>
            <a:endParaRPr lang="zh-TW" altLang="en-US"/>
          </a:p>
        </p:txBody>
      </p:sp>
      <p:sp>
        <p:nvSpPr>
          <p:cNvPr id="6" name="矩形 5"/>
          <p:cNvSpPr/>
          <p:nvPr/>
        </p:nvSpPr>
        <p:spPr>
          <a:xfrm>
            <a:off x="7164288" y="287071"/>
            <a:ext cx="181054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1400" b="1" dirty="0"/>
              <a:t>註</a:t>
            </a:r>
            <a:r>
              <a:rPr lang="zh-TW" altLang="en-US" sz="1400" b="1" dirty="0" smtClean="0">
                <a:latin typeface="PMingLiU" panose="02020500000000000000" pitchFamily="18" charset="-120"/>
                <a:ea typeface="PMingLiU" panose="02020500000000000000" pitchFamily="18" charset="-120"/>
              </a:rPr>
              <a:t>：</a:t>
            </a:r>
            <a:r>
              <a:rPr lang="zh-TW" altLang="en-US" sz="1400" b="1" dirty="0" smtClean="0">
                <a:solidFill>
                  <a:srgbClr val="0000FF"/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藍字</a:t>
            </a:r>
            <a:r>
              <a:rPr lang="zh-TW" altLang="en-US" sz="1400" b="1" dirty="0" smtClean="0">
                <a:latin typeface="PMingLiU" panose="02020500000000000000" pitchFamily="18" charset="-120"/>
                <a:ea typeface="PMingLiU" panose="02020500000000000000" pitchFamily="18" charset="-120"/>
              </a:rPr>
              <a:t>為參考值</a:t>
            </a:r>
            <a:endParaRPr lang="en-US" altLang="zh-TW" sz="1400" b="1" dirty="0" smtClean="0">
              <a:latin typeface="PMingLiU" panose="02020500000000000000" pitchFamily="18" charset="-120"/>
              <a:ea typeface="PMingLiU" panose="02020500000000000000" pitchFamily="18" charset="-120"/>
            </a:endParaRPr>
          </a:p>
          <a:p>
            <a:r>
              <a:rPr lang="zh-TW" altLang="en-US" sz="1400" b="1" dirty="0">
                <a:latin typeface="PMingLiU" panose="02020500000000000000" pitchFamily="18" charset="-120"/>
                <a:ea typeface="PMingLiU" panose="02020500000000000000" pitchFamily="18" charset="-120"/>
              </a:rPr>
              <a:t> </a:t>
            </a:r>
            <a:r>
              <a:rPr lang="zh-TW" altLang="en-US" sz="1400" b="1" dirty="0" smtClean="0">
                <a:latin typeface="PMingLiU" panose="02020500000000000000" pitchFamily="18" charset="-120"/>
                <a:ea typeface="PMingLiU" panose="02020500000000000000" pitchFamily="18" charset="-120"/>
              </a:rPr>
              <a:t>       黑字為可更改值</a:t>
            </a:r>
            <a:endParaRPr lang="en-US" altLang="zh-TW" sz="1400" b="1" dirty="0" smtClean="0">
              <a:latin typeface="PMingLiU" panose="02020500000000000000" pitchFamily="18" charset="-120"/>
              <a:ea typeface="PMingLiU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857174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692697"/>
            <a:ext cx="7772400" cy="1656183"/>
          </a:xfrm>
        </p:spPr>
        <p:txBody>
          <a:bodyPr/>
          <a:lstStyle/>
          <a:p>
            <a:r>
              <a:rPr lang="en-US" altLang="zh-TW" b="1" dirty="0"/>
              <a:t>1-10 </a:t>
            </a:r>
            <a:r>
              <a:rPr lang="zh-TW" altLang="en-US" b="1" dirty="0"/>
              <a:t>單位產品</a:t>
            </a:r>
            <a:r>
              <a:rPr lang="en-US" altLang="zh-TW" b="1" dirty="0"/>
              <a:t>COD</a:t>
            </a:r>
            <a:r>
              <a:rPr lang="zh-TW" altLang="en-US" b="1" dirty="0"/>
              <a:t>產生量</a:t>
            </a:r>
            <a:r>
              <a:rPr lang="en-US" altLang="zh-TW" b="1" dirty="0"/>
              <a:t/>
            </a:r>
            <a:br>
              <a:rPr lang="en-US" altLang="zh-TW" b="1" dirty="0"/>
            </a:br>
            <a:r>
              <a:rPr lang="en-US" altLang="zh-TW" b="1" dirty="0"/>
              <a:t>( kg/</a:t>
            </a:r>
            <a:r>
              <a:rPr lang="zh-TW" altLang="en-US" b="1" dirty="0"/>
              <a:t>原料噸</a:t>
            </a:r>
            <a:r>
              <a:rPr lang="en-US" altLang="zh-TW" b="1" dirty="0"/>
              <a:t>)</a:t>
            </a:r>
            <a:endParaRPr lang="zh-TW" altLang="en-US" b="1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467544" y="3356992"/>
            <a:ext cx="8208912" cy="1584176"/>
          </a:xfrm>
        </p:spPr>
        <p:txBody>
          <a:bodyPr>
            <a:normAutofit/>
          </a:bodyPr>
          <a:lstStyle/>
          <a:p>
            <a:pPr lvl="0"/>
            <a:r>
              <a:rPr lang="zh-TW" altLang="en-US" sz="3000" b="1" dirty="0">
                <a:solidFill>
                  <a:prstClr val="black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申請年產品</a:t>
            </a:r>
            <a:r>
              <a:rPr lang="en-US" altLang="zh-TW" sz="3000" b="1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COD</a:t>
            </a:r>
            <a:r>
              <a:rPr lang="zh-TW" altLang="en-US" sz="3000" b="1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生產量</a:t>
            </a:r>
            <a:r>
              <a:rPr lang="en-US" altLang="zh-TW" sz="3000" b="1" dirty="0">
                <a:solidFill>
                  <a:prstClr val="black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(kg)</a:t>
            </a:r>
            <a:r>
              <a:rPr lang="zh-TW" altLang="en-US" sz="3000" b="1" dirty="0">
                <a:solidFill>
                  <a:prstClr val="black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</a:t>
            </a:r>
            <a:r>
              <a:rPr lang="en-US" altLang="zh-TW" sz="3000" b="1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―――――――――――――――――</a:t>
            </a:r>
            <a:r>
              <a:rPr lang="zh-TW" altLang="en-US" sz="3000" b="1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3000" b="1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=</a:t>
            </a:r>
          </a:p>
          <a:p>
            <a:pPr lvl="0"/>
            <a:r>
              <a:rPr lang="zh-TW" altLang="en-US" sz="3000" b="1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申請年原物料年度</a:t>
            </a:r>
            <a:r>
              <a:rPr lang="zh-TW" altLang="en-US" sz="3000" b="1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總產出重量</a:t>
            </a:r>
            <a:r>
              <a:rPr lang="en-US" altLang="zh-TW" sz="3000" b="1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(t)</a:t>
            </a:r>
            <a:endParaRPr lang="zh-TW" altLang="en-US" dirty="0">
              <a:solidFill>
                <a:prstClr val="black">
                  <a:tint val="75000"/>
                </a:prstClr>
              </a:solidFill>
            </a:endParaRPr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35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99106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60649"/>
            <a:ext cx="7772400" cy="648071"/>
          </a:xfrm>
        </p:spPr>
        <p:txBody>
          <a:bodyPr>
            <a:normAutofit fontScale="90000"/>
          </a:bodyPr>
          <a:lstStyle/>
          <a:p>
            <a:pPr>
              <a:spcAft>
                <a:spcPts val="0"/>
              </a:spcAft>
            </a:pPr>
            <a:r>
              <a:rPr lang="zh-TW" altLang="zh-TW" sz="2400" dirty="0">
                <a:latin typeface="Times New Roman"/>
                <a:ea typeface="標楷體"/>
                <a:cs typeface="新細明體"/>
              </a:rPr>
              <a:t>表</a:t>
            </a:r>
            <a:r>
              <a:rPr lang="en-US" altLang="zh-TW" sz="2400" dirty="0">
                <a:latin typeface="Times New Roman"/>
                <a:ea typeface="標楷體"/>
                <a:cs typeface="新細明體"/>
              </a:rPr>
              <a:t>1-10</a:t>
            </a:r>
            <a:r>
              <a:rPr lang="zh-TW" altLang="zh-TW" sz="2400" dirty="0">
                <a:latin typeface="Times New Roman"/>
                <a:ea typeface="標楷體"/>
                <a:cs typeface="新細明體"/>
              </a:rPr>
              <a:t>單位產品</a:t>
            </a:r>
            <a:r>
              <a:rPr lang="en-US" altLang="zh-TW" sz="2400" dirty="0">
                <a:latin typeface="Times New Roman"/>
                <a:ea typeface="標楷體"/>
                <a:cs typeface="新細明體"/>
              </a:rPr>
              <a:t>COD</a:t>
            </a:r>
            <a:r>
              <a:rPr lang="zh-TW" altLang="zh-TW" sz="2400" dirty="0">
                <a:latin typeface="Times New Roman"/>
                <a:ea typeface="標楷體"/>
                <a:cs typeface="新細明體"/>
              </a:rPr>
              <a:t>產生量</a:t>
            </a:r>
            <a:r>
              <a:rPr lang="en-US" altLang="zh-TW" sz="2400" dirty="0">
                <a:latin typeface="Times New Roman"/>
                <a:ea typeface="標楷體"/>
                <a:cs typeface="新細明體"/>
              </a:rPr>
              <a:t>( kg/</a:t>
            </a:r>
            <a:r>
              <a:rPr lang="zh-TW" altLang="zh-TW" sz="2400" dirty="0">
                <a:latin typeface="Times New Roman"/>
                <a:ea typeface="標楷體"/>
                <a:cs typeface="新細明體"/>
              </a:rPr>
              <a:t>原料噸</a:t>
            </a:r>
            <a:r>
              <a:rPr lang="en-US" altLang="zh-TW" sz="2400" dirty="0">
                <a:latin typeface="Times New Roman"/>
                <a:ea typeface="標楷體"/>
                <a:cs typeface="新細明體"/>
              </a:rPr>
              <a:t>)</a:t>
            </a:r>
            <a:r>
              <a:rPr lang="zh-TW" altLang="zh-TW" sz="2400" dirty="0">
                <a:latin typeface="新細明體"/>
                <a:cs typeface="新細明體"/>
              </a:rPr>
              <a:t/>
            </a:r>
            <a:br>
              <a:rPr lang="zh-TW" altLang="zh-TW" sz="2400" dirty="0">
                <a:latin typeface="新細明體"/>
                <a:cs typeface="新細明體"/>
              </a:rPr>
            </a:br>
            <a:endParaRPr lang="zh-TW" altLang="en-US" sz="2400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539552" y="836712"/>
            <a:ext cx="8280920" cy="5544616"/>
          </a:xfrm>
        </p:spPr>
        <p:txBody>
          <a:bodyPr/>
          <a:lstStyle/>
          <a:p>
            <a:endParaRPr lang="zh-TW" altLang="en-US" dirty="0"/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9067384"/>
              </p:ext>
            </p:extLst>
          </p:nvPr>
        </p:nvGraphicFramePr>
        <p:xfrm>
          <a:off x="611562" y="1485742"/>
          <a:ext cx="8064895" cy="4785360"/>
        </p:xfrm>
        <a:graphic>
          <a:graphicData uri="http://schemas.openxmlformats.org/drawingml/2006/table">
            <a:tbl>
              <a:tblPr firstRow="1" firstCol="1" bandRow="1"/>
              <a:tblGrid>
                <a:gridCol w="15121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482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8012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6420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紡織別</a:t>
                      </a:r>
                      <a:endParaRPr lang="zh-TW" sz="1800" dirty="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43519" marR="435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單位產品</a:t>
                      </a:r>
                      <a:r>
                        <a:rPr lang="en-US" sz="180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COD</a:t>
                      </a:r>
                      <a:r>
                        <a:rPr lang="zh-TW" sz="180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產生量</a:t>
                      </a:r>
                      <a:endParaRPr lang="en-US" altLang="zh-TW" sz="1800" dirty="0">
                        <a:effectLst/>
                        <a:latin typeface="Times New Roman"/>
                        <a:ea typeface="標楷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( kg/</a:t>
                      </a:r>
                      <a:r>
                        <a:rPr lang="zh-TW" sz="180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原料噸</a:t>
                      </a:r>
                      <a:r>
                        <a:rPr lang="en-US" sz="180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)</a:t>
                      </a:r>
                      <a:endParaRPr lang="zh-TW" sz="1800" dirty="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43519" marR="435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擬修正</a:t>
                      </a:r>
                      <a:endParaRPr lang="zh-TW" sz="1800" dirty="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43519" marR="435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項目得分</a:t>
                      </a:r>
                      <a:endParaRPr lang="zh-TW" sz="1800" dirty="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43519" marR="435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擬修正</a:t>
                      </a:r>
                      <a:endParaRPr lang="zh-TW" sz="1800" dirty="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43519" marR="435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2101">
                <a:tc row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不織布</a:t>
                      </a:r>
                      <a:endParaRPr lang="zh-TW" sz="1800" dirty="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43519" marR="435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新細明體"/>
                          <a:cs typeface="新細明體"/>
                        </a:rPr>
                        <a:t>6</a:t>
                      </a:r>
                      <a:r>
                        <a:rPr lang="zh-TW" sz="1800" b="1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新細明體"/>
                          <a:cs typeface="新細明體"/>
                        </a:rPr>
                        <a:t>以下</a:t>
                      </a:r>
                      <a:endParaRPr lang="zh-TW" sz="1800" dirty="0">
                        <a:solidFill>
                          <a:srgbClr val="0000FF"/>
                        </a:solidFill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43519" marR="435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 </a:t>
                      </a:r>
                      <a:endParaRPr lang="zh-TW" sz="180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43519" marR="435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2.0</a:t>
                      </a:r>
                      <a:endParaRPr lang="zh-TW" sz="180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43519" marR="435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 </a:t>
                      </a:r>
                      <a:endParaRPr lang="zh-TW" sz="80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43519" marR="435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2101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/>
                          <a:ea typeface="新細明體"/>
                          <a:cs typeface="新細明體"/>
                        </a:rPr>
                        <a:t>6-18</a:t>
                      </a:r>
                      <a:endParaRPr lang="zh-TW" sz="1800" dirty="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43519" marR="435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 </a:t>
                      </a:r>
                      <a:endParaRPr lang="zh-TW" sz="1800" dirty="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43519" marR="435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1.6</a:t>
                      </a:r>
                      <a:endParaRPr lang="zh-TW" sz="180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43519" marR="435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 </a:t>
                      </a:r>
                      <a:endParaRPr lang="zh-TW" sz="80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43519" marR="435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2101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/>
                          <a:ea typeface="新細明體"/>
                          <a:cs typeface="新細明體"/>
                        </a:rPr>
                        <a:t>18-30</a:t>
                      </a:r>
                      <a:endParaRPr lang="zh-TW" sz="180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43519" marR="435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 </a:t>
                      </a:r>
                      <a:endParaRPr lang="zh-TW" sz="1800" dirty="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43519" marR="435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1.2</a:t>
                      </a:r>
                      <a:endParaRPr lang="zh-TW" sz="180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43519" marR="435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 </a:t>
                      </a:r>
                      <a:endParaRPr lang="zh-TW" sz="80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43519" marR="435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2101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/>
                          <a:ea typeface="新細明體"/>
                          <a:cs typeface="新細明體"/>
                        </a:rPr>
                        <a:t>30-48</a:t>
                      </a:r>
                      <a:endParaRPr lang="zh-TW" sz="180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43519" marR="435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 </a:t>
                      </a:r>
                      <a:endParaRPr lang="zh-TW" sz="1800" dirty="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43519" marR="435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0.8</a:t>
                      </a:r>
                      <a:endParaRPr lang="zh-TW" sz="180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43519" marR="435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 </a:t>
                      </a:r>
                      <a:endParaRPr lang="zh-TW" sz="80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43519" marR="435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2101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/>
                          <a:ea typeface="新細明體"/>
                          <a:cs typeface="新細明體"/>
                        </a:rPr>
                        <a:t>48</a:t>
                      </a:r>
                      <a:r>
                        <a:rPr lang="zh-TW" sz="1800">
                          <a:effectLst/>
                          <a:latin typeface="Times New Roman"/>
                          <a:ea typeface="新細明體"/>
                          <a:cs typeface="新細明體"/>
                        </a:rPr>
                        <a:t>以上</a:t>
                      </a:r>
                      <a:endParaRPr lang="zh-TW" sz="180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43519" marR="435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 </a:t>
                      </a:r>
                      <a:endParaRPr lang="zh-TW" sz="1800" dirty="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43519" marR="435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0.4</a:t>
                      </a:r>
                      <a:endParaRPr lang="zh-TW" sz="180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43519" marR="435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 </a:t>
                      </a:r>
                      <a:endParaRPr lang="zh-TW" sz="80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43519" marR="435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2101">
                <a:tc row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織造</a:t>
                      </a:r>
                      <a:endParaRPr lang="zh-TW" sz="1800" dirty="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43519" marR="435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新細明體"/>
                          <a:cs typeface="新細明體"/>
                        </a:rPr>
                        <a:t>15</a:t>
                      </a:r>
                      <a:r>
                        <a:rPr lang="zh-TW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新細明體"/>
                          <a:cs typeface="新細明體"/>
                        </a:rPr>
                        <a:t>以下</a:t>
                      </a:r>
                      <a:endParaRPr lang="zh-TW" sz="180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43519" marR="435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 </a:t>
                      </a:r>
                      <a:endParaRPr lang="zh-TW" sz="1800" dirty="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43519" marR="435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2.0</a:t>
                      </a:r>
                      <a:endParaRPr lang="zh-TW" sz="1800" dirty="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43519" marR="435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 </a:t>
                      </a:r>
                      <a:endParaRPr lang="zh-TW" sz="80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43519" marR="435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32101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新細明體"/>
                          <a:cs typeface="新細明體"/>
                        </a:rPr>
                        <a:t>15-25</a:t>
                      </a:r>
                      <a:endParaRPr lang="zh-TW" sz="180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43519" marR="435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 </a:t>
                      </a:r>
                      <a:endParaRPr lang="zh-TW" sz="180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43519" marR="435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1.6</a:t>
                      </a:r>
                      <a:endParaRPr lang="zh-TW" sz="1800" dirty="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43519" marR="435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 </a:t>
                      </a:r>
                      <a:endParaRPr lang="zh-TW" sz="80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43519" marR="435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32101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新細明體"/>
                          <a:cs typeface="新細明體"/>
                        </a:rPr>
                        <a:t>25-35</a:t>
                      </a:r>
                      <a:endParaRPr lang="zh-TW" sz="180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43519" marR="435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 </a:t>
                      </a:r>
                      <a:endParaRPr lang="zh-TW" sz="180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43519" marR="435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1.2</a:t>
                      </a:r>
                      <a:endParaRPr lang="zh-TW" sz="1800" dirty="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43519" marR="435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 </a:t>
                      </a:r>
                      <a:endParaRPr lang="zh-TW" sz="80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43519" marR="435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32101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新細明體"/>
                          <a:cs typeface="新細明體"/>
                        </a:rPr>
                        <a:t>35-45</a:t>
                      </a:r>
                      <a:endParaRPr lang="zh-TW" sz="180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43519" marR="435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 </a:t>
                      </a:r>
                      <a:endParaRPr lang="zh-TW" sz="180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43519" marR="435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0.8</a:t>
                      </a:r>
                      <a:endParaRPr lang="zh-TW" sz="1800" dirty="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43519" marR="435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 </a:t>
                      </a:r>
                      <a:endParaRPr lang="zh-TW" sz="80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43519" marR="435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32101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新細明體"/>
                          <a:cs typeface="新細明體"/>
                        </a:rPr>
                        <a:t>45</a:t>
                      </a:r>
                      <a:r>
                        <a:rPr lang="zh-TW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新細明體"/>
                          <a:cs typeface="新細明體"/>
                        </a:rPr>
                        <a:t>以上</a:t>
                      </a:r>
                      <a:endParaRPr lang="zh-TW" sz="180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43519" marR="435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 </a:t>
                      </a:r>
                      <a:endParaRPr lang="zh-TW" sz="180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43519" marR="435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0.4</a:t>
                      </a:r>
                      <a:endParaRPr lang="zh-TW" sz="1800" dirty="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43519" marR="435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 </a:t>
                      </a:r>
                      <a:endParaRPr lang="zh-TW" sz="80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43519" marR="435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32101">
                <a:tc row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染整</a:t>
                      </a:r>
                      <a:endParaRPr lang="zh-TW" sz="1800" dirty="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43519" marR="435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新細明體"/>
                          <a:cs typeface="新細明體"/>
                        </a:rPr>
                        <a:t>50</a:t>
                      </a:r>
                      <a:r>
                        <a:rPr lang="zh-TW" sz="1800" b="1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新細明體"/>
                          <a:cs typeface="新細明體"/>
                        </a:rPr>
                        <a:t>以下</a:t>
                      </a:r>
                      <a:endParaRPr lang="zh-TW" sz="1800" dirty="0">
                        <a:solidFill>
                          <a:srgbClr val="0000FF"/>
                        </a:solidFill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43519" marR="435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 </a:t>
                      </a:r>
                      <a:endParaRPr lang="zh-TW" sz="180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43519" marR="435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3.0</a:t>
                      </a:r>
                      <a:endParaRPr lang="zh-TW" sz="1800" dirty="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43519" marR="435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 </a:t>
                      </a:r>
                      <a:endParaRPr lang="zh-TW" sz="80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43519" marR="435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32101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新細明體"/>
                          <a:cs typeface="新細明體"/>
                        </a:rPr>
                        <a:t>50-60</a:t>
                      </a:r>
                      <a:endParaRPr lang="zh-TW" sz="1800" dirty="0">
                        <a:solidFill>
                          <a:srgbClr val="0000FF"/>
                        </a:solidFill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43519" marR="435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 </a:t>
                      </a:r>
                      <a:endParaRPr lang="zh-TW" sz="180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43519" marR="435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2.4</a:t>
                      </a:r>
                      <a:endParaRPr lang="zh-TW" sz="1800" dirty="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43519" marR="435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 </a:t>
                      </a:r>
                      <a:endParaRPr lang="zh-TW" sz="80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43519" marR="435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32101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新細明體"/>
                          <a:cs typeface="新細明體"/>
                        </a:rPr>
                        <a:t>60-70</a:t>
                      </a:r>
                      <a:endParaRPr lang="zh-TW" sz="1800" dirty="0">
                        <a:solidFill>
                          <a:srgbClr val="0000FF"/>
                        </a:solidFill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43519" marR="435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 </a:t>
                      </a:r>
                      <a:endParaRPr lang="zh-TW" sz="180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43519" marR="435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1.8</a:t>
                      </a:r>
                      <a:endParaRPr lang="zh-TW" sz="1800" dirty="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43519" marR="435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 </a:t>
                      </a:r>
                      <a:endParaRPr lang="zh-TW" sz="80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43519" marR="435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32101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新細明體"/>
                          <a:cs typeface="新細明體"/>
                        </a:rPr>
                        <a:t>70-80</a:t>
                      </a:r>
                      <a:endParaRPr lang="zh-TW" sz="1800" dirty="0">
                        <a:solidFill>
                          <a:srgbClr val="0000FF"/>
                        </a:solidFill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43519" marR="435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 </a:t>
                      </a:r>
                      <a:endParaRPr lang="zh-TW" sz="180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43519" marR="435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1.2</a:t>
                      </a:r>
                      <a:endParaRPr lang="zh-TW" sz="1800" dirty="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43519" marR="435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 </a:t>
                      </a:r>
                      <a:endParaRPr lang="zh-TW" sz="80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43519" marR="435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32101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新細明體"/>
                          <a:cs typeface="新細明體"/>
                        </a:rPr>
                        <a:t>80</a:t>
                      </a:r>
                      <a:r>
                        <a:rPr lang="zh-TW" sz="1800" b="1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新細明體"/>
                          <a:cs typeface="新細明體"/>
                        </a:rPr>
                        <a:t>以上</a:t>
                      </a:r>
                      <a:endParaRPr lang="zh-TW" sz="1800" dirty="0">
                        <a:solidFill>
                          <a:srgbClr val="0000FF"/>
                        </a:solidFill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43519" marR="435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 </a:t>
                      </a:r>
                      <a:endParaRPr lang="zh-TW" sz="180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43519" marR="435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0.6</a:t>
                      </a:r>
                      <a:endParaRPr lang="zh-TW" sz="1800" dirty="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43519" marR="435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 </a:t>
                      </a:r>
                      <a:endParaRPr lang="zh-TW" sz="80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43519" marR="435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160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80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其他</a:t>
                      </a:r>
                      <a:endParaRPr lang="zh-TW" sz="800" dirty="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43519" marR="435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 </a:t>
                      </a:r>
                      <a:endParaRPr lang="zh-TW" sz="80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43519" marR="435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 </a:t>
                      </a:r>
                      <a:endParaRPr lang="zh-TW" sz="80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43519" marR="435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 </a:t>
                      </a:r>
                      <a:endParaRPr lang="zh-TW" sz="80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43519" marR="435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 </a:t>
                      </a:r>
                      <a:endParaRPr lang="zh-TW" sz="800" dirty="0">
                        <a:effectLst/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43519" marR="435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36</a:t>
            </a:fld>
            <a:endParaRPr lang="zh-TW" altLang="en-US"/>
          </a:p>
        </p:txBody>
      </p:sp>
      <p:sp>
        <p:nvSpPr>
          <p:cNvPr id="6" name="矩形 5"/>
          <p:cNvSpPr/>
          <p:nvPr/>
        </p:nvSpPr>
        <p:spPr>
          <a:xfrm>
            <a:off x="7009929" y="268700"/>
            <a:ext cx="181054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1400" b="1" dirty="0"/>
              <a:t>註</a:t>
            </a:r>
            <a:r>
              <a:rPr lang="zh-TW" altLang="en-US" sz="1400" b="1" dirty="0" smtClean="0">
                <a:latin typeface="PMingLiU" panose="02020500000000000000" pitchFamily="18" charset="-120"/>
                <a:ea typeface="PMingLiU" panose="02020500000000000000" pitchFamily="18" charset="-120"/>
              </a:rPr>
              <a:t>：</a:t>
            </a:r>
            <a:r>
              <a:rPr lang="zh-TW" altLang="en-US" sz="1400" b="1" dirty="0" smtClean="0">
                <a:solidFill>
                  <a:srgbClr val="0000FF"/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藍字</a:t>
            </a:r>
            <a:r>
              <a:rPr lang="zh-TW" altLang="en-US" sz="1400" b="1" dirty="0" smtClean="0">
                <a:latin typeface="PMingLiU" panose="02020500000000000000" pitchFamily="18" charset="-120"/>
                <a:ea typeface="PMingLiU" panose="02020500000000000000" pitchFamily="18" charset="-120"/>
              </a:rPr>
              <a:t>為參考值</a:t>
            </a:r>
            <a:endParaRPr lang="en-US" altLang="zh-TW" sz="1400" b="1" dirty="0" smtClean="0">
              <a:latin typeface="PMingLiU" panose="02020500000000000000" pitchFamily="18" charset="-120"/>
              <a:ea typeface="PMingLiU" panose="02020500000000000000" pitchFamily="18" charset="-120"/>
            </a:endParaRPr>
          </a:p>
          <a:p>
            <a:r>
              <a:rPr lang="zh-TW" altLang="en-US" sz="1400" b="1" dirty="0">
                <a:latin typeface="PMingLiU" panose="02020500000000000000" pitchFamily="18" charset="-120"/>
                <a:ea typeface="PMingLiU" panose="02020500000000000000" pitchFamily="18" charset="-120"/>
              </a:rPr>
              <a:t> </a:t>
            </a:r>
            <a:r>
              <a:rPr lang="zh-TW" altLang="en-US" sz="1400" b="1" dirty="0" smtClean="0">
                <a:latin typeface="PMingLiU" panose="02020500000000000000" pitchFamily="18" charset="-120"/>
                <a:ea typeface="PMingLiU" panose="02020500000000000000" pitchFamily="18" charset="-120"/>
              </a:rPr>
              <a:t>       黑字為可更改值</a:t>
            </a:r>
            <a:endParaRPr lang="zh-TW" alt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1188942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60649"/>
            <a:ext cx="7772400" cy="792087"/>
          </a:xfrm>
        </p:spPr>
        <p:txBody>
          <a:bodyPr/>
          <a:lstStyle/>
          <a:p>
            <a:r>
              <a:rPr lang="en-US" altLang="zh-TW" b="1" dirty="0"/>
              <a:t>2. </a:t>
            </a:r>
            <a:r>
              <a:rPr lang="zh-TW" altLang="en-US" b="1" dirty="0"/>
              <a:t>生產製造指標─綠色製程</a:t>
            </a:r>
            <a:r>
              <a:rPr lang="en-US" altLang="zh-TW" b="1" dirty="0"/>
              <a:t>-1</a:t>
            </a:r>
            <a:endParaRPr lang="zh-TW" altLang="en-US" b="1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268760"/>
            <a:ext cx="9144000" cy="5589240"/>
          </a:xfrm>
        </p:spPr>
        <p:txBody>
          <a:bodyPr>
            <a:normAutofit fontScale="62500" lnSpcReduction="20000"/>
          </a:bodyPr>
          <a:lstStyle/>
          <a:p>
            <a:pPr algn="l"/>
            <a:r>
              <a:rPr lang="zh-TW" altLang="en-US" sz="3400" b="1" dirty="0">
                <a:solidFill>
                  <a:srgbClr val="FF0000"/>
                </a:solidFill>
              </a:rPr>
              <a:t>工廠管理者是否直接參與各項廠房流程管理程序之擬定</a:t>
            </a:r>
            <a:r>
              <a:rPr lang="en-US" altLang="zh-TW" sz="3400" b="1" dirty="0">
                <a:solidFill>
                  <a:srgbClr val="FF0000"/>
                </a:solidFill>
                <a:latin typeface="標楷體"/>
                <a:ea typeface="標楷體"/>
              </a:rPr>
              <a:t>﹖</a:t>
            </a:r>
          </a:p>
          <a:p>
            <a:pPr algn="l"/>
            <a:r>
              <a:rPr lang="zh-TW" altLang="en-US" sz="3400" b="1" dirty="0">
                <a:solidFill>
                  <a:srgbClr val="FF0000"/>
                </a:solidFill>
              </a:rPr>
              <a:t>是否已將最小化能資源投入納入廠房流程管理目標</a:t>
            </a:r>
            <a:r>
              <a:rPr lang="en-US" altLang="zh-TW" sz="3400" b="1" dirty="0">
                <a:solidFill>
                  <a:srgbClr val="FF0000"/>
                </a:solidFill>
                <a:latin typeface="標楷體"/>
                <a:ea typeface="標楷體"/>
              </a:rPr>
              <a:t>﹖</a:t>
            </a:r>
          </a:p>
          <a:p>
            <a:pPr algn="l"/>
            <a:r>
              <a:rPr lang="zh-TW" altLang="en-US" sz="3400" b="1" dirty="0">
                <a:solidFill>
                  <a:srgbClr val="0000FF"/>
                </a:solidFill>
              </a:rPr>
              <a:t>是否已鑑別廠房中核心流程</a:t>
            </a:r>
            <a:r>
              <a:rPr lang="en-US" altLang="zh-TW" sz="3400" b="1" dirty="0">
                <a:solidFill>
                  <a:srgbClr val="0000FF"/>
                </a:solidFill>
              </a:rPr>
              <a:t>(core process)</a:t>
            </a:r>
            <a:r>
              <a:rPr lang="zh-TW" altLang="en-US" sz="3400" b="1" dirty="0">
                <a:solidFill>
                  <a:srgbClr val="0000FF"/>
                </a:solidFill>
              </a:rPr>
              <a:t>與輔助流程</a:t>
            </a:r>
            <a:r>
              <a:rPr lang="en-US" altLang="zh-TW" sz="3400" b="1" dirty="0">
                <a:solidFill>
                  <a:srgbClr val="0000FF"/>
                </a:solidFill>
                <a:latin typeface="標楷體"/>
                <a:ea typeface="標楷體"/>
              </a:rPr>
              <a:t>﹖</a:t>
            </a:r>
          </a:p>
          <a:p>
            <a:pPr algn="l"/>
            <a:r>
              <a:rPr lang="zh-TW" altLang="en-US" sz="3400" b="1" dirty="0">
                <a:solidFill>
                  <a:srgbClr val="0000FF"/>
                </a:solidFill>
              </a:rPr>
              <a:t>是否已指定各流程之負責人</a:t>
            </a:r>
            <a:r>
              <a:rPr lang="en-US" altLang="zh-TW" sz="3400" b="1" dirty="0">
                <a:solidFill>
                  <a:srgbClr val="0000FF"/>
                </a:solidFill>
                <a:latin typeface="標楷體"/>
                <a:ea typeface="標楷體"/>
              </a:rPr>
              <a:t>﹖</a:t>
            </a:r>
          </a:p>
          <a:p>
            <a:pPr algn="l"/>
            <a:r>
              <a:rPr lang="zh-TW" altLang="en-US" sz="3400" b="1" dirty="0">
                <a:solidFill>
                  <a:srgbClr val="0000FF"/>
                </a:solidFill>
              </a:rPr>
              <a:t>是否已確定各流程範圍大小之適當性</a:t>
            </a:r>
            <a:r>
              <a:rPr lang="en-US" altLang="zh-TW" sz="3400" b="1" dirty="0">
                <a:solidFill>
                  <a:srgbClr val="0000FF"/>
                </a:solidFill>
                <a:latin typeface="標楷體"/>
                <a:ea typeface="標楷體"/>
              </a:rPr>
              <a:t>﹖</a:t>
            </a:r>
          </a:p>
          <a:p>
            <a:pPr algn="l"/>
            <a:r>
              <a:rPr lang="zh-TW" altLang="en-US" sz="3400" b="1" dirty="0">
                <a:solidFill>
                  <a:srgbClr val="0000FF"/>
                </a:solidFill>
              </a:rPr>
              <a:t>是否已鑑別各流程範圍內包括哪些作業活動、投入及產出</a:t>
            </a:r>
            <a:r>
              <a:rPr lang="en-US" altLang="zh-TW" sz="3400" b="1" dirty="0">
                <a:solidFill>
                  <a:srgbClr val="0000FF"/>
                </a:solidFill>
                <a:latin typeface="標楷體"/>
                <a:ea typeface="標楷體"/>
              </a:rPr>
              <a:t>﹖</a:t>
            </a:r>
          </a:p>
          <a:p>
            <a:pPr algn="l"/>
            <a:r>
              <a:rPr lang="zh-TW" altLang="en-US" sz="3400" b="1" dirty="0">
                <a:solidFill>
                  <a:srgbClr val="0000FF"/>
                </a:solidFill>
              </a:rPr>
              <a:t>是否已定義各流程作業活動順序</a:t>
            </a:r>
            <a:r>
              <a:rPr lang="en-US" altLang="zh-TW" sz="3400" dirty="0">
                <a:solidFill>
                  <a:srgbClr val="0000FF"/>
                </a:solidFill>
                <a:latin typeface="標楷體"/>
                <a:ea typeface="標楷體"/>
              </a:rPr>
              <a:t>﹖</a:t>
            </a:r>
          </a:p>
          <a:p>
            <a:pPr algn="l"/>
            <a:r>
              <a:rPr lang="zh-TW" altLang="en-US" sz="3400" b="1" dirty="0">
                <a:solidFill>
                  <a:srgbClr val="0000FF"/>
                </a:solidFill>
              </a:rPr>
              <a:t>各流程是否已設定足夠之管制項目以確保生產產品之數量及品質</a:t>
            </a:r>
            <a:r>
              <a:rPr lang="en-US" altLang="zh-TW" sz="3400" b="1" dirty="0">
                <a:solidFill>
                  <a:srgbClr val="0000FF"/>
                </a:solidFill>
                <a:latin typeface="標楷體"/>
                <a:ea typeface="標楷體"/>
              </a:rPr>
              <a:t>﹖</a:t>
            </a:r>
          </a:p>
          <a:p>
            <a:pPr algn="l"/>
            <a:r>
              <a:rPr lang="zh-TW" altLang="en-US" sz="3400" b="1" dirty="0">
                <a:solidFill>
                  <a:srgbClr val="0000FF"/>
                </a:solidFill>
              </a:rPr>
              <a:t>採各流程是否可獨立解決問題而少受其他流程影響</a:t>
            </a:r>
            <a:r>
              <a:rPr lang="en-US" altLang="zh-TW" sz="3400" b="1" dirty="0">
                <a:solidFill>
                  <a:srgbClr val="0000FF"/>
                </a:solidFill>
                <a:latin typeface="標楷體"/>
                <a:ea typeface="標楷體"/>
              </a:rPr>
              <a:t>﹖</a:t>
            </a:r>
          </a:p>
          <a:p>
            <a:pPr algn="l"/>
            <a:r>
              <a:rPr lang="zh-TW" altLang="en-US" sz="3400" b="1" dirty="0">
                <a:solidFill>
                  <a:srgbClr val="0000FF"/>
                </a:solidFill>
              </a:rPr>
              <a:t>是否已建立跨部門之流程管理方式</a:t>
            </a:r>
            <a:r>
              <a:rPr lang="en-US" altLang="zh-TW" sz="3400" b="1" dirty="0">
                <a:solidFill>
                  <a:srgbClr val="0000FF"/>
                </a:solidFill>
                <a:latin typeface="標楷體"/>
                <a:ea typeface="標楷體"/>
              </a:rPr>
              <a:t>﹖</a:t>
            </a:r>
          </a:p>
          <a:p>
            <a:pPr algn="l"/>
            <a:r>
              <a:rPr lang="zh-TW" altLang="en-US" sz="3400" b="1" dirty="0">
                <a:solidFill>
                  <a:srgbClr val="0000FF"/>
                </a:solidFill>
              </a:rPr>
              <a:t>各流程中之人員是否清楚流程運作相關細節</a:t>
            </a:r>
            <a:r>
              <a:rPr lang="en-US" altLang="zh-TW" sz="3400" b="1" dirty="0">
                <a:solidFill>
                  <a:srgbClr val="0000FF"/>
                </a:solidFill>
                <a:latin typeface="標楷體"/>
                <a:ea typeface="標楷體"/>
              </a:rPr>
              <a:t>﹖</a:t>
            </a:r>
          </a:p>
          <a:p>
            <a:pPr algn="l"/>
            <a:r>
              <a:rPr lang="zh-TW" altLang="en-US" sz="3400" b="1" dirty="0">
                <a:solidFill>
                  <a:srgbClr val="0000FF"/>
                </a:solidFill>
              </a:rPr>
              <a:t>現場人員是否清楚各流程使用之表單及文件</a:t>
            </a:r>
            <a:r>
              <a:rPr lang="en-US" altLang="zh-TW" sz="3400" b="1" dirty="0">
                <a:solidFill>
                  <a:srgbClr val="0000FF"/>
                </a:solidFill>
                <a:latin typeface="標楷體"/>
                <a:ea typeface="標楷體"/>
              </a:rPr>
              <a:t>﹖</a:t>
            </a:r>
          </a:p>
          <a:p>
            <a:pPr algn="l"/>
            <a:r>
              <a:rPr lang="zh-TW" altLang="en-US" sz="3400" b="1" dirty="0">
                <a:solidFill>
                  <a:srgbClr val="0000FF"/>
                </a:solidFill>
              </a:rPr>
              <a:t>是否定期檢討各流程之執行方式及成效</a:t>
            </a:r>
            <a:r>
              <a:rPr lang="en-US" altLang="zh-TW" sz="3400" b="1" dirty="0">
                <a:solidFill>
                  <a:srgbClr val="0000FF"/>
                </a:solidFill>
                <a:latin typeface="標楷體"/>
                <a:ea typeface="標楷體"/>
              </a:rPr>
              <a:t>﹖</a:t>
            </a:r>
          </a:p>
          <a:p>
            <a:pPr algn="l"/>
            <a:r>
              <a:rPr lang="zh-TW" altLang="en-US" sz="3400" b="1" dirty="0">
                <a:solidFill>
                  <a:srgbClr val="0000FF"/>
                </a:solidFill>
              </a:rPr>
              <a:t>流程是否已進行簡化、相似流程是否已進行合併</a:t>
            </a:r>
            <a:r>
              <a:rPr lang="en-US" altLang="zh-TW" sz="3400" b="1" dirty="0">
                <a:solidFill>
                  <a:srgbClr val="0000FF"/>
                </a:solidFill>
                <a:latin typeface="標楷體"/>
                <a:ea typeface="標楷體"/>
              </a:rPr>
              <a:t>﹖</a:t>
            </a:r>
          </a:p>
          <a:p>
            <a:pPr algn="l"/>
            <a:r>
              <a:rPr lang="zh-TW" altLang="en-US" b="1" dirty="0">
                <a:solidFill>
                  <a:srgbClr val="C00000"/>
                </a:solidFill>
                <a:latin typeface="+mn-ea"/>
              </a:rPr>
              <a:t>流程之產出於效率、品質等面向是否符合客戶需求</a:t>
            </a:r>
            <a:r>
              <a:rPr lang="en-US" altLang="zh-TW" b="1" dirty="0">
                <a:solidFill>
                  <a:srgbClr val="C00000"/>
                </a:solidFill>
                <a:latin typeface="+mn-ea"/>
              </a:rPr>
              <a:t>﹖		</a:t>
            </a:r>
          </a:p>
          <a:p>
            <a:pPr algn="l"/>
            <a:r>
              <a:rPr lang="zh-TW" altLang="en-US" b="1" dirty="0">
                <a:solidFill>
                  <a:srgbClr val="C00000"/>
                </a:solidFill>
                <a:latin typeface="+mn-ea"/>
              </a:rPr>
              <a:t>各流程中是否運用最少資源</a:t>
            </a:r>
            <a:r>
              <a:rPr lang="en-US" altLang="zh-TW" b="1" dirty="0">
                <a:solidFill>
                  <a:srgbClr val="C00000"/>
                </a:solidFill>
                <a:latin typeface="+mn-ea"/>
              </a:rPr>
              <a:t>﹖</a:t>
            </a:r>
          </a:p>
          <a:p>
            <a:pPr algn="l"/>
            <a:r>
              <a:rPr lang="zh-TW" altLang="en-US" b="1" dirty="0">
                <a:solidFill>
                  <a:srgbClr val="C00000"/>
                </a:solidFill>
              </a:rPr>
              <a:t>現行廠房流程管理方式是否可適應不同型態之客戶要求或改變</a:t>
            </a:r>
            <a:r>
              <a:rPr lang="en-US" altLang="zh-TW" b="1" dirty="0">
                <a:solidFill>
                  <a:srgbClr val="C00000"/>
                </a:solidFill>
                <a:latin typeface="標楷體"/>
                <a:ea typeface="標楷體"/>
              </a:rPr>
              <a:t>﹖</a:t>
            </a:r>
            <a:r>
              <a:rPr lang="en-US" altLang="zh-TW" b="1" dirty="0">
                <a:solidFill>
                  <a:srgbClr val="C00000"/>
                </a:solidFill>
              </a:rPr>
              <a:t>	</a:t>
            </a:r>
            <a:r>
              <a:rPr lang="en-US" altLang="zh-TW" sz="2400" b="1" dirty="0">
                <a:solidFill>
                  <a:schemeClr val="tx1"/>
                </a:solidFill>
              </a:rPr>
              <a:t>	</a:t>
            </a:r>
          </a:p>
          <a:p>
            <a:pPr algn="l"/>
            <a:endParaRPr lang="zh-TW" altLang="en-US" sz="2400" b="1" dirty="0">
              <a:solidFill>
                <a:schemeClr val="tx1"/>
              </a:solidFill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37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13726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60649"/>
            <a:ext cx="7772400" cy="1152127"/>
          </a:xfrm>
        </p:spPr>
        <p:txBody>
          <a:bodyPr/>
          <a:lstStyle/>
          <a:p>
            <a:r>
              <a:rPr lang="en-US" altLang="zh-TW" b="1" dirty="0"/>
              <a:t>2. </a:t>
            </a:r>
            <a:r>
              <a:rPr lang="zh-TW" altLang="en-US" b="1" dirty="0"/>
              <a:t>生產製造指標─綠色製程</a:t>
            </a:r>
            <a:r>
              <a:rPr lang="en-US" altLang="zh-TW" b="1" dirty="0"/>
              <a:t>-2</a:t>
            </a:r>
            <a:endParaRPr lang="zh-TW" altLang="en-US" b="1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556792"/>
            <a:ext cx="9144000" cy="4536504"/>
          </a:xfrm>
        </p:spPr>
        <p:txBody>
          <a:bodyPr>
            <a:normAutofit/>
          </a:bodyPr>
          <a:lstStyle/>
          <a:p>
            <a:pPr algn="l"/>
            <a:r>
              <a:rPr lang="zh-TW" altLang="en-US" sz="2400" b="1" dirty="0">
                <a:solidFill>
                  <a:srgbClr val="FF0000"/>
                </a:solidFill>
              </a:rPr>
              <a:t>是否將採用清潔生產製程技術納入工廠或設備更新規劃之期程中</a:t>
            </a:r>
            <a:r>
              <a:rPr lang="en-US" altLang="zh-TW" sz="2400" b="1" dirty="0">
                <a:solidFill>
                  <a:srgbClr val="FF0000"/>
                </a:solidFill>
                <a:latin typeface="標楷體"/>
                <a:ea typeface="標楷體"/>
              </a:rPr>
              <a:t>﹖</a:t>
            </a:r>
          </a:p>
          <a:p>
            <a:pPr algn="l"/>
            <a:r>
              <a:rPr lang="zh-TW" altLang="en-US" sz="2400" b="1" dirty="0">
                <a:solidFill>
                  <a:srgbClr val="0000FF"/>
                </a:solidFill>
              </a:rPr>
              <a:t>是否定期蒐集該行業之清潔生產製程技術資料</a:t>
            </a:r>
            <a:r>
              <a:rPr lang="en-US" altLang="zh-TW" sz="2400" b="1" dirty="0">
                <a:solidFill>
                  <a:srgbClr val="0000FF"/>
                </a:solidFill>
                <a:latin typeface="標楷體"/>
                <a:ea typeface="標楷體"/>
              </a:rPr>
              <a:t>﹖</a:t>
            </a:r>
          </a:p>
          <a:p>
            <a:pPr algn="l"/>
            <a:r>
              <a:rPr lang="zh-TW" altLang="en-US" sz="2400" b="1" dirty="0">
                <a:solidFill>
                  <a:srgbClr val="C00000"/>
                </a:solidFill>
              </a:rPr>
              <a:t>是否設有專責部門負責清潔生產製程技術之開發</a:t>
            </a:r>
            <a:r>
              <a:rPr lang="en-US" altLang="zh-TW" sz="2400" b="1" dirty="0">
                <a:solidFill>
                  <a:srgbClr val="C00000"/>
                </a:solidFill>
                <a:latin typeface="標楷體"/>
                <a:ea typeface="標楷體"/>
              </a:rPr>
              <a:t>﹖</a:t>
            </a:r>
          </a:p>
          <a:p>
            <a:pPr algn="l"/>
            <a:r>
              <a:rPr lang="zh-TW" altLang="en-US" sz="2400" b="1" dirty="0">
                <a:solidFill>
                  <a:srgbClr val="00B050"/>
                </a:solidFill>
              </a:rPr>
              <a:t>年度預算編列中投入清潔生產製程技術開發</a:t>
            </a:r>
            <a:r>
              <a:rPr lang="en-US" altLang="zh-TW" sz="2400" b="1" dirty="0">
                <a:solidFill>
                  <a:srgbClr val="00B050"/>
                </a:solidFill>
              </a:rPr>
              <a:t>/</a:t>
            </a:r>
            <a:r>
              <a:rPr lang="zh-TW" altLang="en-US" sz="2400" b="1" dirty="0">
                <a:solidFill>
                  <a:srgbClr val="00B050"/>
                </a:solidFill>
              </a:rPr>
              <a:t>引進之經費比例</a:t>
            </a:r>
            <a:r>
              <a:rPr lang="en-US" altLang="zh-TW" sz="2400" b="1" dirty="0">
                <a:solidFill>
                  <a:srgbClr val="00B050"/>
                </a:solidFill>
                <a:latin typeface="標楷體"/>
                <a:ea typeface="標楷體"/>
              </a:rPr>
              <a:t>﹖</a:t>
            </a:r>
          </a:p>
          <a:p>
            <a:pPr algn="l"/>
            <a:r>
              <a:rPr lang="zh-TW" altLang="en-US" sz="2400" b="1" dirty="0">
                <a:solidFill>
                  <a:srgbClr val="7030A0"/>
                </a:solidFill>
              </a:rPr>
              <a:t>導入清潔生產製程技術之時間</a:t>
            </a:r>
            <a:r>
              <a:rPr lang="en-US" altLang="zh-TW" sz="2400" b="1" dirty="0">
                <a:solidFill>
                  <a:srgbClr val="7030A0"/>
                </a:solidFill>
                <a:latin typeface="標楷體"/>
                <a:ea typeface="標楷體"/>
              </a:rPr>
              <a:t>﹖</a:t>
            </a:r>
          </a:p>
          <a:p>
            <a:pPr algn="l"/>
            <a:r>
              <a:rPr lang="zh-TW" altLang="en-US" sz="2400" b="1" dirty="0">
                <a:solidFill>
                  <a:srgbClr val="00B0F0"/>
                </a:solidFill>
              </a:rPr>
              <a:t>所採用清潔生產製程技術之普及程度</a:t>
            </a:r>
            <a:r>
              <a:rPr lang="en-US" altLang="zh-TW" sz="2400" b="1" dirty="0">
                <a:solidFill>
                  <a:srgbClr val="00B0F0"/>
                </a:solidFill>
                <a:latin typeface="標楷體"/>
                <a:ea typeface="標楷體"/>
              </a:rPr>
              <a:t>﹖</a:t>
            </a:r>
          </a:p>
          <a:p>
            <a:pPr algn="l"/>
            <a:r>
              <a:rPr lang="zh-TW" altLang="en-US" sz="2400" b="1" dirty="0">
                <a:solidFill>
                  <a:srgbClr val="002060"/>
                </a:solidFill>
              </a:rPr>
              <a:t>所採用清潔生產製程技術之技術門檻</a:t>
            </a:r>
            <a:r>
              <a:rPr lang="en-US" altLang="zh-TW" sz="2400" dirty="0">
                <a:latin typeface="標楷體"/>
                <a:ea typeface="標楷體"/>
              </a:rPr>
              <a:t>﹖</a:t>
            </a:r>
          </a:p>
          <a:p>
            <a:pPr algn="l"/>
            <a:r>
              <a:rPr lang="zh-TW" altLang="en-US" sz="2400" b="1" dirty="0">
                <a:solidFill>
                  <a:schemeClr val="accent6">
                    <a:lumMod val="75000"/>
                  </a:schemeClr>
                </a:solidFill>
              </a:rPr>
              <a:t>所採用清潔生產製程技術涵蓋之清潔生產層面</a:t>
            </a:r>
            <a:r>
              <a:rPr lang="en-US" altLang="zh-TW" sz="2400" b="1" dirty="0">
                <a:solidFill>
                  <a:schemeClr val="accent6">
                    <a:lumMod val="75000"/>
                  </a:schemeClr>
                </a:solidFill>
                <a:latin typeface="標楷體"/>
                <a:ea typeface="標楷體"/>
              </a:rPr>
              <a:t>﹖</a:t>
            </a:r>
          </a:p>
          <a:p>
            <a:pPr algn="l"/>
            <a:r>
              <a:rPr lang="zh-TW" altLang="en-US" sz="2400" b="1" dirty="0">
                <a:solidFill>
                  <a:srgbClr val="FFC000"/>
                </a:solidFill>
              </a:rPr>
              <a:t>採用清潔生產製程技術之能資源節約效益</a:t>
            </a:r>
            <a:r>
              <a:rPr lang="en-US" altLang="zh-TW" sz="2400" b="1" dirty="0">
                <a:solidFill>
                  <a:srgbClr val="FFC000"/>
                </a:solidFill>
                <a:latin typeface="標楷體"/>
                <a:ea typeface="標楷體"/>
              </a:rPr>
              <a:t>﹖</a:t>
            </a:r>
          </a:p>
          <a:p>
            <a:pPr algn="l"/>
            <a:r>
              <a:rPr lang="zh-TW" altLang="en-US" sz="2400" b="1" dirty="0">
                <a:solidFill>
                  <a:schemeClr val="tx1"/>
                </a:solidFill>
              </a:rPr>
              <a:t>採用清潔生產製程技術之減少污染物</a:t>
            </a:r>
            <a:r>
              <a:rPr lang="en-US" altLang="zh-TW" sz="2400" b="1" dirty="0">
                <a:solidFill>
                  <a:schemeClr val="tx1"/>
                </a:solidFill>
              </a:rPr>
              <a:t>/</a:t>
            </a:r>
            <a:r>
              <a:rPr lang="zh-TW" altLang="en-US" sz="2400" b="1" dirty="0">
                <a:solidFill>
                  <a:schemeClr val="tx1"/>
                </a:solidFill>
              </a:rPr>
              <a:t>毒化物排放效益</a:t>
            </a:r>
            <a:r>
              <a:rPr lang="en-US" altLang="zh-TW" sz="2400" b="1" dirty="0">
                <a:solidFill>
                  <a:schemeClr val="tx1"/>
                </a:solidFill>
                <a:latin typeface="標楷體"/>
                <a:ea typeface="標楷體"/>
              </a:rPr>
              <a:t>﹖</a:t>
            </a:r>
            <a:endParaRPr lang="zh-TW" altLang="en-US" sz="2400" b="1" dirty="0">
              <a:solidFill>
                <a:schemeClr val="tx1"/>
              </a:solidFill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38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99106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332657"/>
            <a:ext cx="7772400" cy="1224135"/>
          </a:xfrm>
        </p:spPr>
        <p:txBody>
          <a:bodyPr>
            <a:normAutofit fontScale="90000"/>
          </a:bodyPr>
          <a:lstStyle/>
          <a:p>
            <a:r>
              <a:rPr lang="en-US" altLang="zh-TW" b="1" dirty="0"/>
              <a:t>3. </a:t>
            </a:r>
            <a:r>
              <a:rPr lang="zh-TW" altLang="en-US" b="1" dirty="0"/>
              <a:t>生產製造指標─</a:t>
            </a:r>
            <a:r>
              <a:rPr lang="en-US" altLang="zh-TW" b="1" dirty="0"/>
              <a:t/>
            </a:r>
            <a:br>
              <a:rPr lang="en-US" altLang="zh-TW" b="1" dirty="0"/>
            </a:br>
            <a:r>
              <a:rPr lang="zh-TW" altLang="en-US" b="1" dirty="0"/>
              <a:t>污染物產生及管末處理功能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539552" y="1556792"/>
            <a:ext cx="8136904" cy="4824536"/>
          </a:xfrm>
        </p:spPr>
        <p:txBody>
          <a:bodyPr/>
          <a:lstStyle/>
          <a:p>
            <a:pPr algn="l"/>
            <a:r>
              <a:rPr lang="en-US" altLang="zh-TW" b="1" dirty="0">
                <a:solidFill>
                  <a:srgbClr val="C00000"/>
                </a:solidFill>
              </a:rPr>
              <a:t>3-1</a:t>
            </a:r>
            <a:r>
              <a:rPr lang="zh-TW" altLang="en-US" b="1" dirty="0">
                <a:solidFill>
                  <a:srgbClr val="C00000"/>
                </a:solidFill>
              </a:rPr>
              <a:t>事業廢棄物妥善處理指標查檢表</a:t>
            </a:r>
            <a:endParaRPr lang="en-US" altLang="zh-TW" b="1" dirty="0">
              <a:solidFill>
                <a:srgbClr val="C00000"/>
              </a:solidFill>
            </a:endParaRPr>
          </a:p>
          <a:p>
            <a:pPr algn="l"/>
            <a:r>
              <a:rPr lang="en-US" altLang="zh-TW" b="1" dirty="0">
                <a:solidFill>
                  <a:srgbClr val="C00000"/>
                </a:solidFill>
              </a:rPr>
              <a:t>3-2</a:t>
            </a:r>
            <a:r>
              <a:rPr lang="zh-TW" altLang="en-US" b="1" dirty="0">
                <a:solidFill>
                  <a:srgbClr val="C00000"/>
                </a:solidFill>
              </a:rPr>
              <a:t>管末處理設備能力及設備異常處理機制指標查檢表</a:t>
            </a:r>
            <a:endParaRPr lang="en-US" altLang="zh-TW" b="1" dirty="0">
              <a:solidFill>
                <a:srgbClr val="C00000"/>
              </a:solidFill>
            </a:endParaRPr>
          </a:p>
          <a:p>
            <a:r>
              <a:rPr lang="en-US" altLang="zh-TW" sz="4000" b="1" dirty="0">
                <a:solidFill>
                  <a:schemeClr val="tx1"/>
                </a:solidFill>
              </a:rPr>
              <a:t>4.</a:t>
            </a:r>
            <a:r>
              <a:rPr lang="zh-TW" altLang="en-US" sz="4000" b="1" dirty="0">
                <a:solidFill>
                  <a:schemeClr val="tx1"/>
                </a:solidFill>
              </a:rPr>
              <a:t>環境化設計指標─環境友善設計</a:t>
            </a:r>
            <a:endParaRPr lang="en-US" altLang="zh-TW" sz="4000" b="1" dirty="0">
              <a:solidFill>
                <a:schemeClr val="tx1"/>
              </a:solidFill>
            </a:endParaRPr>
          </a:p>
          <a:p>
            <a:pPr algn="l"/>
            <a:r>
              <a:rPr lang="en-US" altLang="zh-TW" b="1" dirty="0">
                <a:solidFill>
                  <a:srgbClr val="0000FF"/>
                </a:solidFill>
              </a:rPr>
              <a:t>4-1</a:t>
            </a:r>
            <a:r>
              <a:rPr lang="zh-TW" altLang="en-US" b="1" dirty="0">
                <a:solidFill>
                  <a:srgbClr val="0000FF"/>
                </a:solidFill>
              </a:rPr>
              <a:t>採用物質節約設計指標查檢表</a:t>
            </a:r>
            <a:endParaRPr lang="en-US" altLang="zh-TW" b="1" dirty="0">
              <a:solidFill>
                <a:srgbClr val="0000FF"/>
              </a:solidFill>
            </a:endParaRPr>
          </a:p>
          <a:p>
            <a:pPr algn="l"/>
            <a:r>
              <a:rPr lang="en-US" altLang="zh-TW" b="1" dirty="0">
                <a:solidFill>
                  <a:srgbClr val="0000FF"/>
                </a:solidFill>
              </a:rPr>
              <a:t>4-2</a:t>
            </a:r>
            <a:r>
              <a:rPr lang="zh-TW" altLang="en-US" b="1" dirty="0">
                <a:solidFill>
                  <a:srgbClr val="0000FF"/>
                </a:solidFill>
              </a:rPr>
              <a:t>採用廢棄物減量設計指標查檢表</a:t>
            </a:r>
            <a:endParaRPr lang="en-US" altLang="zh-TW" b="1" dirty="0">
              <a:solidFill>
                <a:srgbClr val="0000FF"/>
              </a:solidFill>
            </a:endParaRPr>
          </a:p>
          <a:p>
            <a:pPr algn="l"/>
            <a:r>
              <a:rPr lang="en-US" altLang="zh-TW" b="1" dirty="0">
                <a:solidFill>
                  <a:srgbClr val="0000FF"/>
                </a:solidFill>
              </a:rPr>
              <a:t>4-3</a:t>
            </a:r>
            <a:r>
              <a:rPr lang="zh-TW" altLang="en-US" b="1" dirty="0">
                <a:solidFill>
                  <a:srgbClr val="0000FF"/>
                </a:solidFill>
              </a:rPr>
              <a:t>採用可回收再利用設計指標查檢表</a:t>
            </a:r>
            <a:endParaRPr lang="en-US" altLang="zh-TW" b="1" dirty="0">
              <a:solidFill>
                <a:srgbClr val="0000FF"/>
              </a:solidFill>
            </a:endParaRPr>
          </a:p>
          <a:p>
            <a:pPr algn="l"/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39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99106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60649"/>
            <a:ext cx="7772400" cy="1080120"/>
          </a:xfrm>
        </p:spPr>
        <p:txBody>
          <a:bodyPr/>
          <a:lstStyle/>
          <a:p>
            <a:r>
              <a:rPr lang="zh-TW" altLang="zh-TW" b="1" dirty="0"/>
              <a:t>紡織業評估系統評分指標項目</a:t>
            </a:r>
            <a:endParaRPr lang="zh-TW" altLang="en-US" b="1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79512" y="1196752"/>
            <a:ext cx="8964488" cy="5256584"/>
          </a:xfrm>
        </p:spPr>
        <p:txBody>
          <a:bodyPr>
            <a:noAutofit/>
          </a:bodyPr>
          <a:lstStyle/>
          <a:p>
            <a:pPr algn="l"/>
            <a:r>
              <a:rPr lang="zh-TW" altLang="en-US" sz="3400" b="1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定量必要指標</a:t>
            </a:r>
            <a:endParaRPr lang="en-US" altLang="zh-TW" sz="3400" b="1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en-US" altLang="zh-TW" sz="34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sz="34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能資源節約      </a:t>
            </a:r>
            <a:endParaRPr lang="en-US" altLang="zh-TW" sz="3400" b="1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400" b="1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定性必要指標</a:t>
            </a:r>
          </a:p>
          <a:p>
            <a:pPr algn="l"/>
            <a:r>
              <a:rPr lang="en-US" altLang="zh-TW" sz="34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en-US" sz="34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綠色製程   </a:t>
            </a:r>
            <a:r>
              <a:rPr lang="en-US" altLang="zh-TW" sz="34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3.</a:t>
            </a:r>
            <a:r>
              <a:rPr lang="zh-TW" altLang="en-US" sz="34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污染物產生及管末處理功能</a:t>
            </a:r>
            <a:endParaRPr lang="en-US" altLang="zh-TW" sz="3400" b="1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en-US" altLang="zh-TW" sz="3400" b="1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4.</a:t>
            </a:r>
            <a:r>
              <a:rPr lang="zh-TW" altLang="en-US" sz="3400" b="1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環境友善設計 </a:t>
            </a:r>
            <a:r>
              <a:rPr lang="en-US" altLang="zh-TW" sz="3400" b="1" dirty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5.</a:t>
            </a:r>
            <a:r>
              <a:rPr lang="zh-TW" altLang="en-US" sz="3400" b="1" dirty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綠色管理  </a:t>
            </a:r>
            <a:r>
              <a:rPr lang="en-US" altLang="zh-TW" sz="3400" b="1" dirty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6.</a:t>
            </a:r>
            <a:r>
              <a:rPr lang="zh-TW" altLang="en-US" sz="3400" b="1" dirty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社會責任</a:t>
            </a:r>
            <a:endParaRPr lang="en-US" altLang="zh-TW" sz="3400" b="1" dirty="0">
              <a:solidFill>
                <a:srgbClr val="00B05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400" b="1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定性選項指標</a:t>
            </a:r>
          </a:p>
          <a:p>
            <a:pPr algn="l"/>
            <a:r>
              <a:rPr lang="en-US" altLang="zh-TW" sz="3400" b="1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7.</a:t>
            </a:r>
            <a:r>
              <a:rPr lang="zh-TW" altLang="en-US" sz="3400" b="1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創新思維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944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60649"/>
            <a:ext cx="7990656" cy="1440160"/>
          </a:xfrm>
        </p:spPr>
        <p:txBody>
          <a:bodyPr>
            <a:normAutofit/>
          </a:bodyPr>
          <a:lstStyle/>
          <a:p>
            <a:r>
              <a:rPr lang="en-US" altLang="zh-TW" b="1" dirty="0"/>
              <a:t>5. </a:t>
            </a:r>
            <a:r>
              <a:rPr lang="zh-TW" altLang="en-US" b="1" dirty="0"/>
              <a:t>綠色管理及社會責任指標群─綠色管理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827584" y="1772816"/>
            <a:ext cx="7704856" cy="4104456"/>
          </a:xfrm>
        </p:spPr>
        <p:txBody>
          <a:bodyPr/>
          <a:lstStyle/>
          <a:p>
            <a:pPr algn="l"/>
            <a:r>
              <a:rPr lang="en-US" altLang="zh-TW" b="1" dirty="0">
                <a:solidFill>
                  <a:srgbClr val="7030A0"/>
                </a:solidFill>
              </a:rPr>
              <a:t>5-1</a:t>
            </a:r>
            <a:r>
              <a:rPr lang="zh-TW" altLang="en-US" b="1" dirty="0">
                <a:solidFill>
                  <a:srgbClr val="7030A0"/>
                </a:solidFill>
              </a:rPr>
              <a:t>危害物質管制措施指標查檢表</a:t>
            </a:r>
            <a:endParaRPr lang="en-US" altLang="zh-TW" b="1" dirty="0">
              <a:solidFill>
                <a:srgbClr val="7030A0"/>
              </a:solidFill>
            </a:endParaRPr>
          </a:p>
          <a:p>
            <a:pPr algn="l"/>
            <a:r>
              <a:rPr lang="en-US" altLang="zh-TW" b="1" dirty="0">
                <a:solidFill>
                  <a:srgbClr val="7030A0"/>
                </a:solidFill>
              </a:rPr>
              <a:t>5-2</a:t>
            </a:r>
            <a:r>
              <a:rPr lang="zh-TW" altLang="en-US" b="1" dirty="0">
                <a:solidFill>
                  <a:srgbClr val="7030A0"/>
                </a:solidFill>
              </a:rPr>
              <a:t>通過國際管理系統認證指標查檢表</a:t>
            </a:r>
            <a:endParaRPr lang="en-US" altLang="zh-TW" b="1" dirty="0">
              <a:solidFill>
                <a:srgbClr val="7030A0"/>
              </a:solidFill>
            </a:endParaRPr>
          </a:p>
          <a:p>
            <a:pPr algn="l"/>
            <a:r>
              <a:rPr lang="en-US" altLang="zh-TW" b="1" dirty="0">
                <a:solidFill>
                  <a:srgbClr val="7030A0"/>
                </a:solidFill>
              </a:rPr>
              <a:t>5-3</a:t>
            </a:r>
            <a:r>
              <a:rPr lang="zh-TW" altLang="en-US" b="1" dirty="0">
                <a:solidFill>
                  <a:srgbClr val="7030A0"/>
                </a:solidFill>
              </a:rPr>
              <a:t>自願性溫室氣體制度之導入</a:t>
            </a:r>
            <a:endParaRPr lang="en-US" altLang="zh-TW" b="1" dirty="0">
              <a:solidFill>
                <a:srgbClr val="7030A0"/>
              </a:solidFill>
            </a:endParaRPr>
          </a:p>
          <a:p>
            <a:pPr algn="l"/>
            <a:r>
              <a:rPr lang="en-US" altLang="zh-TW" b="1" dirty="0">
                <a:solidFill>
                  <a:srgbClr val="7030A0"/>
                </a:solidFill>
              </a:rPr>
              <a:t>5-4</a:t>
            </a:r>
            <a:r>
              <a:rPr lang="zh-TW" altLang="en-US" b="1" dirty="0">
                <a:solidFill>
                  <a:srgbClr val="7030A0"/>
                </a:solidFill>
              </a:rPr>
              <a:t>與利害關係人溝通</a:t>
            </a:r>
            <a:endParaRPr lang="en-US" altLang="zh-TW" b="1" dirty="0">
              <a:solidFill>
                <a:srgbClr val="7030A0"/>
              </a:solidFill>
            </a:endParaRPr>
          </a:p>
          <a:p>
            <a:pPr algn="l"/>
            <a:r>
              <a:rPr lang="en-US" altLang="zh-TW" b="1" dirty="0">
                <a:solidFill>
                  <a:srgbClr val="7030A0"/>
                </a:solidFill>
              </a:rPr>
              <a:t>5-5</a:t>
            </a:r>
            <a:r>
              <a:rPr lang="zh-TW" altLang="en-US" b="1" dirty="0">
                <a:solidFill>
                  <a:srgbClr val="7030A0"/>
                </a:solidFill>
              </a:rPr>
              <a:t>綠色供應鏈管理</a:t>
            </a:r>
            <a:endParaRPr lang="en-US" altLang="zh-TW" b="1" dirty="0">
              <a:solidFill>
                <a:srgbClr val="7030A0"/>
              </a:solidFill>
            </a:endParaRPr>
          </a:p>
          <a:p>
            <a:pPr algn="l"/>
            <a:r>
              <a:rPr lang="en-US" altLang="zh-TW" b="1" dirty="0">
                <a:solidFill>
                  <a:srgbClr val="7030A0"/>
                </a:solidFill>
              </a:rPr>
              <a:t>5-6</a:t>
            </a:r>
            <a:r>
              <a:rPr lang="zh-TW" altLang="en-US" b="1" dirty="0">
                <a:solidFill>
                  <a:srgbClr val="7030A0"/>
                </a:solidFill>
              </a:rPr>
              <a:t>綠色採購管理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40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99106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467544" y="404665"/>
            <a:ext cx="8424936" cy="1296144"/>
          </a:xfrm>
        </p:spPr>
        <p:txBody>
          <a:bodyPr>
            <a:normAutofit fontScale="90000"/>
          </a:bodyPr>
          <a:lstStyle/>
          <a:p>
            <a:r>
              <a:rPr lang="en-US" altLang="zh-TW" b="1" dirty="0"/>
              <a:t>6.</a:t>
            </a:r>
            <a:r>
              <a:rPr lang="zh-TW" altLang="en-US" b="1" dirty="0"/>
              <a:t>綠色管理及社會責任指標群</a:t>
            </a:r>
            <a:r>
              <a:rPr lang="en-US" altLang="zh-TW" b="1" dirty="0"/>
              <a:t/>
            </a:r>
            <a:br>
              <a:rPr lang="en-US" altLang="zh-TW" b="1" dirty="0"/>
            </a:br>
            <a:r>
              <a:rPr lang="zh-TW" altLang="en-US" b="1" dirty="0"/>
              <a:t>─社會責任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539552" y="1772816"/>
            <a:ext cx="8064896" cy="4464496"/>
          </a:xfrm>
        </p:spPr>
        <p:txBody>
          <a:bodyPr>
            <a:normAutofit/>
          </a:bodyPr>
          <a:lstStyle/>
          <a:p>
            <a:pPr algn="l"/>
            <a:r>
              <a:rPr lang="en-US" altLang="zh-TW" b="1" dirty="0">
                <a:solidFill>
                  <a:srgbClr val="C00000"/>
                </a:solidFill>
              </a:rPr>
              <a:t>6-1</a:t>
            </a:r>
            <a:r>
              <a:rPr lang="zh-TW" altLang="en-US" b="1" dirty="0">
                <a:solidFill>
                  <a:srgbClr val="C00000"/>
                </a:solidFill>
              </a:rPr>
              <a:t>員工作業環境</a:t>
            </a:r>
            <a:endParaRPr lang="en-US" altLang="zh-TW" b="1" dirty="0">
              <a:solidFill>
                <a:srgbClr val="C00000"/>
              </a:solidFill>
            </a:endParaRPr>
          </a:p>
          <a:p>
            <a:pPr algn="l"/>
            <a:r>
              <a:rPr lang="en-US" altLang="zh-TW" b="1" dirty="0">
                <a:solidFill>
                  <a:srgbClr val="C00000"/>
                </a:solidFill>
              </a:rPr>
              <a:t>6-2</a:t>
            </a:r>
            <a:r>
              <a:rPr lang="zh-TW" altLang="en-US" b="1" dirty="0">
                <a:solidFill>
                  <a:srgbClr val="C00000"/>
                </a:solidFill>
              </a:rPr>
              <a:t>永續資訊之建置與揭露</a:t>
            </a:r>
            <a:endParaRPr lang="en-US" altLang="zh-TW" b="1" dirty="0">
              <a:solidFill>
                <a:srgbClr val="C00000"/>
              </a:solidFill>
            </a:endParaRPr>
          </a:p>
          <a:p>
            <a:pPr algn="l"/>
            <a:r>
              <a:rPr lang="en-US" altLang="zh-TW" b="1" dirty="0">
                <a:solidFill>
                  <a:srgbClr val="C00000"/>
                </a:solidFill>
              </a:rPr>
              <a:t>6-3</a:t>
            </a:r>
            <a:r>
              <a:rPr lang="zh-TW" altLang="en-US" b="1" dirty="0">
                <a:solidFill>
                  <a:srgbClr val="C00000"/>
                </a:solidFill>
              </a:rPr>
              <a:t>綠色經驗成果分享與促進</a:t>
            </a:r>
            <a:endParaRPr lang="en-US" altLang="zh-TW" b="1" dirty="0">
              <a:solidFill>
                <a:srgbClr val="C00000"/>
              </a:solidFill>
            </a:endParaRPr>
          </a:p>
          <a:p>
            <a:r>
              <a:rPr lang="en-US" altLang="zh-TW" sz="4000" b="1" dirty="0">
                <a:solidFill>
                  <a:schemeClr val="tx1"/>
                </a:solidFill>
              </a:rPr>
              <a:t>7.</a:t>
            </a:r>
            <a:r>
              <a:rPr lang="zh-TW" altLang="en-US" sz="4000" b="1" dirty="0">
                <a:solidFill>
                  <a:schemeClr val="tx1"/>
                </a:solidFill>
              </a:rPr>
              <a:t>綠色創新與其他指標群─創新思維</a:t>
            </a:r>
            <a:endParaRPr lang="en-US" altLang="zh-TW" sz="4000" b="1" dirty="0">
              <a:solidFill>
                <a:schemeClr val="tx1"/>
              </a:solidFill>
            </a:endParaRPr>
          </a:p>
          <a:p>
            <a:pPr algn="l"/>
            <a:r>
              <a:rPr lang="en-US" altLang="zh-TW" b="1" dirty="0">
                <a:solidFill>
                  <a:srgbClr val="00B050"/>
                </a:solidFill>
              </a:rPr>
              <a:t>7-1 </a:t>
            </a:r>
            <a:r>
              <a:rPr lang="zh-TW" altLang="en-US" b="1" dirty="0">
                <a:solidFill>
                  <a:srgbClr val="00B050"/>
                </a:solidFill>
              </a:rPr>
              <a:t>去碳化創新作法</a:t>
            </a:r>
            <a:endParaRPr lang="en-US" altLang="zh-TW" b="1" dirty="0">
              <a:solidFill>
                <a:srgbClr val="00B050"/>
              </a:solidFill>
            </a:endParaRPr>
          </a:p>
          <a:p>
            <a:pPr algn="l"/>
            <a:r>
              <a:rPr lang="en-US" altLang="zh-TW" b="1" dirty="0">
                <a:solidFill>
                  <a:srgbClr val="00B050"/>
                </a:solidFill>
              </a:rPr>
              <a:t>7-2 </a:t>
            </a:r>
            <a:r>
              <a:rPr lang="zh-TW" altLang="en-US" b="1" dirty="0">
                <a:solidFill>
                  <a:srgbClr val="00B050"/>
                </a:solidFill>
              </a:rPr>
              <a:t>去毒化創新作法</a:t>
            </a:r>
            <a:endParaRPr lang="en-US" altLang="zh-TW" b="1" dirty="0">
              <a:solidFill>
                <a:srgbClr val="00B050"/>
              </a:solidFill>
            </a:endParaRPr>
          </a:p>
          <a:p>
            <a:pPr algn="l"/>
            <a:r>
              <a:rPr lang="en-US" altLang="zh-TW" b="1" dirty="0">
                <a:solidFill>
                  <a:srgbClr val="00B050"/>
                </a:solidFill>
              </a:rPr>
              <a:t>7-3 </a:t>
            </a:r>
            <a:r>
              <a:rPr lang="zh-TW" altLang="en-US" b="1" dirty="0">
                <a:solidFill>
                  <a:srgbClr val="00B050"/>
                </a:solidFill>
              </a:rPr>
              <a:t>其他促進環境永續創新作法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41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49630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404665"/>
            <a:ext cx="7772400" cy="936103"/>
          </a:xfrm>
        </p:spPr>
        <p:txBody>
          <a:bodyPr/>
          <a:lstStyle/>
          <a:p>
            <a:r>
              <a:rPr lang="zh-TW" altLang="zh-TW" b="1" kern="0" dirty="0">
                <a:latin typeface="+mn-ea"/>
                <a:ea typeface="+mn-ea"/>
                <a:cs typeface="新細明體"/>
              </a:rPr>
              <a:t>參考資料</a:t>
            </a:r>
            <a:endParaRPr lang="zh-TW" altLang="en-US" b="1" dirty="0">
              <a:latin typeface="+mn-ea"/>
              <a:ea typeface="+mn-ea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611560" y="1484784"/>
            <a:ext cx="8208912" cy="4536504"/>
          </a:xfrm>
        </p:spPr>
        <p:txBody>
          <a:bodyPr>
            <a:normAutofit/>
          </a:bodyPr>
          <a:lstStyle/>
          <a:p>
            <a:pPr algn="l"/>
            <a:r>
              <a:rPr lang="en-US" altLang="zh-TW" sz="2400" dirty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1.</a:t>
            </a:r>
            <a:r>
              <a:rPr lang="zh-TW" altLang="en-US" sz="2400" dirty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引用</a:t>
            </a:r>
            <a:r>
              <a:rPr lang="zh-TW" altLang="zh-TW" sz="2400" kern="0" dirty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台灣</a:t>
            </a:r>
            <a:r>
              <a:rPr lang="zh-TW" altLang="zh-TW" sz="2400" b="1" kern="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科德寶</a:t>
            </a:r>
            <a:r>
              <a:rPr lang="zh-TW" altLang="en-US" sz="2400" b="1" kern="0" dirty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、</a:t>
            </a:r>
            <a:r>
              <a:rPr lang="zh-TW" altLang="zh-TW" sz="2400" b="1" kern="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東豐</a:t>
            </a:r>
            <a:r>
              <a:rPr lang="zh-TW" altLang="en-US" sz="2400" b="1" kern="0" dirty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、</a:t>
            </a:r>
            <a:r>
              <a:rPr lang="zh-TW" altLang="zh-TW" sz="2400" b="1" kern="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宏遠</a:t>
            </a:r>
            <a:r>
              <a:rPr lang="zh-TW" altLang="en-US" sz="2400" b="1" kern="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公司</a:t>
            </a:r>
            <a:r>
              <a:rPr lang="zh-TW" altLang="en-US" sz="2400" kern="0" dirty="0">
                <a:solidFill>
                  <a:schemeClr val="tx1"/>
                </a:solidFill>
                <a:latin typeface="新細明體"/>
                <a:ea typeface="新細明體"/>
                <a:cs typeface="Times New Roman" panose="02020603050405020304" pitchFamily="18" charset="0"/>
              </a:rPr>
              <a:t>，</a:t>
            </a:r>
            <a:r>
              <a:rPr lang="zh-TW" altLang="en-US" sz="2400" kern="0" dirty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通過工業局一般清潔生產提供審查數據資料</a:t>
            </a:r>
            <a:r>
              <a:rPr lang="zh-TW" altLang="en-US" sz="2400" kern="0" dirty="0">
                <a:solidFill>
                  <a:schemeClr val="tx1"/>
                </a:solidFill>
                <a:latin typeface="Times New Roman" panose="02020603050405020304" pitchFamily="18" charset="0"/>
                <a:ea typeface="新細明體"/>
                <a:cs typeface="Times New Roman" panose="02020603050405020304" pitchFamily="18" charset="0"/>
              </a:rPr>
              <a:t>。（</a:t>
            </a:r>
            <a:r>
              <a:rPr lang="en-US" altLang="zh-TW" sz="2400" kern="0" dirty="0">
                <a:solidFill>
                  <a:schemeClr val="tx1"/>
                </a:solidFill>
                <a:latin typeface="Times New Roman" panose="02020603050405020304" pitchFamily="18" charset="0"/>
                <a:ea typeface="新細明體"/>
                <a:cs typeface="Times New Roman" panose="02020603050405020304" pitchFamily="18" charset="0"/>
              </a:rPr>
              <a:t>2016-2017</a:t>
            </a:r>
            <a:r>
              <a:rPr lang="zh-TW" altLang="en-US" sz="2400" kern="0" dirty="0">
                <a:solidFill>
                  <a:schemeClr val="tx1"/>
                </a:solidFill>
                <a:latin typeface="Times New Roman" panose="02020603050405020304" pitchFamily="18" charset="0"/>
                <a:ea typeface="新細明體"/>
                <a:cs typeface="Times New Roman" panose="02020603050405020304" pitchFamily="18" charset="0"/>
              </a:rPr>
              <a:t>）</a:t>
            </a:r>
            <a:endParaRPr lang="en-US" altLang="zh-TW" sz="2400" kern="0" dirty="0">
              <a:solidFill>
                <a:schemeClr val="tx1"/>
              </a:solidFill>
              <a:latin typeface="Times New Roman" panose="02020603050405020304" pitchFamily="18" charset="0"/>
              <a:ea typeface="新細明體"/>
              <a:cs typeface="Times New Roman" panose="02020603050405020304" pitchFamily="18" charset="0"/>
            </a:endParaRPr>
          </a:p>
          <a:p>
            <a:pPr lvl="0" algn="l"/>
            <a:r>
              <a:rPr lang="en-US" altLang="zh-TW" sz="2400" kern="0" dirty="0">
                <a:solidFill>
                  <a:schemeClr val="tx1"/>
                </a:solidFill>
                <a:latin typeface="Times New Roman" panose="02020603050405020304" pitchFamily="18" charset="0"/>
                <a:ea typeface="新細明體"/>
                <a:cs typeface="Times New Roman" panose="02020603050405020304" pitchFamily="18" charset="0"/>
              </a:rPr>
              <a:t>2.</a:t>
            </a:r>
            <a:r>
              <a:rPr lang="zh-TW" altLang="zh-TW" sz="2400" kern="0" dirty="0">
                <a:solidFill>
                  <a:schemeClr val="tx1"/>
                </a:solidFill>
                <a:latin typeface="Times New Roman" panose="02020603050405020304" pitchFamily="18" charset="0"/>
                <a:ea typeface="標楷體"/>
                <a:cs typeface="Times New Roman" panose="02020603050405020304" pitchFamily="18" charset="0"/>
              </a:rPr>
              <a:t>書寫、紙箱</a:t>
            </a:r>
            <a:r>
              <a:rPr lang="zh-TW" altLang="zh-TW" sz="2400" b="1" kern="0" dirty="0">
                <a:solidFill>
                  <a:srgbClr val="FF0000"/>
                </a:solidFill>
                <a:latin typeface="Times New Roman" panose="02020603050405020304" pitchFamily="18" charset="0"/>
                <a:ea typeface="標楷體"/>
                <a:cs typeface="Times New Roman" panose="02020603050405020304" pitchFamily="18" charset="0"/>
              </a:rPr>
              <a:t>造紙</a:t>
            </a:r>
            <a:r>
              <a:rPr lang="zh-TW" altLang="en-US" sz="2400" b="1" kern="0" dirty="0">
                <a:solidFill>
                  <a:srgbClr val="FF0000"/>
                </a:solidFill>
                <a:latin typeface="Times New Roman" panose="02020603050405020304" pitchFamily="18" charset="0"/>
                <a:ea typeface="標楷體"/>
                <a:cs typeface="Times New Roman" panose="02020603050405020304" pitchFamily="18" charset="0"/>
              </a:rPr>
              <a:t>業</a:t>
            </a:r>
            <a:r>
              <a:rPr lang="zh-TW" altLang="en-US" sz="2400" kern="0" dirty="0">
                <a:solidFill>
                  <a:schemeClr val="tx1"/>
                </a:solidFill>
                <a:latin typeface="Times New Roman" panose="02020603050405020304" pitchFamily="18" charset="0"/>
                <a:ea typeface="標楷體"/>
                <a:cs typeface="Times New Roman" panose="02020603050405020304" pitchFamily="18" charset="0"/>
              </a:rPr>
              <a:t>擬定</a:t>
            </a:r>
            <a:r>
              <a:rPr lang="zh-TW" altLang="en-US" sz="2400" kern="0" dirty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清潔生產數據資料</a:t>
            </a:r>
            <a:r>
              <a:rPr lang="zh-TW" altLang="en-US" sz="2400" kern="0" dirty="0">
                <a:solidFill>
                  <a:schemeClr val="tx1"/>
                </a:solidFill>
                <a:latin typeface="Times New Roman" panose="02020603050405020304" pitchFamily="18" charset="0"/>
                <a:ea typeface="新細明體"/>
                <a:cs typeface="Times New Roman" panose="02020603050405020304" pitchFamily="18" charset="0"/>
              </a:rPr>
              <a:t>。</a:t>
            </a:r>
            <a:r>
              <a:rPr lang="zh-TW" altLang="en-US" sz="2400" kern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（</a:t>
            </a:r>
            <a:r>
              <a:rPr lang="en-US" altLang="zh-TW" sz="2400" kern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2021</a:t>
            </a:r>
            <a:r>
              <a:rPr lang="zh-TW" altLang="en-US" sz="2400" kern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）</a:t>
            </a:r>
            <a:endParaRPr lang="en-US" altLang="zh-TW" sz="2400" kern="0" dirty="0">
              <a:solidFill>
                <a:schemeClr val="tx1"/>
              </a:solidFill>
              <a:latin typeface="Times New Roman" panose="02020603050405020304" pitchFamily="18" charset="0"/>
              <a:ea typeface="新細明體"/>
              <a:cs typeface="Times New Roman" panose="02020603050405020304" pitchFamily="18" charset="0"/>
            </a:endParaRPr>
          </a:p>
          <a:p>
            <a:pPr algn="l"/>
            <a:r>
              <a:rPr lang="en-US" altLang="zh-TW" sz="2400" kern="0" dirty="0">
                <a:solidFill>
                  <a:schemeClr val="tx1"/>
                </a:solidFill>
                <a:latin typeface="Times New Roman" panose="02020603050405020304" pitchFamily="18" charset="0"/>
                <a:ea typeface="新細明體"/>
                <a:cs typeface="Times New Roman" panose="02020603050405020304" pitchFamily="18" charset="0"/>
              </a:rPr>
              <a:t>3.</a:t>
            </a:r>
            <a:r>
              <a:rPr lang="zh-TW" altLang="zh-TW" sz="2400" b="1" kern="0" dirty="0">
                <a:solidFill>
                  <a:srgbClr val="FF0000"/>
                </a:solidFill>
                <a:latin typeface="Times New Roman" panose="02020603050405020304" pitchFamily="18" charset="0"/>
                <a:ea typeface="標楷體"/>
                <a:cs typeface="Times New Roman" panose="02020603050405020304" pitchFamily="18" charset="0"/>
              </a:rPr>
              <a:t>中國大陸清潔標準</a:t>
            </a:r>
            <a:r>
              <a:rPr lang="zh-TW" altLang="en-US" sz="2400" b="1" kern="0" dirty="0">
                <a:solidFill>
                  <a:srgbClr val="FF0000"/>
                </a:solidFill>
                <a:latin typeface="Times New Roman" panose="02020603050405020304" pitchFamily="18" charset="0"/>
                <a:ea typeface="新細明體"/>
                <a:cs typeface="Times New Roman" panose="02020603050405020304" pitchFamily="18" charset="0"/>
              </a:rPr>
              <a:t>，</a:t>
            </a:r>
            <a:r>
              <a:rPr lang="zh-TW" altLang="zh-TW" sz="2400" b="1" kern="0" dirty="0">
                <a:solidFill>
                  <a:srgbClr val="FF0000"/>
                </a:solidFill>
                <a:latin typeface="Times New Roman" panose="02020603050405020304" pitchFamily="18" charset="0"/>
                <a:ea typeface="標楷體"/>
                <a:cs typeface="Times New Roman" panose="02020603050405020304" pitchFamily="18" charset="0"/>
              </a:rPr>
              <a:t>化纖氨綸</a:t>
            </a:r>
            <a:r>
              <a:rPr lang="en-US" altLang="zh-TW" sz="2400" kern="0" dirty="0">
                <a:solidFill>
                  <a:schemeClr val="tx1"/>
                </a:solidFill>
                <a:latin typeface="Times New Roman" panose="02020603050405020304" pitchFamily="18" charset="0"/>
                <a:ea typeface="標楷體"/>
                <a:cs typeface="Times New Roman" panose="02020603050405020304" pitchFamily="18" charset="0"/>
              </a:rPr>
              <a:t>HJ/T359-2007</a:t>
            </a:r>
            <a:r>
              <a:rPr lang="zh-TW" altLang="en-US" sz="2400" kern="0" dirty="0">
                <a:solidFill>
                  <a:schemeClr val="tx1"/>
                </a:solidFill>
                <a:latin typeface="Times New Roman" panose="02020603050405020304" pitchFamily="18" charset="0"/>
                <a:ea typeface="新細明體"/>
                <a:cs typeface="Times New Roman" panose="02020603050405020304" pitchFamily="18" charset="0"/>
              </a:rPr>
              <a:t>。</a:t>
            </a:r>
            <a:endParaRPr lang="en-US" altLang="zh-TW" sz="2400" kern="0" dirty="0">
              <a:solidFill>
                <a:schemeClr val="tx1"/>
              </a:solidFill>
              <a:latin typeface="Times New Roman" panose="02020603050405020304" pitchFamily="18" charset="0"/>
              <a:ea typeface="新細明體"/>
              <a:cs typeface="Times New Roman" panose="02020603050405020304" pitchFamily="18" charset="0"/>
            </a:endParaRPr>
          </a:p>
          <a:p>
            <a:pPr algn="l"/>
            <a:r>
              <a:rPr lang="en-US" altLang="zh-TW" sz="2400" kern="0" dirty="0">
                <a:solidFill>
                  <a:schemeClr val="tx1"/>
                </a:solidFill>
                <a:latin typeface="Times New Roman" panose="02020603050405020304" pitchFamily="18" charset="0"/>
                <a:ea typeface="新細明體"/>
                <a:cs typeface="Times New Roman" panose="02020603050405020304" pitchFamily="18" charset="0"/>
              </a:rPr>
              <a:t>4.</a:t>
            </a:r>
            <a:r>
              <a:rPr lang="zh-TW" altLang="zh-TW" sz="2400" b="1" kern="0" dirty="0">
                <a:solidFill>
                  <a:srgbClr val="FF0000"/>
                </a:solidFill>
                <a:latin typeface="Times New Roman" panose="02020603050405020304" pitchFamily="18" charset="0"/>
                <a:ea typeface="標楷體"/>
                <a:cs typeface="Times New Roman" panose="02020603050405020304" pitchFamily="18" charset="0"/>
              </a:rPr>
              <a:t>中國大陸清潔標準</a:t>
            </a:r>
            <a:r>
              <a:rPr lang="zh-TW" altLang="en-US" sz="2400" b="1" kern="0" dirty="0">
                <a:solidFill>
                  <a:srgbClr val="FF0000"/>
                </a:solidFill>
                <a:latin typeface="Times New Roman" panose="02020603050405020304" pitchFamily="18" charset="0"/>
                <a:ea typeface="新細明體"/>
                <a:cs typeface="Times New Roman" panose="02020603050405020304" pitchFamily="18" charset="0"/>
              </a:rPr>
              <a:t>，</a:t>
            </a:r>
            <a:r>
              <a:rPr lang="zh-TW" altLang="zh-TW" sz="2400" b="1" kern="0" dirty="0">
                <a:solidFill>
                  <a:srgbClr val="FF0000"/>
                </a:solidFill>
                <a:latin typeface="Times New Roman" panose="02020603050405020304" pitchFamily="18" charset="0"/>
                <a:ea typeface="標楷體"/>
                <a:cs typeface="Times New Roman" panose="02020603050405020304" pitchFamily="18" charset="0"/>
              </a:rPr>
              <a:t>棉印染</a:t>
            </a:r>
            <a:r>
              <a:rPr lang="en-US" altLang="zh-TW" sz="2400" kern="0" dirty="0">
                <a:solidFill>
                  <a:schemeClr val="tx1"/>
                </a:solidFill>
                <a:latin typeface="Times New Roman" panose="02020603050405020304" pitchFamily="18" charset="0"/>
                <a:ea typeface="標楷體"/>
                <a:cs typeface="Times New Roman" panose="02020603050405020304" pitchFamily="18" charset="0"/>
              </a:rPr>
              <a:t>HJ/T185-2006</a:t>
            </a:r>
            <a:r>
              <a:rPr lang="zh-TW" altLang="en-US" sz="2400" kern="0" dirty="0">
                <a:solidFill>
                  <a:schemeClr val="tx1"/>
                </a:solidFill>
                <a:latin typeface="Times New Roman" panose="02020603050405020304" pitchFamily="18" charset="0"/>
                <a:ea typeface="新細明體"/>
                <a:cs typeface="Times New Roman" panose="02020603050405020304" pitchFamily="18" charset="0"/>
              </a:rPr>
              <a:t>。</a:t>
            </a:r>
            <a:endParaRPr lang="en-US" altLang="zh-TW" sz="2400" kern="0" dirty="0">
              <a:solidFill>
                <a:schemeClr val="tx1"/>
              </a:solidFill>
              <a:latin typeface="Times New Roman" panose="02020603050405020304" pitchFamily="18" charset="0"/>
              <a:ea typeface="新細明體"/>
              <a:cs typeface="Times New Roman" panose="02020603050405020304" pitchFamily="18" charset="0"/>
            </a:endParaRPr>
          </a:p>
          <a:p>
            <a:pPr lvl="0" algn="l"/>
            <a:r>
              <a:rPr lang="en-US" altLang="zh-TW" sz="2400" kern="0" dirty="0">
                <a:solidFill>
                  <a:schemeClr val="tx1"/>
                </a:solidFill>
                <a:latin typeface="Times New Roman" panose="02020603050405020304" pitchFamily="18" charset="0"/>
                <a:ea typeface="新細明體"/>
                <a:cs typeface="Times New Roman" panose="02020603050405020304" pitchFamily="18" charset="0"/>
              </a:rPr>
              <a:t>5.</a:t>
            </a:r>
            <a:r>
              <a:rPr lang="zh-TW" altLang="zh-TW" sz="2400" kern="0" dirty="0">
                <a:solidFill>
                  <a:schemeClr val="tx1"/>
                </a:solidFill>
                <a:latin typeface="Times New Roman" panose="02020603050405020304" pitchFamily="18" charset="0"/>
                <a:ea typeface="標楷體"/>
                <a:cs typeface="Times New Roman" panose="02020603050405020304" pitchFamily="18" charset="0"/>
              </a:rPr>
              <a:t>行政院環保署國家</a:t>
            </a:r>
            <a:r>
              <a:rPr lang="zh-TW" altLang="zh-TW" sz="2400" b="1" kern="0" dirty="0">
                <a:solidFill>
                  <a:srgbClr val="0000FF"/>
                </a:solidFill>
                <a:latin typeface="Times New Roman" panose="02020603050405020304" pitchFamily="18" charset="0"/>
                <a:ea typeface="標楷體"/>
                <a:cs typeface="Times New Roman" panose="02020603050405020304" pitchFamily="18" charset="0"/>
              </a:rPr>
              <a:t>溫室氣體</a:t>
            </a:r>
            <a:r>
              <a:rPr lang="zh-TW" altLang="zh-TW" sz="2400" kern="0" dirty="0">
                <a:solidFill>
                  <a:schemeClr val="tx1"/>
                </a:solidFill>
                <a:latin typeface="Times New Roman" panose="02020603050405020304" pitchFamily="18" charset="0"/>
                <a:ea typeface="標楷體"/>
                <a:cs typeface="Times New Roman" panose="02020603050405020304" pitchFamily="18" charset="0"/>
              </a:rPr>
              <a:t>登錄平台資料</a:t>
            </a:r>
            <a:r>
              <a:rPr lang="zh-TW" altLang="en-US" sz="2400" kern="0" dirty="0">
                <a:solidFill>
                  <a:schemeClr val="tx1"/>
                </a:solidFill>
                <a:latin typeface="Times New Roman" panose="02020603050405020304" pitchFamily="18" charset="0"/>
                <a:ea typeface="新細明體"/>
                <a:cs typeface="Times New Roman" panose="02020603050405020304" pitchFamily="18" charset="0"/>
              </a:rPr>
              <a:t>，</a:t>
            </a:r>
            <a:r>
              <a:rPr lang="en-US" altLang="zh-TW" sz="2400" kern="0" dirty="0">
                <a:solidFill>
                  <a:schemeClr val="tx1"/>
                </a:solidFill>
                <a:latin typeface="Times New Roman" panose="02020603050405020304" pitchFamily="18" charset="0"/>
                <a:ea typeface="標楷體"/>
                <a:cs typeface="Times New Roman" panose="02020603050405020304" pitchFamily="18" charset="0"/>
              </a:rPr>
              <a:t>108</a:t>
            </a:r>
            <a:r>
              <a:rPr lang="zh-TW" altLang="zh-TW" sz="2400" kern="0" dirty="0">
                <a:solidFill>
                  <a:schemeClr val="tx1"/>
                </a:solidFill>
                <a:latin typeface="Times New Roman" panose="02020603050405020304" pitchFamily="18" charset="0"/>
                <a:ea typeface="標楷體"/>
                <a:cs typeface="Times New Roman" panose="02020603050405020304" pitchFamily="18" charset="0"/>
              </a:rPr>
              <a:t>年範疇一</a:t>
            </a:r>
            <a:r>
              <a:rPr lang="zh-TW" altLang="en-US" sz="2400" kern="0" dirty="0">
                <a:solidFill>
                  <a:schemeClr val="tx1"/>
                </a:solidFill>
                <a:latin typeface="Times New Roman" panose="02020603050405020304" pitchFamily="18" charset="0"/>
                <a:ea typeface="標楷體"/>
                <a:cs typeface="Times New Roman" panose="02020603050405020304" pitchFamily="18" charset="0"/>
              </a:rPr>
              <a:t>二</a:t>
            </a:r>
            <a:r>
              <a:rPr lang="zh-TW" altLang="zh-TW" sz="2400" kern="0" dirty="0">
                <a:solidFill>
                  <a:schemeClr val="tx1"/>
                </a:solidFill>
                <a:latin typeface="Times New Roman" panose="02020603050405020304" pitchFamily="18" charset="0"/>
                <a:ea typeface="標楷體"/>
                <a:cs typeface="Times New Roman" panose="02020603050405020304" pitchFamily="18" charset="0"/>
              </a:rPr>
              <a:t>排放量</a:t>
            </a:r>
            <a:r>
              <a:rPr lang="zh-TW" altLang="zh-TW" sz="2400" kern="0" dirty="0">
                <a:solidFill>
                  <a:schemeClr val="tx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r>
              <a:rPr lang="zh-TW" altLang="en-US" sz="2400" kern="0" dirty="0">
                <a:solidFill>
                  <a:schemeClr val="tx1"/>
                </a:solidFill>
                <a:latin typeface="Times New Roman" panose="02020603050405020304" pitchFamily="18" charset="0"/>
                <a:ea typeface="新細明體"/>
                <a:cs typeface="Times New Roman" panose="02020603050405020304" pitchFamily="18" charset="0"/>
              </a:rPr>
              <a:t>，</a:t>
            </a:r>
            <a:r>
              <a:rPr lang="zh-TW" altLang="en-US" sz="2400" kern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（</a:t>
            </a:r>
            <a:r>
              <a:rPr lang="en-US" altLang="zh-TW" sz="2400" kern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2019</a:t>
            </a:r>
            <a:r>
              <a:rPr lang="zh-TW" altLang="en-US" sz="2400" kern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）</a:t>
            </a:r>
            <a:r>
              <a:rPr lang="en-US" altLang="zh-TW" sz="2400" kern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https://ghgregistry.epa.gov.tw</a:t>
            </a:r>
            <a:endParaRPr lang="en-US" altLang="zh-TW" sz="2400" kern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l"/>
            <a:r>
              <a:rPr lang="en-US" altLang="zh-TW" sz="2400" kern="0" dirty="0">
                <a:solidFill>
                  <a:prstClr val="black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6.</a:t>
            </a:r>
            <a:r>
              <a:rPr lang="zh-TW" altLang="en-US" sz="2400" b="1" kern="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紡織業低碳製程潛力評估報告</a:t>
            </a:r>
            <a:r>
              <a:rPr lang="zh-TW" altLang="en-US" sz="2400" kern="0" dirty="0">
                <a:solidFill>
                  <a:prstClr val="black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，經濟部工業局，</a:t>
            </a:r>
            <a:r>
              <a:rPr lang="en-US" altLang="zh-TW" sz="2400" kern="0" dirty="0">
                <a:solidFill>
                  <a:prstClr val="black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29-31</a:t>
            </a:r>
            <a:r>
              <a:rPr lang="zh-TW" altLang="en-US" sz="2400" kern="0" dirty="0">
                <a:solidFill>
                  <a:prstClr val="black"/>
                </a:solidFill>
                <a:latin typeface="新細明體"/>
                <a:cs typeface="Times New Roman" panose="02020603050405020304" pitchFamily="18" charset="0"/>
              </a:rPr>
              <a:t>，</a:t>
            </a:r>
            <a:r>
              <a:rPr lang="zh-TW" altLang="en-US" sz="2400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（</a:t>
            </a:r>
            <a:r>
              <a:rPr lang="en-US" altLang="zh-TW" sz="2400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2019</a:t>
            </a:r>
            <a:r>
              <a:rPr lang="zh-TW" altLang="en-US" sz="2400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）</a:t>
            </a:r>
            <a:endParaRPr lang="en-US" altLang="zh-TW" sz="2400" kern="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l"/>
            <a:endParaRPr lang="zh-TW" altLang="en-US" sz="2400" dirty="0">
              <a:solidFill>
                <a:schemeClr val="tx1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42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49630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332656"/>
            <a:ext cx="7772400" cy="1368151"/>
          </a:xfrm>
        </p:spPr>
        <p:txBody>
          <a:bodyPr>
            <a:noAutofit/>
          </a:bodyPr>
          <a:lstStyle/>
          <a:p>
            <a:pPr lvl="0">
              <a:spcBef>
                <a:spcPct val="20000"/>
              </a:spcBef>
            </a:pPr>
            <a:r>
              <a:rPr lang="zh-TW" altLang="en-US" sz="4000" b="1" dirty="0">
                <a:solidFill>
                  <a:prstClr val="black"/>
                </a:solidFill>
                <a:cs typeface="+mn-cs"/>
              </a:rPr>
              <a:t>附件檔</a:t>
            </a:r>
            <a:r>
              <a:rPr lang="en-US" altLang="zh-TW" sz="4000" b="1" dirty="0">
                <a:solidFill>
                  <a:prstClr val="black"/>
                </a:solidFill>
                <a:cs typeface="+mn-cs"/>
              </a:rPr>
              <a:t/>
            </a:r>
            <a:br>
              <a:rPr lang="en-US" altLang="zh-TW" sz="4000" b="1" dirty="0">
                <a:solidFill>
                  <a:prstClr val="black"/>
                </a:solidFill>
                <a:cs typeface="+mn-cs"/>
              </a:rPr>
            </a:br>
            <a:r>
              <a:rPr lang="zh-TW" altLang="en-US" sz="4000" b="1" dirty="0">
                <a:solidFill>
                  <a:srgbClr val="0000FF"/>
                </a:solidFill>
              </a:rPr>
              <a:t>請欲申請業者協助提供指標項目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467544" y="1844824"/>
            <a:ext cx="8208912" cy="3672408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zh-TW" altLang="en-US" b="1" dirty="0">
                <a:solidFill>
                  <a:schemeClr val="tx1"/>
                </a:solidFill>
              </a:rPr>
              <a:t>附件檔</a:t>
            </a:r>
            <a:r>
              <a:rPr lang="en-US" altLang="zh-TW" b="1" dirty="0">
                <a:solidFill>
                  <a:schemeClr val="tx1"/>
                </a:solidFill>
              </a:rPr>
              <a:t>1.0</a:t>
            </a:r>
            <a:r>
              <a:rPr lang="zh-TW" altLang="en-US" b="1" dirty="0">
                <a:solidFill>
                  <a:schemeClr val="tx1"/>
                </a:solidFill>
              </a:rPr>
              <a:t>版</a:t>
            </a:r>
            <a:endParaRPr lang="en-US" altLang="zh-TW" sz="3000" b="1" dirty="0">
              <a:solidFill>
                <a:schemeClr val="tx1"/>
              </a:solidFill>
            </a:endParaRPr>
          </a:p>
          <a:p>
            <a:pPr algn="l"/>
            <a:r>
              <a:rPr lang="en-US" altLang="zh-TW" b="1" dirty="0">
                <a:solidFill>
                  <a:schemeClr val="tx1"/>
                </a:solidFill>
              </a:rPr>
              <a:t>1.</a:t>
            </a:r>
            <a:r>
              <a:rPr lang="zh-TW" altLang="en-US" b="1" dirty="0">
                <a:solidFill>
                  <a:schemeClr val="tx1"/>
                </a:solidFill>
              </a:rPr>
              <a:t>試行報告 </a:t>
            </a:r>
            <a:r>
              <a:rPr lang="zh-TW" altLang="en-US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新細明體"/>
                <a:ea typeface="新細明體"/>
              </a:rPr>
              <a:t>→</a:t>
            </a:r>
            <a:r>
              <a:rPr lang="zh-TW" altLang="en-US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新細明體"/>
              </a:rPr>
              <a:t> →</a:t>
            </a:r>
            <a:r>
              <a:rPr lang="zh-TW" altLang="en-US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新細明體"/>
                <a:ea typeface="新細明體"/>
              </a:rPr>
              <a:t>選擇確認</a:t>
            </a:r>
            <a:r>
              <a:rPr lang="zh-TW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新細明體"/>
                <a:ea typeface="新細明體"/>
              </a:rPr>
              <a:t>紡織廠家分類</a:t>
            </a:r>
            <a:endParaRPr lang="en-US" altLang="zh-TW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/>
            <a:r>
              <a:rPr lang="en-US" altLang="zh-TW" b="1" dirty="0">
                <a:solidFill>
                  <a:schemeClr val="tx1"/>
                </a:solidFill>
              </a:rPr>
              <a:t>2.</a:t>
            </a:r>
            <a:r>
              <a:rPr lang="zh-TW" altLang="en-US" b="1" dirty="0">
                <a:solidFill>
                  <a:schemeClr val="tx1"/>
                </a:solidFill>
              </a:rPr>
              <a:t>指標說明 </a:t>
            </a:r>
            <a:r>
              <a:rPr lang="zh-TW" altLang="en-US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新細明體"/>
              </a:rPr>
              <a:t>→ →建議</a:t>
            </a:r>
            <a:r>
              <a:rPr lang="zh-TW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新細明體"/>
              </a:rPr>
              <a:t>評估項目</a:t>
            </a:r>
            <a:r>
              <a:rPr lang="zh-TW" altLang="en-US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新細明體"/>
              </a:rPr>
              <a:t>及</a:t>
            </a:r>
            <a:r>
              <a:rPr lang="zh-TW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新細明體"/>
              </a:rPr>
              <a:t>分級配分</a:t>
            </a:r>
            <a:endParaRPr lang="en-US" altLang="zh-TW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/>
            <a:r>
              <a:rPr lang="en-US" altLang="zh-TW" b="1" dirty="0">
                <a:solidFill>
                  <a:schemeClr val="tx1"/>
                </a:solidFill>
              </a:rPr>
              <a:t>3.</a:t>
            </a:r>
            <a:r>
              <a:rPr lang="zh-TW" altLang="en-US" b="1" dirty="0">
                <a:solidFill>
                  <a:schemeClr val="tx1"/>
                </a:solidFill>
              </a:rPr>
              <a:t>生產評估表</a:t>
            </a:r>
            <a:r>
              <a:rPr lang="en-US" altLang="zh-TW" b="1" dirty="0">
                <a:solidFill>
                  <a:schemeClr val="tx1"/>
                </a:solidFill>
              </a:rPr>
              <a:t>excel</a:t>
            </a:r>
            <a:r>
              <a:rPr lang="zh-TW" altLang="en-US" b="1" dirty="0">
                <a:solidFill>
                  <a:schemeClr val="tx1"/>
                </a:solidFill>
              </a:rPr>
              <a:t>匯總版</a:t>
            </a:r>
            <a:r>
              <a:rPr lang="en-US" altLang="zh-TW" b="1" dirty="0">
                <a:solidFill>
                  <a:schemeClr val="tx1"/>
                </a:solidFill>
              </a:rPr>
              <a:t>(</a:t>
            </a:r>
            <a:r>
              <a:rPr lang="zh-TW" altLang="en-US" b="1" dirty="0">
                <a:solidFill>
                  <a:schemeClr val="tx1"/>
                </a:solidFill>
              </a:rPr>
              <a:t>三類參考範例</a:t>
            </a:r>
            <a:r>
              <a:rPr lang="en-US" altLang="zh-TW" b="1" dirty="0">
                <a:solidFill>
                  <a:schemeClr val="tx1"/>
                </a:solidFill>
              </a:rPr>
              <a:t>)</a:t>
            </a:r>
          </a:p>
          <a:p>
            <a:pPr algn="l"/>
            <a:r>
              <a:rPr lang="zh-TW" altLang="en-US" sz="35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新細明體"/>
              </a:rPr>
              <a:t>→</a:t>
            </a:r>
            <a:r>
              <a:rPr lang="zh-TW" altLang="en-US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新細明體"/>
              </a:rPr>
              <a:t> →</a:t>
            </a:r>
            <a:r>
              <a:rPr lang="zh-TW" altLang="en-US" sz="3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新細明體"/>
              </a:rPr>
              <a:t>表</a:t>
            </a:r>
            <a:r>
              <a:rPr lang="en-US" altLang="zh-TW" sz="3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新細明體"/>
              </a:rPr>
              <a:t>1-1</a:t>
            </a:r>
            <a:r>
              <a:rPr lang="zh-TW" altLang="en-US" sz="3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新細明體"/>
              </a:rPr>
              <a:t>至</a:t>
            </a:r>
            <a:r>
              <a:rPr lang="en-US" altLang="zh-TW" sz="3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新細明體"/>
              </a:rPr>
              <a:t>1-10</a:t>
            </a:r>
            <a:r>
              <a:rPr lang="zh-TW" altLang="en-US" sz="3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新細明體"/>
              </a:rPr>
              <a:t>近一年數據</a:t>
            </a:r>
            <a:r>
              <a:rPr lang="zh-TW" altLang="en-US" sz="34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新細明體"/>
              </a:rPr>
              <a:t>及</a:t>
            </a:r>
            <a:r>
              <a:rPr lang="en-US" altLang="zh-TW" sz="34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新細明體"/>
              </a:rPr>
              <a:t>2-7</a:t>
            </a:r>
            <a:r>
              <a:rPr lang="zh-TW" altLang="en-US" sz="34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新細明體"/>
              </a:rPr>
              <a:t>項文字試填</a:t>
            </a:r>
            <a:endParaRPr lang="en-US" altLang="zh-TW" sz="34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 algn="l"/>
            <a:r>
              <a:rPr lang="en-US" altLang="zh-TW" b="1" dirty="0">
                <a:solidFill>
                  <a:schemeClr val="tx1"/>
                </a:solidFill>
              </a:rPr>
              <a:t>4.</a:t>
            </a:r>
            <a:r>
              <a:rPr lang="zh-TW" altLang="en-US" b="1" dirty="0">
                <a:solidFill>
                  <a:schemeClr val="tx1"/>
                </a:solidFill>
              </a:rPr>
              <a:t>一般行業清潔生產</a:t>
            </a:r>
            <a:r>
              <a:rPr lang="en-US" altLang="zh-TW" b="1" dirty="0">
                <a:solidFill>
                  <a:schemeClr val="tx1"/>
                </a:solidFill>
              </a:rPr>
              <a:t>pdf</a:t>
            </a:r>
            <a:r>
              <a:rPr lang="zh-TW" altLang="en-US" b="1" dirty="0">
                <a:solidFill>
                  <a:schemeClr val="tx1"/>
                </a:solidFill>
                <a:latin typeface="新細明體"/>
                <a:ea typeface="新細明體"/>
              </a:rPr>
              <a:t>（</a:t>
            </a:r>
            <a:r>
              <a:rPr lang="zh-TW" altLang="en-US" b="1" dirty="0">
                <a:solidFill>
                  <a:schemeClr val="tx1"/>
                </a:solidFill>
              </a:rPr>
              <a:t>工業局</a:t>
            </a:r>
            <a:r>
              <a:rPr lang="zh-TW" altLang="en-US" b="1" dirty="0">
                <a:solidFill>
                  <a:schemeClr val="tx1"/>
                </a:solidFill>
                <a:latin typeface="新細明體"/>
                <a:ea typeface="新細明體"/>
              </a:rPr>
              <a:t>）</a:t>
            </a:r>
            <a:r>
              <a:rPr lang="zh-TW" altLang="en-US" sz="3500" b="1" dirty="0">
                <a:solidFill>
                  <a:prstClr val="black"/>
                </a:solidFill>
                <a:latin typeface="新細明體"/>
              </a:rPr>
              <a:t> </a:t>
            </a:r>
            <a:r>
              <a:rPr lang="zh-TW" altLang="en-US" sz="35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新細明體"/>
              </a:rPr>
              <a:t>→</a:t>
            </a:r>
            <a:r>
              <a:rPr lang="zh-TW" altLang="en-US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新細明體"/>
              </a:rPr>
              <a:t> →</a:t>
            </a:r>
            <a:r>
              <a:rPr lang="zh-TW" altLang="en-US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新細明體"/>
              </a:rPr>
              <a:t>能源計算參考</a:t>
            </a:r>
            <a:endParaRPr lang="en-US" altLang="zh-TW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新細明體"/>
            </a:endParaRPr>
          </a:p>
          <a:p>
            <a:pPr lvl="0" algn="l"/>
            <a:r>
              <a:rPr lang="en-US" altLang="zh-TW" b="1" dirty="0">
                <a:solidFill>
                  <a:prstClr val="black"/>
                </a:solidFill>
              </a:rPr>
              <a:t>5.</a:t>
            </a:r>
            <a:r>
              <a:rPr lang="zh-TW" altLang="en-US" b="1" dirty="0">
                <a:solidFill>
                  <a:prstClr val="black"/>
                </a:solidFill>
              </a:rPr>
              <a:t>本份</a:t>
            </a:r>
            <a:r>
              <a:rPr lang="en-US" altLang="zh-TW" b="1" dirty="0" err="1">
                <a:solidFill>
                  <a:prstClr val="black"/>
                </a:solidFill>
              </a:rPr>
              <a:t>ppt</a:t>
            </a:r>
            <a:r>
              <a:rPr lang="zh-TW" altLang="en-US" b="1" dirty="0">
                <a:solidFill>
                  <a:prstClr val="black"/>
                </a:solidFill>
              </a:rPr>
              <a:t>檔</a:t>
            </a:r>
            <a:endParaRPr lang="en-US" altLang="zh-TW" b="1" dirty="0">
              <a:solidFill>
                <a:prstClr val="black"/>
              </a:solidFill>
            </a:endParaRPr>
          </a:p>
          <a:p>
            <a:pPr lvl="0" algn="l"/>
            <a:endParaRPr lang="en-US" altLang="zh-TW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新細明體"/>
              <a:ea typeface="新細明體"/>
            </a:endParaRPr>
          </a:p>
          <a:p>
            <a:pPr algn="l"/>
            <a:endParaRPr lang="en-US" altLang="zh-TW" b="1" dirty="0">
              <a:solidFill>
                <a:schemeClr val="tx1"/>
              </a:solidFill>
            </a:endParaRPr>
          </a:p>
          <a:p>
            <a:endParaRPr lang="zh-TW" altLang="en-US" b="1" dirty="0">
              <a:solidFill>
                <a:schemeClr val="tx1"/>
              </a:solidFill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43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04442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548680"/>
            <a:ext cx="7772400" cy="2952328"/>
          </a:xfrm>
        </p:spPr>
        <p:txBody>
          <a:bodyPr>
            <a:normAutofit fontScale="90000"/>
          </a:bodyPr>
          <a:lstStyle/>
          <a:p>
            <a:r>
              <a:rPr lang="zh-TW" altLang="en-US" b="1" dirty="0"/>
              <a:t>經濟部工業局</a:t>
            </a:r>
            <a:br>
              <a:rPr lang="zh-TW" altLang="en-US" b="1" dirty="0"/>
            </a:br>
            <a:r>
              <a:rPr lang="zh-TW" altLang="en-US" b="1" dirty="0"/>
              <a:t>紡織業</a:t>
            </a:r>
            <a:r>
              <a:rPr lang="en-US" altLang="zh-TW" b="1" dirty="0"/>
              <a:t>-</a:t>
            </a:r>
            <a:r>
              <a:rPr lang="zh-TW" altLang="en-US" b="1" dirty="0"/>
              <a:t>不織布清潔生產評估系統</a:t>
            </a:r>
            <a:br>
              <a:rPr lang="zh-TW" altLang="en-US" b="1" dirty="0"/>
            </a:br>
            <a:r>
              <a:rPr lang="zh-TW" altLang="en-US" b="1" dirty="0"/>
              <a:t>自評表</a:t>
            </a:r>
            <a:r>
              <a:rPr lang="en-US" altLang="zh-TW" b="1" dirty="0"/>
              <a:t/>
            </a:r>
            <a:br>
              <a:rPr lang="en-US" altLang="zh-TW" b="1" dirty="0"/>
            </a:br>
            <a:r>
              <a:rPr lang="en-US" altLang="zh-TW" b="1" dirty="0"/>
              <a:t>(</a:t>
            </a:r>
            <a:r>
              <a:rPr lang="zh-TW" altLang="en-US" b="1" dirty="0"/>
              <a:t>參考範例</a:t>
            </a:r>
            <a:r>
              <a:rPr lang="en-US" altLang="zh-TW" b="1" dirty="0"/>
              <a:t>)</a:t>
            </a:r>
            <a:br>
              <a:rPr lang="en-US" altLang="zh-TW" b="1" dirty="0"/>
            </a:br>
            <a:endParaRPr lang="zh-TW" altLang="en-US" b="1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501008"/>
            <a:ext cx="6400800" cy="1440160"/>
          </a:xfrm>
        </p:spPr>
        <p:txBody>
          <a:bodyPr>
            <a:normAutofit fontScale="77500" lnSpcReduction="20000"/>
          </a:bodyPr>
          <a:lstStyle/>
          <a:p>
            <a:pPr algn="l" fontAlgn="b">
              <a:spcBef>
                <a:spcPts val="0"/>
              </a:spcBef>
            </a:pPr>
            <a:r>
              <a:rPr lang="zh-TW" altLang="en-US" dirty="0"/>
              <a:t>				</a:t>
            </a:r>
            <a:r>
              <a:rPr lang="zh-TW" altLang="zh-TW" dirty="0">
                <a:solidFill>
                  <a:srgbClr val="000000"/>
                </a:solidFill>
                <a:latin typeface="Arial"/>
              </a:rPr>
              <a:t>　</a:t>
            </a:r>
            <a:endParaRPr lang="zh-TW" altLang="zh-TW" sz="4400" dirty="0">
              <a:latin typeface="Arial"/>
            </a:endParaRPr>
          </a:p>
          <a:p>
            <a:pPr algn="l" fontAlgn="b">
              <a:spcBef>
                <a:spcPts val="0"/>
              </a:spcBef>
            </a:pPr>
            <a:r>
              <a:rPr lang="zh-TW" altLang="zh-TW" sz="3800" b="1" dirty="0">
                <a:solidFill>
                  <a:srgbClr val="000000"/>
                </a:solidFill>
                <a:latin typeface="標楷體"/>
              </a:rPr>
              <a:t>注：參考範例為</a:t>
            </a:r>
            <a:r>
              <a:rPr lang="zh-TW" altLang="zh-TW" sz="3800" b="1" dirty="0">
                <a:solidFill>
                  <a:srgbClr val="0000FF"/>
                </a:solidFill>
                <a:latin typeface="新細明體"/>
              </a:rPr>
              <a:t>藍字</a:t>
            </a:r>
            <a:r>
              <a:rPr lang="en-US" altLang="zh-TW" sz="3800" b="1" dirty="0">
                <a:solidFill>
                  <a:srgbClr val="0000FF"/>
                </a:solidFill>
                <a:latin typeface="新細明體"/>
              </a:rPr>
              <a:t>-</a:t>
            </a:r>
            <a:r>
              <a:rPr lang="zh-TW" altLang="zh-TW" sz="3800" b="1" dirty="0">
                <a:solidFill>
                  <a:srgbClr val="0000FF"/>
                </a:solidFill>
                <a:latin typeface="新細明體"/>
              </a:rPr>
              <a:t>新細明體</a:t>
            </a:r>
            <a:endParaRPr lang="zh-TW" altLang="zh-TW" sz="3800" b="1" dirty="0">
              <a:solidFill>
                <a:srgbClr val="0000FF"/>
              </a:solidFill>
              <a:latin typeface="Arial"/>
            </a:endParaRPr>
          </a:p>
          <a:p>
            <a:r>
              <a:rPr lang="zh-TW" altLang="en-US" dirty="0"/>
              <a:t>							</a:t>
            </a:r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82162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692697"/>
            <a:ext cx="7772400" cy="1080119"/>
          </a:xfrm>
        </p:spPr>
        <p:txBody>
          <a:bodyPr/>
          <a:lstStyle/>
          <a:p>
            <a:r>
              <a:rPr lang="zh-TW" altLang="en-US" b="1" dirty="0"/>
              <a:t>壹、清潔生產評估背景資訊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611560" y="1772816"/>
            <a:ext cx="7848872" cy="4176464"/>
          </a:xfrm>
        </p:spPr>
        <p:txBody>
          <a:bodyPr>
            <a:normAutofit/>
          </a:bodyPr>
          <a:lstStyle/>
          <a:p>
            <a:r>
              <a:rPr lang="zh-TW" altLang="en-US" b="1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一、清潔生產評估年度</a:t>
            </a:r>
            <a:endParaRPr lang="en-US" altLang="zh-TW" b="1" dirty="0">
              <a:solidFill>
                <a:srgbClr val="0000FF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b="1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（近期確認數據等資料一年）</a:t>
            </a:r>
          </a:p>
          <a:p>
            <a:endParaRPr lang="en-US" altLang="zh-TW" b="1" dirty="0">
              <a:solidFill>
                <a:srgbClr val="FF0000"/>
              </a:solidFill>
            </a:endParaRPr>
          </a:p>
          <a:p>
            <a:r>
              <a:rPr lang="zh-TW" altLang="en-US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二、清潔生產評估基礎</a:t>
            </a:r>
            <a:endParaRPr lang="en-US" altLang="zh-TW" b="1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工廠年度產出計量方式 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物理量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  <a:p>
            <a:r>
              <a:rPr lang="zh-TW" altLang="en-US" b="1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年度產出重量（公噸</a:t>
            </a:r>
            <a:r>
              <a:rPr lang="en-US" altLang="zh-TW" b="1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/</a:t>
            </a:r>
            <a:r>
              <a:rPr lang="zh-TW" altLang="en-US" b="1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年）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944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7</a:t>
            </a:fld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ctrTitle" idx="4294967295"/>
          </p:nvPr>
        </p:nvSpPr>
        <p:spPr>
          <a:xfrm>
            <a:off x="0" y="260350"/>
            <a:ext cx="8351838" cy="1223963"/>
          </a:xfrm>
        </p:spPr>
        <p:txBody>
          <a:bodyPr>
            <a:normAutofit fontScale="90000"/>
          </a:bodyPr>
          <a:lstStyle/>
          <a:p>
            <a:r>
              <a:rPr lang="zh-TW" altLang="en-US" b="1" dirty="0"/>
              <a:t>貳、紡織業</a:t>
            </a:r>
            <a:r>
              <a:rPr lang="en-US" altLang="zh-TW" b="1" dirty="0"/>
              <a:t>-</a:t>
            </a:r>
            <a:r>
              <a:rPr lang="zh-TW" altLang="en-US" b="1" dirty="0">
                <a:solidFill>
                  <a:srgbClr val="FF0000"/>
                </a:solidFill>
              </a:rPr>
              <a:t>不織布</a:t>
            </a:r>
            <a:r>
              <a:rPr lang="zh-TW" altLang="en-US" b="1" dirty="0"/>
              <a:t>清潔生產評估系統得分總表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916832"/>
            <a:ext cx="7920880" cy="42484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文字方塊 6"/>
          <p:cNvSpPr txBox="1"/>
          <p:nvPr/>
        </p:nvSpPr>
        <p:spPr>
          <a:xfrm flipH="1">
            <a:off x="539552" y="5842138"/>
            <a:ext cx="36266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 smtClean="0"/>
              <a:t>註</a:t>
            </a:r>
            <a:r>
              <a:rPr lang="zh-TW" altLang="en-US" dirty="0" smtClean="0">
                <a:latin typeface="PMingLiU" panose="02020500000000000000" pitchFamily="18" charset="-120"/>
                <a:ea typeface="PMingLiU" panose="02020500000000000000" pitchFamily="18" charset="-120"/>
              </a:rPr>
              <a:t>：</a:t>
            </a:r>
            <a:r>
              <a:rPr lang="en-US" altLang="zh-TW" dirty="0" smtClean="0">
                <a:latin typeface="PMingLiU" panose="02020500000000000000" pitchFamily="18" charset="-120"/>
                <a:ea typeface="PMingLiU" panose="02020500000000000000" pitchFamily="18" charset="-120"/>
              </a:rPr>
              <a:t>1-1~1-10</a:t>
            </a:r>
            <a:r>
              <a:rPr lang="zh-TW" altLang="en-US" dirty="0" smtClean="0">
                <a:latin typeface="PMingLiU" panose="02020500000000000000" pitchFamily="18" charset="-120"/>
                <a:ea typeface="PMingLiU" panose="02020500000000000000" pitchFamily="18" charset="-120"/>
              </a:rPr>
              <a:t>為重要指標</a:t>
            </a:r>
            <a:r>
              <a:rPr lang="en-US" altLang="zh-TW" dirty="0" smtClean="0">
                <a:latin typeface="PMingLiU" panose="02020500000000000000" pitchFamily="18" charset="-120"/>
                <a:ea typeface="PMingLiU" panose="02020500000000000000" pitchFamily="18" charset="-120"/>
              </a:rPr>
              <a:t>(</a:t>
            </a:r>
            <a:r>
              <a:rPr lang="zh-TW" altLang="en-US" dirty="0" smtClean="0">
                <a:latin typeface="PMingLiU" panose="02020500000000000000" pitchFamily="18" charset="-120"/>
                <a:ea typeface="PMingLiU" panose="02020500000000000000" pitchFamily="18" charset="-120"/>
              </a:rPr>
              <a:t>必填項目</a:t>
            </a:r>
            <a:r>
              <a:rPr lang="en-US" altLang="zh-TW" dirty="0" smtClean="0">
                <a:latin typeface="PMingLiU" panose="02020500000000000000" pitchFamily="18" charset="-120"/>
                <a:ea typeface="PMingLiU" panose="02020500000000000000" pitchFamily="18" charset="-120"/>
              </a:rPr>
              <a:t>)</a:t>
            </a:r>
          </a:p>
          <a:p>
            <a:r>
              <a:rPr lang="zh-TW" altLang="en-US" dirty="0" smtClean="0">
                <a:latin typeface="PMingLiU" panose="02020500000000000000" pitchFamily="18" charset="-120"/>
                <a:ea typeface="PMingLiU" panose="02020500000000000000" pitchFamily="18" charset="-120"/>
              </a:rPr>
              <a:t>       *為核心指標</a:t>
            </a:r>
            <a:r>
              <a:rPr lang="en-US" altLang="zh-TW" dirty="0" smtClean="0">
                <a:latin typeface="PMingLiU" panose="02020500000000000000" pitchFamily="18" charset="-120"/>
                <a:ea typeface="PMingLiU" panose="02020500000000000000" pitchFamily="18" charset="-120"/>
              </a:rPr>
              <a:t>(</a:t>
            </a:r>
            <a:r>
              <a:rPr lang="zh-TW" altLang="en-US" dirty="0" smtClean="0">
                <a:latin typeface="PMingLiU" panose="02020500000000000000" pitchFamily="18" charset="-120"/>
                <a:ea typeface="PMingLiU" panose="02020500000000000000" pitchFamily="18" charset="-120"/>
              </a:rPr>
              <a:t>必填項目</a:t>
            </a:r>
            <a:r>
              <a:rPr lang="en-US" altLang="zh-TW" dirty="0" smtClean="0">
                <a:latin typeface="PMingLiU" panose="02020500000000000000" pitchFamily="18" charset="-120"/>
                <a:ea typeface="PMingLiU" panose="02020500000000000000" pitchFamily="18" charset="-120"/>
              </a:rPr>
              <a:t>)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1944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8</a:t>
            </a:fld>
            <a:endParaRPr lang="zh-TW" alt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279903"/>
            <a:ext cx="7992888" cy="5976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矩形 4"/>
          <p:cNvSpPr/>
          <p:nvPr/>
        </p:nvSpPr>
        <p:spPr>
          <a:xfrm>
            <a:off x="683568" y="6033184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zh-TW" altLang="en-US" dirty="0" smtClean="0"/>
              <a:t>註</a:t>
            </a:r>
            <a:r>
              <a:rPr lang="zh-TW" altLang="en-US" dirty="0" smtClean="0">
                <a:latin typeface="PMingLiU" panose="02020500000000000000" pitchFamily="18" charset="-120"/>
                <a:ea typeface="PMingLiU" panose="02020500000000000000" pitchFamily="18" charset="-120"/>
              </a:rPr>
              <a:t>：*</a:t>
            </a:r>
            <a:r>
              <a:rPr lang="zh-TW" altLang="en-US" dirty="0">
                <a:latin typeface="PMingLiU" panose="02020500000000000000" pitchFamily="18" charset="-120"/>
                <a:ea typeface="PMingLiU" panose="02020500000000000000" pitchFamily="18" charset="-120"/>
              </a:rPr>
              <a:t>為核心指標</a:t>
            </a:r>
            <a:r>
              <a:rPr lang="en-US" altLang="zh-TW" dirty="0">
                <a:latin typeface="PMingLiU" panose="02020500000000000000" pitchFamily="18" charset="-120"/>
                <a:ea typeface="PMingLiU" panose="02020500000000000000" pitchFamily="18" charset="-120"/>
              </a:rPr>
              <a:t>(</a:t>
            </a:r>
            <a:r>
              <a:rPr lang="zh-TW" altLang="en-US" dirty="0">
                <a:latin typeface="PMingLiU" panose="02020500000000000000" pitchFamily="18" charset="-120"/>
                <a:ea typeface="PMingLiU" panose="02020500000000000000" pitchFamily="18" charset="-120"/>
              </a:rPr>
              <a:t>必填項目</a:t>
            </a:r>
            <a:r>
              <a:rPr lang="en-US" altLang="zh-TW" dirty="0">
                <a:latin typeface="PMingLiU" panose="02020500000000000000" pitchFamily="18" charset="-120"/>
                <a:ea typeface="PMingLiU" panose="02020500000000000000" pitchFamily="18" charset="-120"/>
              </a:rPr>
              <a:t>)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226507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95536" y="395372"/>
            <a:ext cx="8291264" cy="42484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9</a:t>
            </a:fld>
            <a:endParaRPr lang="zh-TW" altLang="en-US"/>
          </a:p>
        </p:txBody>
      </p:sp>
      <p:sp>
        <p:nvSpPr>
          <p:cNvPr id="5" name="矩形 4"/>
          <p:cNvSpPr/>
          <p:nvPr/>
        </p:nvSpPr>
        <p:spPr>
          <a:xfrm>
            <a:off x="2339752" y="4211796"/>
            <a:ext cx="12058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dirty="0" smtClean="0">
                <a:latin typeface="PMingLiU" panose="02020500000000000000" pitchFamily="18" charset="-120"/>
                <a:ea typeface="PMingLiU" panose="02020500000000000000" pitchFamily="18" charset="-120"/>
              </a:rPr>
              <a:t>(</a:t>
            </a:r>
            <a:r>
              <a:rPr lang="zh-TW" altLang="en-US" dirty="0">
                <a:latin typeface="PMingLiU" panose="02020500000000000000" pitchFamily="18" charset="-120"/>
                <a:ea typeface="PMingLiU" panose="02020500000000000000" pitchFamily="18" charset="-120"/>
              </a:rPr>
              <a:t>必填項目</a:t>
            </a:r>
            <a:r>
              <a:rPr lang="en-US" altLang="zh-TW" dirty="0">
                <a:latin typeface="PMingLiU" panose="02020500000000000000" pitchFamily="18" charset="-120"/>
                <a:ea typeface="PMingLiU" panose="02020500000000000000" pitchFamily="18" charset="-120"/>
              </a:rPr>
              <a:t>)</a:t>
            </a:r>
            <a:endParaRPr lang="zh-TW" altLang="en-US" dirty="0"/>
          </a:p>
        </p:txBody>
      </p:sp>
      <p:sp>
        <p:nvSpPr>
          <p:cNvPr id="6" name="文字方塊 5"/>
          <p:cNvSpPr txBox="1"/>
          <p:nvPr/>
        </p:nvSpPr>
        <p:spPr>
          <a:xfrm flipH="1">
            <a:off x="899592" y="4643844"/>
            <a:ext cx="2448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7.</a:t>
            </a:r>
            <a:r>
              <a:rPr lang="zh-TW" altLang="en-US" dirty="0" smtClean="0"/>
              <a:t>創新思維為加分項目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226507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475</TotalTime>
  <Words>2330</Words>
  <Application>Microsoft Office PowerPoint</Application>
  <PresentationFormat>如螢幕大小 (4:3)</PresentationFormat>
  <Paragraphs>1007</Paragraphs>
  <Slides>43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43</vt:i4>
      </vt:variant>
    </vt:vector>
  </HeadingPairs>
  <TitlesOfParts>
    <vt:vector size="50" baseType="lpstr">
      <vt:lpstr>新細明體</vt:lpstr>
      <vt:lpstr>新細明體</vt:lpstr>
      <vt:lpstr>標楷體</vt:lpstr>
      <vt:lpstr>Arial</vt:lpstr>
      <vt:lpstr>Calibri</vt:lpstr>
      <vt:lpstr>Times New Roman</vt:lpstr>
      <vt:lpstr>Office 佈景主題</vt:lpstr>
      <vt:lpstr>紡織業清潔生產標準評估系統 說明會</vt:lpstr>
      <vt:lpstr>建構指標項目</vt:lpstr>
      <vt:lpstr>清潔生產評估系統架構測試</vt:lpstr>
      <vt:lpstr>紡織業評估系統評分指標項目</vt:lpstr>
      <vt:lpstr>經濟部工業局 紡織業-不織布清潔生產評估系統 自評表 (參考範例) </vt:lpstr>
      <vt:lpstr>壹、清潔生產評估背景資訊</vt:lpstr>
      <vt:lpstr>貳、紡織業-不織布清潔生產評估系統得分總表</vt:lpstr>
      <vt:lpstr>PowerPoint 簡報</vt:lpstr>
      <vt:lpstr>PowerPoint 簡報</vt:lpstr>
      <vt:lpstr>貳、紡織業-織布清潔生產評估系統得分總表</vt:lpstr>
      <vt:lpstr>PowerPoint 簡報</vt:lpstr>
      <vt:lpstr>PowerPoint 簡報</vt:lpstr>
      <vt:lpstr>貳、紡織業-染整清潔生產評估系統得分總表</vt:lpstr>
      <vt:lpstr>PowerPoint 簡報</vt:lpstr>
      <vt:lpstr>PowerPoint 簡報</vt:lpstr>
      <vt:lpstr>參、不適用指標說明及各項指 標查檢表</vt:lpstr>
      <vt:lpstr>1-1 原物料使用量(產品噸/原料噸)</vt:lpstr>
      <vt:lpstr>表1-1原物料使用量(產品噸/原料噸) </vt:lpstr>
      <vt:lpstr>1-2 再生原料使用量 (再生原料噸/原料噸)（％）</vt:lpstr>
      <vt:lpstr>表1-2再生原料使用量(再生原料噸/原料噸)（％）</vt:lpstr>
      <vt:lpstr>1-3 能源消耗量 (Mcal/噸)</vt:lpstr>
      <vt:lpstr>表1-3能源消耗量 (Mcal/噸)</vt:lpstr>
      <vt:lpstr>1-4 能源回收率(%)</vt:lpstr>
      <vt:lpstr>表1-4能源回收率(%)</vt:lpstr>
      <vt:lpstr>1-5 水資源耗用量(m3 /原料噸)</vt:lpstr>
      <vt:lpstr>表1-5水資源耗用量(m3/原料噸) </vt:lpstr>
      <vt:lpstr>1-6 廢水回收率(%)</vt:lpstr>
      <vt:lpstr>表1-6廢水回收率(%)</vt:lpstr>
      <vt:lpstr>1-7 事業廢棄物產生量 (噸/原料噸)</vt:lpstr>
      <vt:lpstr>表1-7事業廢棄物產生量(噸/原料噸)</vt:lpstr>
      <vt:lpstr>1-8 事業廢棄物回收再利用率(%)</vt:lpstr>
      <vt:lpstr>表1-8事業廢棄物回收再利用率(%)</vt:lpstr>
      <vt:lpstr>1-9 溫室氣體排放量 (CO2e公噸/原料噸)</vt:lpstr>
      <vt:lpstr>表1-9溫室氣體排放量(CO2e公噸/原料噸) </vt:lpstr>
      <vt:lpstr>1-10 單位產品COD產生量 ( kg/原料噸)</vt:lpstr>
      <vt:lpstr>表1-10單位產品COD產生量( kg/原料噸) </vt:lpstr>
      <vt:lpstr>2. 生產製造指標─綠色製程-1</vt:lpstr>
      <vt:lpstr>2. 生產製造指標─綠色製程-2</vt:lpstr>
      <vt:lpstr>3. 生產製造指標─ 污染物產生及管末處理功能</vt:lpstr>
      <vt:lpstr>5. 綠色管理及社會責任指標群─綠色管理</vt:lpstr>
      <vt:lpstr>6.綠色管理及社會責任指標群 ─社會責任</vt:lpstr>
      <vt:lpstr>參考資料</vt:lpstr>
      <vt:lpstr>附件檔 請欲申請業者協助提供指標項目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紡織業清潔生產標準評估系統 說明會</dc:title>
  <dc:creator>Ean</dc:creator>
  <cp:lastModifiedBy>Ariel</cp:lastModifiedBy>
  <cp:revision>49</cp:revision>
  <dcterms:created xsi:type="dcterms:W3CDTF">2021-07-20T04:56:28Z</dcterms:created>
  <dcterms:modified xsi:type="dcterms:W3CDTF">2021-07-29T05:27:11Z</dcterms:modified>
</cp:coreProperties>
</file>