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  <p:sldMasterId id="2147483771" r:id="rId2"/>
    <p:sldMasterId id="2147483786" r:id="rId3"/>
    <p:sldMasterId id="2147483904" r:id="rId4"/>
    <p:sldMasterId id="2147483926" r:id="rId5"/>
    <p:sldMasterId id="2147483946" r:id="rId6"/>
    <p:sldMasterId id="2147483959" r:id="rId7"/>
  </p:sldMasterIdLst>
  <p:notesMasterIdLst>
    <p:notesMasterId r:id="rId76"/>
  </p:notesMasterIdLst>
  <p:sldIdLst>
    <p:sldId id="256" r:id="rId8"/>
    <p:sldId id="3234" r:id="rId9"/>
    <p:sldId id="3202" r:id="rId10"/>
    <p:sldId id="3168" r:id="rId11"/>
    <p:sldId id="3176" r:id="rId12"/>
    <p:sldId id="257" r:id="rId13"/>
    <p:sldId id="2464" r:id="rId14"/>
    <p:sldId id="2892" r:id="rId15"/>
    <p:sldId id="3316" r:id="rId16"/>
    <p:sldId id="3306" r:id="rId17"/>
    <p:sldId id="3307" r:id="rId18"/>
    <p:sldId id="3308" r:id="rId19"/>
    <p:sldId id="3309" r:id="rId20"/>
    <p:sldId id="3310" r:id="rId21"/>
    <p:sldId id="3311" r:id="rId22"/>
    <p:sldId id="3312" r:id="rId23"/>
    <p:sldId id="3313" r:id="rId24"/>
    <p:sldId id="266" r:id="rId25"/>
    <p:sldId id="3314" r:id="rId26"/>
    <p:sldId id="268" r:id="rId27"/>
    <p:sldId id="269" r:id="rId28"/>
    <p:sldId id="3317" r:id="rId29"/>
    <p:sldId id="3024" r:id="rId30"/>
    <p:sldId id="3026" r:id="rId31"/>
    <p:sldId id="3238" r:id="rId32"/>
    <p:sldId id="2779" r:id="rId33"/>
    <p:sldId id="2491" r:id="rId34"/>
    <p:sldId id="3304" r:id="rId35"/>
    <p:sldId id="3305" r:id="rId36"/>
    <p:sldId id="2676" r:id="rId37"/>
    <p:sldId id="2682" r:id="rId38"/>
    <p:sldId id="2683" r:id="rId39"/>
    <p:sldId id="2701" r:id="rId40"/>
    <p:sldId id="2689" r:id="rId41"/>
    <p:sldId id="3318" r:id="rId42"/>
    <p:sldId id="423" r:id="rId43"/>
    <p:sldId id="2609" r:id="rId44"/>
    <p:sldId id="259" r:id="rId45"/>
    <p:sldId id="350" r:id="rId46"/>
    <p:sldId id="3213" r:id="rId47"/>
    <p:sldId id="378" r:id="rId48"/>
    <p:sldId id="379" r:id="rId49"/>
    <p:sldId id="345" r:id="rId50"/>
    <p:sldId id="329" r:id="rId51"/>
    <p:sldId id="347" r:id="rId52"/>
    <p:sldId id="260" r:id="rId53"/>
    <p:sldId id="3320" r:id="rId54"/>
    <p:sldId id="381" r:id="rId55"/>
    <p:sldId id="317" r:id="rId56"/>
    <p:sldId id="437" r:id="rId57"/>
    <p:sldId id="433" r:id="rId58"/>
    <p:sldId id="447" r:id="rId59"/>
    <p:sldId id="445" r:id="rId60"/>
    <p:sldId id="258" r:id="rId61"/>
    <p:sldId id="3319" r:id="rId62"/>
    <p:sldId id="331" r:id="rId63"/>
    <p:sldId id="332" r:id="rId64"/>
    <p:sldId id="333" r:id="rId65"/>
    <p:sldId id="334" r:id="rId66"/>
    <p:sldId id="3321" r:id="rId67"/>
    <p:sldId id="2504" r:id="rId68"/>
    <p:sldId id="2570" r:id="rId69"/>
    <p:sldId id="2580" r:id="rId70"/>
    <p:sldId id="2341" r:id="rId71"/>
    <p:sldId id="2579" r:id="rId72"/>
    <p:sldId id="2497" r:id="rId73"/>
    <p:sldId id="2483" r:id="rId74"/>
    <p:sldId id="3153" r:id="rId7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58"/>
    <p:restoredTop sz="68196"/>
  </p:normalViewPr>
  <p:slideViewPr>
    <p:cSldViewPr snapToGrid="0">
      <p:cViewPr varScale="1">
        <p:scale>
          <a:sx n="69" d="100"/>
          <a:sy n="69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839A48-705F-4CBC-A49A-ACE90241B04E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D1FF1CEF-5814-47F8-8DE3-024A816B628A}">
      <dgm:prSet phldrT="[文字]"/>
      <dgm:spPr/>
      <dgm:t>
        <a:bodyPr/>
        <a:lstStyle/>
        <a:p>
          <a:r>
            <a:rPr lang="en-US" dirty="0"/>
            <a:t>2020</a:t>
          </a:r>
          <a:r>
            <a:rPr lang="zh-TW" dirty="0"/>
            <a:t>年</a:t>
          </a:r>
          <a:endParaRPr lang="en-US" altLang="zh-TW" dirty="0"/>
        </a:p>
        <a:p>
          <a:r>
            <a:rPr lang="zh-TW" dirty="0"/>
            <a:t>全球營運已達成碳中和</a:t>
          </a:r>
          <a:endParaRPr lang="zh-TW" altLang="en-US" dirty="0"/>
        </a:p>
      </dgm:t>
    </dgm:pt>
    <dgm:pt modelId="{1086CF8D-431D-4EF6-92BB-BECF56470EB3}" type="parTrans" cxnId="{18E0E045-710F-429B-8D58-95CDA3A8B3A6}">
      <dgm:prSet/>
      <dgm:spPr/>
      <dgm:t>
        <a:bodyPr/>
        <a:lstStyle/>
        <a:p>
          <a:endParaRPr lang="zh-TW" altLang="en-US"/>
        </a:p>
      </dgm:t>
    </dgm:pt>
    <dgm:pt modelId="{65CD00F1-EE76-4577-85B1-8D321099FE48}" type="sibTrans" cxnId="{18E0E045-710F-429B-8D58-95CDA3A8B3A6}">
      <dgm:prSet/>
      <dgm:spPr/>
      <dgm:t>
        <a:bodyPr/>
        <a:lstStyle/>
        <a:p>
          <a:endParaRPr lang="zh-TW" altLang="en-US"/>
        </a:p>
      </dgm:t>
    </dgm:pt>
    <dgm:pt modelId="{DE7DC440-525D-4A99-9BCF-5645CCEB0A29}">
      <dgm:prSet phldrT="[文字]"/>
      <dgm:spPr/>
      <dgm:t>
        <a:bodyPr/>
        <a:lstStyle/>
        <a:p>
          <a:r>
            <a:rPr lang="en-US" dirty="0"/>
            <a:t>2030</a:t>
          </a:r>
          <a:r>
            <a:rPr lang="zh-TW" dirty="0"/>
            <a:t>年前</a:t>
          </a:r>
          <a:endParaRPr lang="en-US" altLang="zh-TW" dirty="0"/>
        </a:p>
        <a:p>
          <a:r>
            <a:rPr lang="zh-TW" dirty="0"/>
            <a:t>較</a:t>
          </a:r>
          <a:r>
            <a:rPr lang="en-US" dirty="0"/>
            <a:t>2015</a:t>
          </a:r>
          <a:r>
            <a:rPr lang="zh-TW" dirty="0"/>
            <a:t>年碳排放減少</a:t>
          </a:r>
          <a:r>
            <a:rPr lang="en-US" dirty="0"/>
            <a:t> 75%</a:t>
          </a:r>
          <a:endParaRPr lang="zh-TW" altLang="en-US" dirty="0"/>
        </a:p>
      </dgm:t>
    </dgm:pt>
    <dgm:pt modelId="{D83B6398-3437-4477-AF64-A319DDA74EFD}" type="parTrans" cxnId="{15E7D21A-85B0-4BAC-A89E-65E399531E0F}">
      <dgm:prSet/>
      <dgm:spPr/>
      <dgm:t>
        <a:bodyPr/>
        <a:lstStyle/>
        <a:p>
          <a:endParaRPr lang="zh-TW" altLang="en-US"/>
        </a:p>
      </dgm:t>
    </dgm:pt>
    <dgm:pt modelId="{911E59C7-B0F5-4614-88C4-B3F12099A4AE}" type="sibTrans" cxnId="{15E7D21A-85B0-4BAC-A89E-65E399531E0F}">
      <dgm:prSet/>
      <dgm:spPr/>
      <dgm:t>
        <a:bodyPr/>
        <a:lstStyle/>
        <a:p>
          <a:endParaRPr lang="zh-TW" altLang="en-US"/>
        </a:p>
      </dgm:t>
    </dgm:pt>
    <dgm:pt modelId="{5567B0DC-9C31-4CE3-8BFA-9173EF6C82E3}" type="pres">
      <dgm:prSet presAssocID="{81839A48-705F-4CBC-A49A-ACE90241B04E}" presName="arrowDiagram" presStyleCnt="0">
        <dgm:presLayoutVars>
          <dgm:chMax val="5"/>
          <dgm:dir/>
          <dgm:resizeHandles val="exact"/>
        </dgm:presLayoutVars>
      </dgm:prSet>
      <dgm:spPr/>
    </dgm:pt>
    <dgm:pt modelId="{C27C6206-0C41-48A7-9F9E-398C1B1B5CF1}" type="pres">
      <dgm:prSet presAssocID="{81839A48-705F-4CBC-A49A-ACE90241B04E}" presName="arrow" presStyleLbl="bgShp" presStyleIdx="0" presStyleCnt="1"/>
      <dgm:spPr/>
    </dgm:pt>
    <dgm:pt modelId="{34B26A0B-7CC5-4D61-BA46-55614B39B452}" type="pres">
      <dgm:prSet presAssocID="{81839A48-705F-4CBC-A49A-ACE90241B04E}" presName="arrowDiagram2" presStyleCnt="0"/>
      <dgm:spPr/>
    </dgm:pt>
    <dgm:pt modelId="{4ADB3861-AFEA-49A0-9995-F6C78A7AA388}" type="pres">
      <dgm:prSet presAssocID="{D1FF1CEF-5814-47F8-8DE3-024A816B628A}" presName="bullet2a" presStyleLbl="node1" presStyleIdx="0" presStyleCnt="2"/>
      <dgm:spPr/>
    </dgm:pt>
    <dgm:pt modelId="{0A415A08-3B88-4D37-A544-CFB1D77E0720}" type="pres">
      <dgm:prSet presAssocID="{D1FF1CEF-5814-47F8-8DE3-024A816B628A}" presName="textBox2a" presStyleLbl="revTx" presStyleIdx="0" presStyleCnt="2">
        <dgm:presLayoutVars>
          <dgm:bulletEnabled val="1"/>
        </dgm:presLayoutVars>
      </dgm:prSet>
      <dgm:spPr/>
    </dgm:pt>
    <dgm:pt modelId="{8B7BC0E0-5F3F-4C27-95DB-0FAA3C0264B9}" type="pres">
      <dgm:prSet presAssocID="{DE7DC440-525D-4A99-9BCF-5645CCEB0A29}" presName="bullet2b" presStyleLbl="node1" presStyleIdx="1" presStyleCnt="2"/>
      <dgm:spPr/>
    </dgm:pt>
    <dgm:pt modelId="{F11FBA80-32B9-4942-8465-0E2E0B0A918F}" type="pres">
      <dgm:prSet presAssocID="{DE7DC440-525D-4A99-9BCF-5645CCEB0A29}" presName="textBox2b" presStyleLbl="revTx" presStyleIdx="1" presStyleCnt="2" custScaleX="113457" custLinFactNeighborX="3490" custLinFactNeighborY="548">
        <dgm:presLayoutVars>
          <dgm:bulletEnabled val="1"/>
        </dgm:presLayoutVars>
      </dgm:prSet>
      <dgm:spPr/>
    </dgm:pt>
  </dgm:ptLst>
  <dgm:cxnLst>
    <dgm:cxn modelId="{15E7D21A-85B0-4BAC-A89E-65E399531E0F}" srcId="{81839A48-705F-4CBC-A49A-ACE90241B04E}" destId="{DE7DC440-525D-4A99-9BCF-5645CCEB0A29}" srcOrd="1" destOrd="0" parTransId="{D83B6398-3437-4477-AF64-A319DDA74EFD}" sibTransId="{911E59C7-B0F5-4614-88C4-B3F12099A4AE}"/>
    <dgm:cxn modelId="{18E0E045-710F-429B-8D58-95CDA3A8B3A6}" srcId="{81839A48-705F-4CBC-A49A-ACE90241B04E}" destId="{D1FF1CEF-5814-47F8-8DE3-024A816B628A}" srcOrd="0" destOrd="0" parTransId="{1086CF8D-431D-4EF6-92BB-BECF56470EB3}" sibTransId="{65CD00F1-EE76-4577-85B1-8D321099FE48}"/>
    <dgm:cxn modelId="{85E7A387-06DC-4172-88E3-FD4CC88F6936}" type="presOf" srcId="{D1FF1CEF-5814-47F8-8DE3-024A816B628A}" destId="{0A415A08-3B88-4D37-A544-CFB1D77E0720}" srcOrd="0" destOrd="0" presId="urn:microsoft.com/office/officeart/2005/8/layout/arrow2"/>
    <dgm:cxn modelId="{694E11C7-04A8-4DB6-85DE-CF90C34EA24C}" type="presOf" srcId="{DE7DC440-525D-4A99-9BCF-5645CCEB0A29}" destId="{F11FBA80-32B9-4942-8465-0E2E0B0A918F}" srcOrd="0" destOrd="0" presId="urn:microsoft.com/office/officeart/2005/8/layout/arrow2"/>
    <dgm:cxn modelId="{81B4BBF8-E5B4-4793-B170-2901044B4A4B}" type="presOf" srcId="{81839A48-705F-4CBC-A49A-ACE90241B04E}" destId="{5567B0DC-9C31-4CE3-8BFA-9173EF6C82E3}" srcOrd="0" destOrd="0" presId="urn:microsoft.com/office/officeart/2005/8/layout/arrow2"/>
    <dgm:cxn modelId="{D932909B-0E06-4423-80EB-B44ABCEF7CE3}" type="presParOf" srcId="{5567B0DC-9C31-4CE3-8BFA-9173EF6C82E3}" destId="{C27C6206-0C41-48A7-9F9E-398C1B1B5CF1}" srcOrd="0" destOrd="0" presId="urn:microsoft.com/office/officeart/2005/8/layout/arrow2"/>
    <dgm:cxn modelId="{A1970607-0778-4370-9762-1C73499A3D44}" type="presParOf" srcId="{5567B0DC-9C31-4CE3-8BFA-9173EF6C82E3}" destId="{34B26A0B-7CC5-4D61-BA46-55614B39B452}" srcOrd="1" destOrd="0" presId="urn:microsoft.com/office/officeart/2005/8/layout/arrow2"/>
    <dgm:cxn modelId="{650F7FF4-C96C-4134-885A-E6410E50E252}" type="presParOf" srcId="{34B26A0B-7CC5-4D61-BA46-55614B39B452}" destId="{4ADB3861-AFEA-49A0-9995-F6C78A7AA388}" srcOrd="0" destOrd="0" presId="urn:microsoft.com/office/officeart/2005/8/layout/arrow2"/>
    <dgm:cxn modelId="{50533121-B28B-4D63-9756-6D5B267E7E81}" type="presParOf" srcId="{34B26A0B-7CC5-4D61-BA46-55614B39B452}" destId="{0A415A08-3B88-4D37-A544-CFB1D77E0720}" srcOrd="1" destOrd="0" presId="urn:microsoft.com/office/officeart/2005/8/layout/arrow2"/>
    <dgm:cxn modelId="{DBFDF25C-0E46-4FC6-B1E0-6E8643D6EE6B}" type="presParOf" srcId="{34B26A0B-7CC5-4D61-BA46-55614B39B452}" destId="{8B7BC0E0-5F3F-4C27-95DB-0FAA3C0264B9}" srcOrd="2" destOrd="0" presId="urn:microsoft.com/office/officeart/2005/8/layout/arrow2"/>
    <dgm:cxn modelId="{B92D3A2B-2DBA-46BB-8089-76177B61FC7A}" type="presParOf" srcId="{34B26A0B-7CC5-4D61-BA46-55614B39B452}" destId="{F11FBA80-32B9-4942-8465-0E2E0B0A918F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468F02-C816-4B46-8E21-30C4178D6045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EB233213-E331-4D49-BF64-8AE69C88E285}">
      <dgm:prSet phldrT="[文字]"/>
      <dgm:spPr/>
      <dgm:t>
        <a:bodyPr/>
        <a:lstStyle/>
        <a:p>
          <a:r>
            <a:rPr lang="en-US" altLang="zh-TW" dirty="0"/>
            <a:t>2025</a:t>
          </a:r>
          <a:r>
            <a:rPr lang="zh-TW" altLang="en-US" dirty="0"/>
            <a:t>年</a:t>
          </a:r>
          <a:endParaRPr lang="en-US" altLang="zh-TW" dirty="0"/>
        </a:p>
        <a:p>
          <a:r>
            <a:rPr lang="zh-TW" altLang="en-US" dirty="0"/>
            <a:t>較</a:t>
          </a:r>
          <a:r>
            <a:rPr lang="en-US" altLang="zh-TW" dirty="0"/>
            <a:t>2018</a:t>
          </a:r>
          <a:r>
            <a:rPr lang="zh-TW" altLang="en-US" dirty="0"/>
            <a:t>年減排</a:t>
          </a:r>
          <a:r>
            <a:rPr lang="en-US" altLang="zh-TW" dirty="0">
              <a:solidFill>
                <a:srgbClr val="FF0000"/>
              </a:solidFill>
            </a:rPr>
            <a:t>20%</a:t>
          </a:r>
          <a:endParaRPr lang="zh-TW" altLang="en-US" dirty="0">
            <a:solidFill>
              <a:srgbClr val="FF0000"/>
            </a:solidFill>
          </a:endParaRPr>
        </a:p>
      </dgm:t>
    </dgm:pt>
    <dgm:pt modelId="{24F7AB02-B545-46CF-8FB0-50C9751CDB83}" type="parTrans" cxnId="{981EA3E7-5A8D-4310-8ABA-C1E61689D2CC}">
      <dgm:prSet/>
      <dgm:spPr/>
      <dgm:t>
        <a:bodyPr/>
        <a:lstStyle/>
        <a:p>
          <a:endParaRPr lang="zh-TW" altLang="en-US"/>
        </a:p>
      </dgm:t>
    </dgm:pt>
    <dgm:pt modelId="{5FF598AA-0D4F-4891-9CA7-1A72E0C265F4}" type="sibTrans" cxnId="{981EA3E7-5A8D-4310-8ABA-C1E61689D2CC}">
      <dgm:prSet/>
      <dgm:spPr/>
      <dgm:t>
        <a:bodyPr/>
        <a:lstStyle/>
        <a:p>
          <a:endParaRPr lang="zh-TW" altLang="en-US"/>
        </a:p>
      </dgm:t>
    </dgm:pt>
    <dgm:pt modelId="{99D45B28-68AD-4209-8FCB-8317BD7070A0}">
      <dgm:prSet phldrT="[文字]"/>
      <dgm:spPr/>
      <dgm:t>
        <a:bodyPr/>
        <a:lstStyle/>
        <a:p>
          <a:r>
            <a:rPr lang="en-US" altLang="zh-TW" dirty="0"/>
            <a:t>2030</a:t>
          </a:r>
          <a:r>
            <a:rPr lang="zh-TW" altLang="en-US" dirty="0"/>
            <a:t>年</a:t>
          </a:r>
          <a:endParaRPr lang="en-US" altLang="zh-TW" dirty="0"/>
        </a:p>
        <a:p>
          <a:r>
            <a:rPr lang="zh-TW" altLang="en-US" dirty="0"/>
            <a:t>較</a:t>
          </a:r>
          <a:r>
            <a:rPr lang="en-US" altLang="zh-TW" dirty="0"/>
            <a:t>2018</a:t>
          </a:r>
          <a:r>
            <a:rPr lang="zh-TW" altLang="en-US" dirty="0"/>
            <a:t>年減排</a:t>
          </a:r>
          <a:r>
            <a:rPr lang="en-US" altLang="zh-TW" dirty="0">
              <a:solidFill>
                <a:srgbClr val="FF0000"/>
              </a:solidFill>
            </a:rPr>
            <a:t>50%</a:t>
          </a:r>
          <a:endParaRPr lang="zh-TW" altLang="en-US" dirty="0">
            <a:solidFill>
              <a:srgbClr val="FF0000"/>
            </a:solidFill>
          </a:endParaRPr>
        </a:p>
      </dgm:t>
    </dgm:pt>
    <dgm:pt modelId="{B46DFD8D-09AF-4CBF-BCAE-77A405409B15}" type="parTrans" cxnId="{BD8C1719-7301-421D-B110-89D010547BFA}">
      <dgm:prSet/>
      <dgm:spPr/>
      <dgm:t>
        <a:bodyPr/>
        <a:lstStyle/>
        <a:p>
          <a:endParaRPr lang="zh-TW" altLang="en-US"/>
        </a:p>
      </dgm:t>
    </dgm:pt>
    <dgm:pt modelId="{02270AC9-8FEC-44AE-8666-B641F50D7E4B}" type="sibTrans" cxnId="{BD8C1719-7301-421D-B110-89D010547BFA}">
      <dgm:prSet/>
      <dgm:spPr/>
      <dgm:t>
        <a:bodyPr/>
        <a:lstStyle/>
        <a:p>
          <a:endParaRPr lang="zh-TW" altLang="en-US"/>
        </a:p>
      </dgm:t>
    </dgm:pt>
    <dgm:pt modelId="{A87F5B8D-ADB3-42F5-9466-8CEF117B37A8}">
      <dgm:prSet phldrT="[文字]"/>
      <dgm:spPr/>
      <dgm:t>
        <a:bodyPr/>
        <a:lstStyle/>
        <a:p>
          <a:pPr algn="l"/>
          <a:r>
            <a:rPr lang="en-US" altLang="zh-TW" dirty="0"/>
            <a:t>2050</a:t>
          </a:r>
          <a:r>
            <a:rPr lang="zh-TW" altLang="en-US" dirty="0"/>
            <a:t>年</a:t>
          </a:r>
          <a:endParaRPr lang="en-US" altLang="zh-TW" dirty="0"/>
        </a:p>
        <a:p>
          <a:pPr algn="l"/>
          <a:r>
            <a:rPr lang="zh-TW" altLang="en-US" dirty="0"/>
            <a:t>達到</a:t>
          </a:r>
          <a:r>
            <a:rPr lang="zh-TW" altLang="en-US" dirty="0">
              <a:solidFill>
                <a:srgbClr val="FF0000"/>
              </a:solidFill>
            </a:rPr>
            <a:t>零碳</a:t>
          </a:r>
          <a:r>
            <a:rPr lang="zh-TW" altLang="en-US" dirty="0"/>
            <a:t>排</a:t>
          </a:r>
        </a:p>
      </dgm:t>
    </dgm:pt>
    <dgm:pt modelId="{3C6A1114-AE33-411A-990B-7FEE67288122}" type="parTrans" cxnId="{C60EDB04-5FCF-4147-B718-84D4C71BF4AC}">
      <dgm:prSet/>
      <dgm:spPr/>
      <dgm:t>
        <a:bodyPr/>
        <a:lstStyle/>
        <a:p>
          <a:endParaRPr lang="zh-TW" altLang="en-US"/>
        </a:p>
      </dgm:t>
    </dgm:pt>
    <dgm:pt modelId="{57EBBD1B-7BBF-48C4-BC5A-E2297024772F}" type="sibTrans" cxnId="{C60EDB04-5FCF-4147-B718-84D4C71BF4AC}">
      <dgm:prSet/>
      <dgm:spPr/>
      <dgm:t>
        <a:bodyPr/>
        <a:lstStyle/>
        <a:p>
          <a:endParaRPr lang="zh-TW" altLang="en-US"/>
        </a:p>
      </dgm:t>
    </dgm:pt>
    <dgm:pt modelId="{A549CF6C-E205-45D3-9E72-D7E352492E21}" type="pres">
      <dgm:prSet presAssocID="{CA468F02-C816-4B46-8E21-30C4178D6045}" presName="arrowDiagram" presStyleCnt="0">
        <dgm:presLayoutVars>
          <dgm:chMax val="5"/>
          <dgm:dir/>
          <dgm:resizeHandles val="exact"/>
        </dgm:presLayoutVars>
      </dgm:prSet>
      <dgm:spPr/>
    </dgm:pt>
    <dgm:pt modelId="{B09633E1-BB4D-478A-8A1D-1E9153E5A0F2}" type="pres">
      <dgm:prSet presAssocID="{CA468F02-C816-4B46-8E21-30C4178D6045}" presName="arrow" presStyleLbl="bgShp" presStyleIdx="0" presStyleCnt="1"/>
      <dgm:spPr/>
    </dgm:pt>
    <dgm:pt modelId="{1921D71B-6518-4592-884F-CDBBE1D6869B}" type="pres">
      <dgm:prSet presAssocID="{CA468F02-C816-4B46-8E21-30C4178D6045}" presName="arrowDiagram3" presStyleCnt="0"/>
      <dgm:spPr/>
    </dgm:pt>
    <dgm:pt modelId="{51F0429C-1275-4B1B-8CCF-D82ED5FEA582}" type="pres">
      <dgm:prSet presAssocID="{EB233213-E331-4D49-BF64-8AE69C88E285}" presName="bullet3a" presStyleLbl="node1" presStyleIdx="0" presStyleCnt="3"/>
      <dgm:spPr/>
    </dgm:pt>
    <dgm:pt modelId="{D5DDCADD-F373-448E-B8CD-056667483DE6}" type="pres">
      <dgm:prSet presAssocID="{EB233213-E331-4D49-BF64-8AE69C88E285}" presName="textBox3a" presStyleLbl="revTx" presStyleIdx="0" presStyleCnt="3">
        <dgm:presLayoutVars>
          <dgm:bulletEnabled val="1"/>
        </dgm:presLayoutVars>
      </dgm:prSet>
      <dgm:spPr/>
    </dgm:pt>
    <dgm:pt modelId="{B17098AE-EB06-45A2-BA58-548A63594D11}" type="pres">
      <dgm:prSet presAssocID="{99D45B28-68AD-4209-8FCB-8317BD7070A0}" presName="bullet3b" presStyleLbl="node1" presStyleIdx="1" presStyleCnt="3"/>
      <dgm:spPr/>
    </dgm:pt>
    <dgm:pt modelId="{547CDD20-AD5E-46E6-AA5F-B815215A427F}" type="pres">
      <dgm:prSet presAssocID="{99D45B28-68AD-4209-8FCB-8317BD7070A0}" presName="textBox3b" presStyleLbl="revTx" presStyleIdx="1" presStyleCnt="3">
        <dgm:presLayoutVars>
          <dgm:bulletEnabled val="1"/>
        </dgm:presLayoutVars>
      </dgm:prSet>
      <dgm:spPr/>
    </dgm:pt>
    <dgm:pt modelId="{18C88DF3-4517-4A88-82FC-347E3733DC80}" type="pres">
      <dgm:prSet presAssocID="{A87F5B8D-ADB3-42F5-9466-8CEF117B37A8}" presName="bullet3c" presStyleLbl="node1" presStyleIdx="2" presStyleCnt="3"/>
      <dgm:spPr/>
    </dgm:pt>
    <dgm:pt modelId="{27628F05-A4C6-4206-B0FA-5ACC71643EFB}" type="pres">
      <dgm:prSet presAssocID="{A87F5B8D-ADB3-42F5-9466-8CEF117B37A8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C60EDB04-5FCF-4147-B718-84D4C71BF4AC}" srcId="{CA468F02-C816-4B46-8E21-30C4178D6045}" destId="{A87F5B8D-ADB3-42F5-9466-8CEF117B37A8}" srcOrd="2" destOrd="0" parTransId="{3C6A1114-AE33-411A-990B-7FEE67288122}" sibTransId="{57EBBD1B-7BBF-48C4-BC5A-E2297024772F}"/>
    <dgm:cxn modelId="{BD8C1719-7301-421D-B110-89D010547BFA}" srcId="{CA468F02-C816-4B46-8E21-30C4178D6045}" destId="{99D45B28-68AD-4209-8FCB-8317BD7070A0}" srcOrd="1" destOrd="0" parTransId="{B46DFD8D-09AF-4CBF-BCAE-77A405409B15}" sibTransId="{02270AC9-8FEC-44AE-8666-B641F50D7E4B}"/>
    <dgm:cxn modelId="{0BAD3A29-9E46-4DB6-9173-49F38D161ABC}" type="presOf" srcId="{EB233213-E331-4D49-BF64-8AE69C88E285}" destId="{D5DDCADD-F373-448E-B8CD-056667483DE6}" srcOrd="0" destOrd="0" presId="urn:microsoft.com/office/officeart/2005/8/layout/arrow2"/>
    <dgm:cxn modelId="{4115E86E-AC06-4AF2-8E28-42A6AFF51A8E}" type="presOf" srcId="{CA468F02-C816-4B46-8E21-30C4178D6045}" destId="{A549CF6C-E205-45D3-9E72-D7E352492E21}" srcOrd="0" destOrd="0" presId="urn:microsoft.com/office/officeart/2005/8/layout/arrow2"/>
    <dgm:cxn modelId="{DFCDCDC8-2DAA-494E-9F0E-387A8142C756}" type="presOf" srcId="{99D45B28-68AD-4209-8FCB-8317BD7070A0}" destId="{547CDD20-AD5E-46E6-AA5F-B815215A427F}" srcOrd="0" destOrd="0" presId="urn:microsoft.com/office/officeart/2005/8/layout/arrow2"/>
    <dgm:cxn modelId="{3AE688D2-B25B-4C76-BD32-CC212930B9C3}" type="presOf" srcId="{A87F5B8D-ADB3-42F5-9466-8CEF117B37A8}" destId="{27628F05-A4C6-4206-B0FA-5ACC71643EFB}" srcOrd="0" destOrd="0" presId="urn:microsoft.com/office/officeart/2005/8/layout/arrow2"/>
    <dgm:cxn modelId="{981EA3E7-5A8D-4310-8ABA-C1E61689D2CC}" srcId="{CA468F02-C816-4B46-8E21-30C4178D6045}" destId="{EB233213-E331-4D49-BF64-8AE69C88E285}" srcOrd="0" destOrd="0" parTransId="{24F7AB02-B545-46CF-8FB0-50C9751CDB83}" sibTransId="{5FF598AA-0D4F-4891-9CA7-1A72E0C265F4}"/>
    <dgm:cxn modelId="{CA2A5EC9-B4DC-4727-A385-48FECEC0F12C}" type="presParOf" srcId="{A549CF6C-E205-45D3-9E72-D7E352492E21}" destId="{B09633E1-BB4D-478A-8A1D-1E9153E5A0F2}" srcOrd="0" destOrd="0" presId="urn:microsoft.com/office/officeart/2005/8/layout/arrow2"/>
    <dgm:cxn modelId="{81EF9407-C6EA-4C35-81DD-BFC4F17F6A12}" type="presParOf" srcId="{A549CF6C-E205-45D3-9E72-D7E352492E21}" destId="{1921D71B-6518-4592-884F-CDBBE1D6869B}" srcOrd="1" destOrd="0" presId="urn:microsoft.com/office/officeart/2005/8/layout/arrow2"/>
    <dgm:cxn modelId="{8068233C-2C30-4C32-A41F-D93D9D96B618}" type="presParOf" srcId="{1921D71B-6518-4592-884F-CDBBE1D6869B}" destId="{51F0429C-1275-4B1B-8CCF-D82ED5FEA582}" srcOrd="0" destOrd="0" presId="urn:microsoft.com/office/officeart/2005/8/layout/arrow2"/>
    <dgm:cxn modelId="{A19DD62B-5C3D-4AE4-A24F-A67E43B8E012}" type="presParOf" srcId="{1921D71B-6518-4592-884F-CDBBE1D6869B}" destId="{D5DDCADD-F373-448E-B8CD-056667483DE6}" srcOrd="1" destOrd="0" presId="urn:microsoft.com/office/officeart/2005/8/layout/arrow2"/>
    <dgm:cxn modelId="{EC3C5B35-804C-4202-AE61-9A8A5F9DA079}" type="presParOf" srcId="{1921D71B-6518-4592-884F-CDBBE1D6869B}" destId="{B17098AE-EB06-45A2-BA58-548A63594D11}" srcOrd="2" destOrd="0" presId="urn:microsoft.com/office/officeart/2005/8/layout/arrow2"/>
    <dgm:cxn modelId="{4262321C-E0CF-4013-9924-FF9FA5A99C30}" type="presParOf" srcId="{1921D71B-6518-4592-884F-CDBBE1D6869B}" destId="{547CDD20-AD5E-46E6-AA5F-B815215A427F}" srcOrd="3" destOrd="0" presId="urn:microsoft.com/office/officeart/2005/8/layout/arrow2"/>
    <dgm:cxn modelId="{FEEB3EBC-F111-4542-AC03-3098BCC9373B}" type="presParOf" srcId="{1921D71B-6518-4592-884F-CDBBE1D6869B}" destId="{18C88DF3-4517-4A88-82FC-347E3733DC80}" srcOrd="4" destOrd="0" presId="urn:microsoft.com/office/officeart/2005/8/layout/arrow2"/>
    <dgm:cxn modelId="{CF27CBA3-CAA1-4965-88A9-D528CAB198AC}" type="presParOf" srcId="{1921D71B-6518-4592-884F-CDBBE1D6869B}" destId="{27628F05-A4C6-4206-B0FA-5ACC71643EF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C6206-0C41-48A7-9F9E-398C1B1B5CF1}">
      <dsp:nvSpPr>
        <dsp:cNvPr id="0" name=""/>
        <dsp:cNvSpPr/>
      </dsp:nvSpPr>
      <dsp:spPr>
        <a:xfrm>
          <a:off x="636349" y="0"/>
          <a:ext cx="4428064" cy="276754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B3861-AFEA-49A0-9995-F6C78A7AA388}">
      <dsp:nvSpPr>
        <dsp:cNvPr id="0" name=""/>
        <dsp:cNvSpPr/>
      </dsp:nvSpPr>
      <dsp:spPr>
        <a:xfrm>
          <a:off x="1665874" y="1508309"/>
          <a:ext cx="154982" cy="15498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15A08-3B88-4D37-A544-CFB1D77E0720}">
      <dsp:nvSpPr>
        <dsp:cNvPr id="0" name=""/>
        <dsp:cNvSpPr/>
      </dsp:nvSpPr>
      <dsp:spPr>
        <a:xfrm>
          <a:off x="1743365" y="1585800"/>
          <a:ext cx="1439120" cy="11817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122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2020</a:t>
          </a:r>
          <a:r>
            <a:rPr lang="zh-TW" sz="1700" kern="1200" dirty="0"/>
            <a:t>年</a:t>
          </a:r>
          <a:endParaRPr lang="en-US" altLang="zh-TW" sz="1700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700" kern="1200" dirty="0"/>
            <a:t>全球營運已達成碳中和</a:t>
          </a:r>
          <a:endParaRPr lang="zh-TW" altLang="en-US" sz="1700" kern="1200" dirty="0"/>
        </a:p>
      </dsp:txBody>
      <dsp:txXfrm>
        <a:off x="1743365" y="1585800"/>
        <a:ext cx="1439120" cy="1181739"/>
      </dsp:txXfrm>
    </dsp:sp>
    <dsp:sp modelId="{8B7BC0E0-5F3F-4C27-95DB-0FAA3C0264B9}">
      <dsp:nvSpPr>
        <dsp:cNvPr id="0" name=""/>
        <dsp:cNvSpPr/>
      </dsp:nvSpPr>
      <dsp:spPr>
        <a:xfrm>
          <a:off x="3093925" y="802586"/>
          <a:ext cx="265683" cy="265683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FBA80-32B9-4942-8465-0E2E0B0A918F}">
      <dsp:nvSpPr>
        <dsp:cNvPr id="0" name=""/>
        <dsp:cNvSpPr/>
      </dsp:nvSpPr>
      <dsp:spPr>
        <a:xfrm>
          <a:off x="3180161" y="935428"/>
          <a:ext cx="1632783" cy="1832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78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2030</a:t>
          </a:r>
          <a:r>
            <a:rPr lang="zh-TW" sz="1700" kern="1200" dirty="0"/>
            <a:t>年前</a:t>
          </a:r>
          <a:endParaRPr lang="en-US" altLang="zh-TW" sz="1700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1700" kern="1200" dirty="0"/>
            <a:t>較</a:t>
          </a:r>
          <a:r>
            <a:rPr lang="en-US" sz="1700" kern="1200" dirty="0"/>
            <a:t>2015</a:t>
          </a:r>
          <a:r>
            <a:rPr lang="zh-TW" sz="1700" kern="1200" dirty="0"/>
            <a:t>年碳排放減少</a:t>
          </a:r>
          <a:r>
            <a:rPr lang="en-US" sz="1700" kern="1200" dirty="0"/>
            <a:t> 75%</a:t>
          </a:r>
          <a:endParaRPr lang="zh-TW" altLang="en-US" sz="1700" kern="1200" dirty="0"/>
        </a:p>
      </dsp:txBody>
      <dsp:txXfrm>
        <a:off x="3180161" y="935428"/>
        <a:ext cx="1632783" cy="1832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9633E1-BB4D-478A-8A1D-1E9153E5A0F2}">
      <dsp:nvSpPr>
        <dsp:cNvPr id="0" name=""/>
        <dsp:cNvSpPr/>
      </dsp:nvSpPr>
      <dsp:spPr>
        <a:xfrm>
          <a:off x="0" y="378878"/>
          <a:ext cx="5059202" cy="316200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F0429C-1275-4B1B-8CCF-D82ED5FEA582}">
      <dsp:nvSpPr>
        <dsp:cNvPr id="0" name=""/>
        <dsp:cNvSpPr/>
      </dsp:nvSpPr>
      <dsp:spPr>
        <a:xfrm>
          <a:off x="642518" y="2561291"/>
          <a:ext cx="131539" cy="13153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DDCADD-F373-448E-B8CD-056667483DE6}">
      <dsp:nvSpPr>
        <dsp:cNvPr id="0" name=""/>
        <dsp:cNvSpPr/>
      </dsp:nvSpPr>
      <dsp:spPr>
        <a:xfrm>
          <a:off x="708288" y="2627061"/>
          <a:ext cx="1178794" cy="9138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70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kern="1200" dirty="0"/>
            <a:t>2025</a:t>
          </a:r>
          <a:r>
            <a:rPr lang="zh-TW" altLang="en-US" sz="1400" kern="1200" dirty="0"/>
            <a:t>年</a:t>
          </a:r>
          <a:endParaRPr lang="en-US" altLang="zh-TW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較</a:t>
          </a:r>
          <a:r>
            <a:rPr lang="en-US" altLang="zh-TW" sz="1400" kern="1200" dirty="0"/>
            <a:t>2018</a:t>
          </a:r>
          <a:r>
            <a:rPr lang="zh-TW" altLang="en-US" sz="1400" kern="1200" dirty="0"/>
            <a:t>年減排</a:t>
          </a:r>
          <a:r>
            <a:rPr lang="en-US" altLang="zh-TW" sz="1400" kern="1200" dirty="0">
              <a:solidFill>
                <a:srgbClr val="FF0000"/>
              </a:solidFill>
            </a:rPr>
            <a:t>20%</a:t>
          </a:r>
          <a:endParaRPr lang="zh-TW" altLang="en-US" sz="1400" kern="1200" dirty="0">
            <a:solidFill>
              <a:srgbClr val="FF0000"/>
            </a:solidFill>
          </a:endParaRPr>
        </a:p>
      </dsp:txBody>
      <dsp:txXfrm>
        <a:off x="708288" y="2627061"/>
        <a:ext cx="1178794" cy="913818"/>
      </dsp:txXfrm>
    </dsp:sp>
    <dsp:sp modelId="{B17098AE-EB06-45A2-BA58-548A63594D11}">
      <dsp:nvSpPr>
        <dsp:cNvPr id="0" name=""/>
        <dsp:cNvSpPr/>
      </dsp:nvSpPr>
      <dsp:spPr>
        <a:xfrm>
          <a:off x="1803605" y="1701859"/>
          <a:ext cx="237782" cy="237782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7CDD20-AD5E-46E6-AA5F-B815215A427F}">
      <dsp:nvSpPr>
        <dsp:cNvPr id="0" name=""/>
        <dsp:cNvSpPr/>
      </dsp:nvSpPr>
      <dsp:spPr>
        <a:xfrm>
          <a:off x="1922496" y="1820750"/>
          <a:ext cx="1214208" cy="1720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996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kern="1200" dirty="0"/>
            <a:t>2030</a:t>
          </a:r>
          <a:r>
            <a:rPr lang="zh-TW" altLang="en-US" sz="1400" kern="1200" dirty="0"/>
            <a:t>年</a:t>
          </a:r>
          <a:endParaRPr lang="en-US" altLang="zh-TW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較</a:t>
          </a:r>
          <a:r>
            <a:rPr lang="en-US" altLang="zh-TW" sz="1400" kern="1200" dirty="0"/>
            <a:t>2018</a:t>
          </a:r>
          <a:r>
            <a:rPr lang="zh-TW" altLang="en-US" sz="1400" kern="1200" dirty="0"/>
            <a:t>年減排</a:t>
          </a:r>
          <a:r>
            <a:rPr lang="en-US" altLang="zh-TW" sz="1400" kern="1200" dirty="0">
              <a:solidFill>
                <a:srgbClr val="FF0000"/>
              </a:solidFill>
            </a:rPr>
            <a:t>50%</a:t>
          </a:r>
          <a:endParaRPr lang="zh-TW" altLang="en-US" sz="1400" kern="1200" dirty="0">
            <a:solidFill>
              <a:srgbClr val="FF0000"/>
            </a:solidFill>
          </a:endParaRPr>
        </a:p>
      </dsp:txBody>
      <dsp:txXfrm>
        <a:off x="1922496" y="1820750"/>
        <a:ext cx="1214208" cy="1720128"/>
      </dsp:txXfrm>
    </dsp:sp>
    <dsp:sp modelId="{18C88DF3-4517-4A88-82FC-347E3733DC80}">
      <dsp:nvSpPr>
        <dsp:cNvPr id="0" name=""/>
        <dsp:cNvSpPr/>
      </dsp:nvSpPr>
      <dsp:spPr>
        <a:xfrm>
          <a:off x="3199945" y="1178864"/>
          <a:ext cx="328848" cy="328848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28F05-A4C6-4206-B0FA-5ACC71643EFB}">
      <dsp:nvSpPr>
        <dsp:cNvPr id="0" name=""/>
        <dsp:cNvSpPr/>
      </dsp:nvSpPr>
      <dsp:spPr>
        <a:xfrm>
          <a:off x="3364369" y="1343288"/>
          <a:ext cx="1214208" cy="2197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25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kern="1200" dirty="0"/>
            <a:t>2050</a:t>
          </a:r>
          <a:r>
            <a:rPr lang="zh-TW" altLang="en-US" sz="1400" kern="1200" dirty="0"/>
            <a:t>年</a:t>
          </a:r>
          <a:endParaRPr lang="en-US" altLang="zh-TW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kern="1200" dirty="0"/>
            <a:t>達到</a:t>
          </a:r>
          <a:r>
            <a:rPr lang="zh-TW" altLang="en-US" sz="1400" kern="1200" dirty="0">
              <a:solidFill>
                <a:srgbClr val="FF0000"/>
              </a:solidFill>
            </a:rPr>
            <a:t>零碳</a:t>
          </a:r>
          <a:r>
            <a:rPr lang="zh-TW" altLang="en-US" sz="1400" kern="1200" dirty="0"/>
            <a:t>排</a:t>
          </a:r>
        </a:p>
      </dsp:txBody>
      <dsp:txXfrm>
        <a:off x="3364369" y="1343288"/>
        <a:ext cx="1214208" cy="21975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5112C-BD58-3146-86F6-E140FD855B9C}" type="datetimeFigureOut">
              <a:rPr kumimoji="1" lang="zh-TW" altLang="en-US" smtClean="0"/>
              <a:t>2022/12/5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3239C-2588-F747-A79D-668A664FE3B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684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le.com/newsroom/pdfs/Apple_Supplier_Clean_Energy_Program_Update_2022.pdf" TargetMode="External"/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pple.com/newsroom/2021/10/apple-charges-forward-to-2030-carbon-neutral-goal-adding-9-gigawatts-of-clean-power-and-doubling-supplier-commitments/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3239C-2588-F747-A79D-668A664FE3BC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22051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歐盟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E6B38B-C7D6-4F0C-A636-031B1E6408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61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永續的經濟活動主要有三大類別，包括本身已經是低碳的經濟活動、還有轉型地碳的經濟活動、還有支持低碳經濟活動。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E6B38B-C7D6-4F0C-A636-031B1E6408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561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六大環境目的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E6B38B-C7D6-4F0C-A636-031B1E6408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1108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>
                <a:solidFill>
                  <a:schemeClr val="tx1">
                    <a:lumMod val="75000"/>
                  </a:schemeClr>
                </a:solidFill>
              </a:rPr>
              <a:t>例如：汙染會對於生物多樣性和水資源等環境目的之狀態造成壓力，循環經濟則是協助減輕各個環境目的達到其理想狀態之手段</a:t>
            </a:r>
            <a:endParaRPr lang="zh-TW" altLang="en-US" b="1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E9FB9-4D1E-4A88-8F87-B34AFE16905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089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投影片圖像版面配置區 1">
            <a:extLst>
              <a:ext uri="{FF2B5EF4-FFF2-40B4-BE49-F238E27FC236}">
                <a16:creationId xmlns:a16="http://schemas.microsoft.com/office/drawing/2014/main" id="{8D3E32CA-1261-4EEF-B7DB-4F5FFD077C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0" name="備忘稿版面配置區 2">
            <a:extLst>
              <a:ext uri="{FF2B5EF4-FFF2-40B4-BE49-F238E27FC236}">
                <a16:creationId xmlns:a16="http://schemas.microsoft.com/office/drawing/2014/main" id="{5C498726-AD93-4A4C-BA29-77D5DDBE6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65891" name="投影片編號版面配置區 3">
            <a:extLst>
              <a:ext uri="{FF2B5EF4-FFF2-40B4-BE49-F238E27FC236}">
                <a16:creationId xmlns:a16="http://schemas.microsoft.com/office/drawing/2014/main" id="{1B83FAAB-7273-4DA2-AEC0-21D377F1F1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4D2E57-459C-4941-9879-6A753E858906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2363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投影片影像版面配置區 1">
            <a:extLst>
              <a:ext uri="{FF2B5EF4-FFF2-40B4-BE49-F238E27FC236}">
                <a16:creationId xmlns:a16="http://schemas.microsoft.com/office/drawing/2014/main" id="{6B758FD6-7FE1-45A9-9A79-8DDD2FBA5F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8" name="備忘稿版面配置區 2">
            <a:extLst>
              <a:ext uri="{FF2B5EF4-FFF2-40B4-BE49-F238E27FC236}">
                <a16:creationId xmlns:a16="http://schemas.microsoft.com/office/drawing/2014/main" id="{321C5C79-797F-47CB-8509-6940167F25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en-US"/>
              <a:t>範疇一（直接溫室氣體排放）：來自於製程或設施之直接排放，如工廠煙囪、製程、通風設備及組織擁有或控制的固定燃燒源、製程排放、交通工具的排放及逸散排放源</a:t>
            </a:r>
          </a:p>
          <a:p>
            <a:pPr>
              <a:spcBef>
                <a:spcPct val="0"/>
              </a:spcBef>
            </a:pPr>
            <a:r>
              <a:rPr lang="zh-TW" altLang="en-US"/>
              <a:t>範疇二（能源間接排放）：來自於外購電力、熱或蒸汽之能源利用間接排放</a:t>
            </a:r>
          </a:p>
          <a:p>
            <a:pPr>
              <a:spcBef>
                <a:spcPct val="0"/>
              </a:spcBef>
            </a:pPr>
            <a:r>
              <a:rPr lang="zh-TW" altLang="en-US"/>
              <a:t>範疇三（其他間接排放）：非屬自有或可支配控制之排放源產生之排放，如因租賃、委外業務、員工通勤等造成之其他間接排放</a:t>
            </a:r>
          </a:p>
        </p:txBody>
      </p:sp>
      <p:sp>
        <p:nvSpPr>
          <p:cNvPr id="167939" name="投影片編號版面配置區 3">
            <a:extLst>
              <a:ext uri="{FF2B5EF4-FFF2-40B4-BE49-F238E27FC236}">
                <a16:creationId xmlns:a16="http://schemas.microsoft.com/office/drawing/2014/main" id="{AA9FA2CF-81FF-42ED-9FA1-46355BE95F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EEE668-8F0B-48D4-9E85-082D166987CC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Arial"/>
                <a:sym typeface="Arial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564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Google Shape;950;p35:notes">
            <a:extLst>
              <a:ext uri="{FF2B5EF4-FFF2-40B4-BE49-F238E27FC236}">
                <a16:creationId xmlns:a16="http://schemas.microsoft.com/office/drawing/2014/main" id="{DF6904B7-3252-4B87-87DE-6324744CD4E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2" name="Google Shape;951;p35:notes">
            <a:extLst>
              <a:ext uri="{FF2B5EF4-FFF2-40B4-BE49-F238E27FC236}">
                <a16:creationId xmlns:a16="http://schemas.microsoft.com/office/drawing/2014/main" id="{B30C0A5F-35D7-4E8F-82B3-C85CA7D239B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4875"/>
            <a:ext cx="5438775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zh-TW" dirty="0"/>
              <a:t>2021</a:t>
            </a:r>
            <a:r>
              <a:rPr lang="zh-TW" altLang="en-US" dirty="0"/>
              <a:t>年</a:t>
            </a:r>
            <a:r>
              <a:rPr lang="en-US" altLang="zh-TW" dirty="0"/>
              <a:t>ESG</a:t>
            </a:r>
            <a:r>
              <a:rPr lang="zh-TW" altLang="en-US" dirty="0"/>
              <a:t>大爆發</a:t>
            </a:r>
            <a:endParaRPr lang="zh-TW" altLang="zh-TW" dirty="0"/>
          </a:p>
        </p:txBody>
      </p:sp>
      <p:sp>
        <p:nvSpPr>
          <p:cNvPr id="92163" name="Google Shape;952;p35:notes">
            <a:extLst>
              <a:ext uri="{FF2B5EF4-FFF2-40B4-BE49-F238E27FC236}">
                <a16:creationId xmlns:a16="http://schemas.microsoft.com/office/drawing/2014/main" id="{E56D7147-288E-428F-AD57-897451065E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0DBD68-BF1B-422D-8491-55064726068B}" type="slidenum">
              <a:rPr lang="en-US" altLang="zh-TW">
                <a:latin typeface="Calibri" panose="020F0502020204030204" pitchFamily="34" charset="0"/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zh-TW" altLang="zh-TW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996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CC050B-E80A-480A-A958-645FB98C3087}" type="slidenum">
              <a:rPr lang="zh-TW" altLang="en-US" smtClean="0"/>
              <a:pPr/>
              <a:t>37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72136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改順序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134-697D-4044-AED4-75F85DAB4C4D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0446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BD074-6B3C-49C5-971A-604B9C1E19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35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:notes"/>
          <p:cNvSpPr txBox="1">
            <a:spLocks noGrp="1"/>
          </p:cNvSpPr>
          <p:nvPr>
            <p:ph type="body" idx="1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備忘稿版面配置區 1">
            <a:extLst>
              <a:ext uri="{FF2B5EF4-FFF2-40B4-BE49-F238E27FC236}">
                <a16:creationId xmlns:a16="http://schemas.microsoft.com/office/drawing/2014/main" id="{F87B0F0C-7690-4653-A962-B1965A0760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kumimoji="1" lang="zh-TW" altLang="en-US"/>
              <a:t>主要的概念是</a:t>
            </a:r>
          </a:p>
        </p:txBody>
      </p:sp>
    </p:spTree>
    <p:extLst>
      <p:ext uri="{BB962C8B-B14F-4D97-AF65-F5344CB8AC3E}">
        <p14:creationId xmlns:p14="http://schemas.microsoft.com/office/powerpoint/2010/main" val="3750917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BD074-6B3C-49C5-971A-604B9C1E19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207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6B134-697D-4044-AED4-75F85DAB4C4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687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134-697D-4044-AED4-75F85DAB4C4D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87515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134-697D-4044-AED4-75F85DAB4C4D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8190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just">
              <a:lnSpc>
                <a:spcPts val="1600"/>
              </a:lnSpc>
              <a:spcAft>
                <a:spcPts val="1000"/>
              </a:spcAft>
              <a:buFont typeface="Wingdings" panose="05000000000000000000" pitchFamily="2" charset="2"/>
              <a:buNone/>
              <a:tabLst>
                <a:tab pos="228600" algn="l"/>
                <a:tab pos="304800" algn="l"/>
              </a:tabLst>
            </a:pPr>
            <a:r>
              <a:rPr lang="zh-TW" altLang="zh-TW" sz="18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「負責任的物料閉環採購方法」僅使用回收與再生原物料來製造產品</a:t>
            </a:r>
            <a:endParaRPr lang="en-US" altLang="zh-TW" sz="1800" dirty="0">
              <a:effectLst/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ts val="1600"/>
              </a:lnSpc>
              <a:spcAft>
                <a:spcPts val="1000"/>
              </a:spcAft>
              <a:buFont typeface="Wingdings" panose="05000000000000000000" pitchFamily="2" charset="2"/>
              <a:buChar char="ü"/>
              <a:tabLst>
                <a:tab pos="228600" algn="l"/>
                <a:tab pos="304800" algn="l"/>
              </a:tabLst>
            </a:pP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採購可回收再生物料及包裝材料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PMingLiU" panose="02020500000000000000" pitchFamily="18" charset="-120"/>
                <a:ea typeface="Times New Roman" panose="02020603050405020304" pitchFamily="18" charset="0"/>
                <a:cs typeface="PMingLiU" panose="02020500000000000000" pitchFamily="18" charset="-120"/>
              </a:rPr>
              <a:t> </a:t>
            </a:r>
            <a:endParaRPr lang="zh-TW" altLang="zh-TW" sz="1800" dirty="0">
              <a:solidFill>
                <a:srgbClr val="000000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  <a:cs typeface="PMingLiU" panose="02020500000000000000" pitchFamily="18" charset="-120"/>
            </a:endParaRPr>
          </a:p>
          <a:p>
            <a:pPr marL="342900" lvl="0" indent="-342900" algn="just">
              <a:lnSpc>
                <a:spcPts val="1600"/>
              </a:lnSpc>
              <a:spcAft>
                <a:spcPts val="1000"/>
              </a:spcAft>
              <a:buFont typeface="Wingdings" panose="05000000000000000000" pitchFamily="2" charset="2"/>
              <a:buChar char=""/>
              <a:tabLst>
                <a:tab pos="228600" algn="l"/>
                <a:tab pos="304800" algn="l"/>
              </a:tabLst>
            </a:pP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增加產品使用週期</a:t>
            </a:r>
            <a:endParaRPr lang="zh-TW" altLang="zh-TW" sz="1800" dirty="0">
              <a:solidFill>
                <a:srgbClr val="000000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  <a:cs typeface="PMingLiU" panose="02020500000000000000" pitchFamily="18" charset="-120"/>
            </a:endParaRPr>
          </a:p>
          <a:p>
            <a:pPr marL="342900" lvl="0" indent="-342900" algn="just">
              <a:lnSpc>
                <a:spcPts val="1600"/>
              </a:lnSpc>
              <a:spcAft>
                <a:spcPts val="1000"/>
              </a:spcAft>
              <a:buFont typeface="Wingdings" panose="05000000000000000000" pitchFamily="2" charset="2"/>
              <a:buChar char=""/>
              <a:tabLst>
                <a:tab pos="228600" algn="l"/>
                <a:tab pos="304800" algn="l"/>
              </a:tabLst>
            </a:pP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報廢產品可成為未來裝置的用料等</a:t>
            </a:r>
            <a:endParaRPr lang="zh-TW" altLang="zh-TW" sz="1800" dirty="0">
              <a:solidFill>
                <a:srgbClr val="000000"/>
              </a:solidFill>
              <a:effectLst/>
              <a:latin typeface="PMingLiU" panose="02020500000000000000" pitchFamily="18" charset="-120"/>
              <a:ea typeface="PMingLiU" panose="02020500000000000000" pitchFamily="18" charset="-120"/>
              <a:cs typeface="PMingLiU" panose="02020500000000000000" pitchFamily="18" charset="-120"/>
            </a:endParaRPr>
          </a:p>
          <a:p>
            <a:endParaRPr lang="en-US" altLang="zh-TW" dirty="0"/>
          </a:p>
          <a:p>
            <a:r>
              <a:rPr lang="zh-TW" altLang="zh-TW" sz="18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《</a:t>
            </a:r>
            <a:r>
              <a:rPr lang="en-US" altLang="zh-TW" sz="18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Apple 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回收廠指南》，提供相關資訊給專業的電子產品回收業者，以使業者既能以安全的方式拆卸</a:t>
            </a:r>
            <a:r>
              <a:rPr lang="en-US" altLang="zh-TW" sz="1800" dirty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 Apple 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產品，也能將資源回收極大化。</a:t>
            </a:r>
            <a:endParaRPr lang="en-US" altLang="zh-TW" sz="1800" dirty="0">
              <a:effectLst/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US" altLang="zh-TW" sz="1800" dirty="0">
              <a:effectLst/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1800" dirty="0">
                <a:effectLst/>
                <a:latin typeface="Cambria Math" panose="02040503050406030204" pitchFamily="18" charset="0"/>
                <a:ea typeface="PMingLiU" panose="02020500000000000000" pitchFamily="18" charset="-120"/>
                <a:cs typeface="Cambria Math" panose="02040503050406030204" pitchFamily="18" charset="0"/>
              </a:rPr>
              <a:t>⟪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準則</a:t>
            </a:r>
            <a:r>
              <a:rPr lang="en-US" altLang="zh-TW" sz="1800" dirty="0">
                <a:effectLst/>
                <a:latin typeface="Cambria Math" panose="02040503050406030204" pitchFamily="18" charset="0"/>
                <a:ea typeface="PMingLiU" panose="02020500000000000000" pitchFamily="18" charset="-120"/>
                <a:cs typeface="Cambria Math" panose="02040503050406030204" pitchFamily="18" charset="0"/>
              </a:rPr>
              <a:t>⟫</a:t>
            </a:r>
            <a:r>
              <a:rPr lang="zh-TW" altLang="en-US" sz="1800" dirty="0">
                <a:effectLst/>
                <a:latin typeface="Cambria Math" panose="02040503050406030204" pitchFamily="18" charset="0"/>
                <a:ea typeface="PMingLiU" panose="02020500000000000000" pitchFamily="18" charset="-120"/>
                <a:cs typeface="Cambria Math" panose="02040503050406030204" pitchFamily="18" charset="0"/>
              </a:rPr>
              <a:t>，</a:t>
            </a:r>
            <a:r>
              <a:rPr lang="zh-TW" altLang="zh-TW" sz="1800" dirty="0">
                <a:effectLst/>
                <a:latin typeface="Times New Roman" panose="02020603050405020304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規範供應商本身也應透過保存、重複使用、回收、替代或其他措施，減少其本身所消耗的化石燃料、水、有害物質和天然資源。</a:t>
            </a:r>
            <a:endParaRPr lang="en-US" altLang="zh-TW" sz="1800" dirty="0">
              <a:effectLst/>
              <a:latin typeface="Times New Roman" panose="02020603050405020304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2A68D8-3E55-49E7-A5D2-26CF69AE4268}" type="slidenum">
              <a:rPr lang="zh-TW" altLang="en-US" smtClean="0">
                <a:solidFill>
                  <a:prstClr val="black"/>
                </a:solidFill>
              </a:rPr>
              <a:pPr/>
              <a:t>50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813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4800" indent="304800" algn="just">
              <a:lnSpc>
                <a:spcPts val="1600"/>
              </a:lnSpc>
              <a:spcAft>
                <a:spcPts val="1000"/>
              </a:spcAft>
            </a:pPr>
            <a:r>
              <a:rPr lang="en-US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新細明體" panose="02020500000000000000" pitchFamily="18" charset="-120"/>
              </a:rPr>
              <a:t>Apple 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為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新細明體" panose="02020500000000000000" pitchFamily="18" charset="-120"/>
              </a:rPr>
              <a:t>RE100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能源倡議</a:t>
            </a:r>
            <a:r>
              <a:rPr lang="zh-TW" altLang="zh-TW" sz="1800" dirty="0">
                <a:solidFill>
                  <a:srgbClr val="000000"/>
                </a:solidFill>
                <a:effectLst/>
                <a:highlight>
                  <a:srgbClr val="D3D3D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組織成員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TW" altLang="zh-TW" sz="1800" dirty="0">
                <a:solidFill>
                  <a:srgbClr val="000000"/>
                </a:solidFill>
                <a:effectLst/>
                <a:highlight>
                  <a:srgbClr val="D3D3D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並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持續與其全球供應鏈合作，以其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新細明體" panose="02020500000000000000" pitchFamily="18" charset="-120"/>
              </a:rPr>
              <a:t>2015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推出的「清潔能源計畫」，加速並支持供應商全面轉用清潔能源，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新細明體" panose="02020500000000000000" pitchFamily="18" charset="-120"/>
              </a:rPr>
              <a:t>Apple 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雖然並未指定參與該計畫的供應商應選擇使用何種清潔能源，但鼓勵供應商應建立自己的再生能源採購或發展策略。如果供應商無法設置再生能源案場，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新細明體" panose="02020500000000000000" pitchFamily="18" charset="-120"/>
              </a:rPr>
              <a:t>Apple 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則希望供應商與新的再生能源案場簽署電力購買合約。截至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新細明體" panose="02020500000000000000" pitchFamily="18" charset="-120"/>
              </a:rPr>
              <a:t>2022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新細明體" panose="02020500000000000000" pitchFamily="18" charset="-120"/>
              </a:rPr>
              <a:t>4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月，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新細明體" panose="02020500000000000000" pitchFamily="18" charset="-120"/>
              </a:rPr>
              <a:t>Apple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新細明體" panose="02020500000000000000" pitchFamily="18" charset="-120"/>
              </a:rPr>
              <a:t> 213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個主要製造合作夥伴已承諾在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新細明體" panose="02020500000000000000" pitchFamily="18" charset="-120"/>
              </a:rPr>
              <a:t> 25 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個國家使用可再生電力推動所有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新細明體" panose="02020500000000000000" pitchFamily="18" charset="-120"/>
              </a:rPr>
              <a:t> Apple 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生產工作。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新細明體" panose="02020500000000000000" pitchFamily="18" charset="-120"/>
              </a:rPr>
              <a:t>Apple 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也在世界各地直接投資可再生能源計畫，包括中國和日本近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新細明體" panose="02020500000000000000" pitchFamily="18" charset="-120"/>
              </a:rPr>
              <a:t> 500 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兆瓦的太陽能和其他可再生能源項目，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新細明體" panose="02020500000000000000" pitchFamily="18" charset="-120"/>
              </a:rPr>
              <a:t>Apple </a:t>
            </a:r>
            <a:r>
              <a:rPr lang="zh-TW" altLang="zh-TW" sz="1800" dirty="0">
                <a:solidFill>
                  <a:srgbClr val="000000"/>
                </a:solidFill>
                <a:effectLst/>
                <a:highlight>
                  <a:srgbClr val="D3D3D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也和台灣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當地夥伴合作建設屋頂太陽光電，以供應直營門市或辦公室的部分用電，並透過簽訂長期合約擁有這些再生能源憑證，利用台灣再生能源憑證</a:t>
            </a:r>
            <a:r>
              <a:rPr lang="en-US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新細明體" panose="02020500000000000000" pitchFamily="18" charset="-120"/>
              </a:rPr>
              <a:t>(T-REC)</a:t>
            </a:r>
            <a:r>
              <a:rPr lang="zh-TW" altLang="zh-TW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的追蹤系統來驗證所購買的再生能源，作為上游減排計劃的一部分</a:t>
            </a:r>
            <a:endParaRPr lang="zh-TW" altLang="zh-TW" sz="1800" dirty="0">
              <a:solidFill>
                <a:srgbClr val="000000"/>
              </a:solidFill>
              <a:effectLst/>
              <a:latin typeface="微軟正黑體" panose="020B0604030504040204" pitchFamily="34" charset="-120"/>
              <a:cs typeface="新細明體" panose="02020500000000000000" pitchFamily="18" charset="-120"/>
            </a:endParaRPr>
          </a:p>
          <a:p>
            <a:pPr>
              <a:lnSpc>
                <a:spcPts val="1600"/>
              </a:lnSpc>
              <a:spcAft>
                <a:spcPts val="1000"/>
              </a:spcAft>
            </a:pPr>
            <a:r>
              <a:rPr lang="en-US" altLang="zh-TW" sz="1800" u="sng" kern="100" dirty="0">
                <a:solidFill>
                  <a:srgbClr val="0563C1"/>
                </a:solidFill>
                <a:effectLst/>
                <a:latin typeface="楷體-繁" panose="02010600040101010101" pitchFamily="2" charset="-120"/>
                <a:cs typeface="Times New Roman" panose="02020603050405020304" pitchFamily="18" charset="0"/>
                <a:hlinkClick r:id="rId3"/>
              </a:rPr>
              <a:t>https://www.apple.com/newsroom/pdfs/Apple_Supplier_Clean_Energy_Program_Update_2022.pdf</a:t>
            </a:r>
            <a:endParaRPr lang="zh-TW" altLang="zh-TW" sz="1800" kern="1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1000"/>
              </a:spcAft>
            </a:pPr>
            <a:r>
              <a:rPr lang="en-US" altLang="zh-TW" sz="1800" kern="100" dirty="0">
                <a:effectLst/>
                <a:latin typeface="楷體-繁" panose="02010600040101010101" pitchFamily="2" charset="-120"/>
                <a:cs typeface="Times New Roman" panose="02020603050405020304" pitchFamily="18" charset="0"/>
              </a:rPr>
              <a:t>Apple, </a:t>
            </a:r>
            <a:r>
              <a:rPr lang="en-US" altLang="zh-TW" sz="1800" u="sng" kern="100" dirty="0">
                <a:solidFill>
                  <a:srgbClr val="0563C1"/>
                </a:solidFill>
                <a:effectLst/>
                <a:latin typeface="楷體-繁" panose="02010600040101010101" pitchFamily="2" charset="-120"/>
                <a:cs typeface="Times New Roman" panose="02020603050405020304" pitchFamily="18" charset="0"/>
                <a:hlinkClick r:id="rId4"/>
              </a:rPr>
              <a:t>https://www.apple.com/newsroom/2021/10/apple-charges-forward-to-2030-carbon-neutral-goal-adding-9-gigawatts-of-clean-power-and-doubling-supplier-commitments/</a:t>
            </a:r>
            <a:endParaRPr lang="zh-TW" altLang="zh-TW" sz="1800" kern="1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A2806-BA03-7243-B8A7-17AC9BD99045}" type="slidenum">
              <a:rPr kumimoji="1" lang="zh-TW" altLang="en-US" smtClean="0">
                <a:solidFill>
                  <a:prstClr val="black"/>
                </a:solidFill>
              </a:rPr>
              <a:pPr/>
              <a:t>51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52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相關子目標包括：</a:t>
            </a:r>
            <a:endParaRPr lang="zh-TW" altLang="zh-TW" sz="1200" kern="1200" dirty="0">
              <a:solidFill>
                <a:schemeClr val="tx1"/>
              </a:solidFill>
              <a:effectLst/>
              <a:latin typeface="+mn-lt"/>
              <a:cs typeface="+mn-cs"/>
            </a:endParaRPr>
          </a:p>
          <a:p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2025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年前達到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：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1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包裝全面轉換成可回收或可再利用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	2.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使用永續認證的咖啡與可可豆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(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可可豆可以追朔源頭並且須符合相關第三方認證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	3.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所有據點全面使用可在生電力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	4. 20%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主要物料之取得來自再生農業</a:t>
            </a: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cs typeface="+mn-cs"/>
            </a:endParaRPr>
          </a:p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cs typeface="+mn-cs"/>
            </a:endParaRPr>
          </a:p>
          <a:p>
            <a:r>
              <a:rPr lang="en-US" altLang="zh-TW" sz="1200" b="1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2030</a:t>
            </a:r>
            <a:r>
              <a:rPr lang="zh-TW" altLang="zh-TW" sz="1200" b="1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年前達到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1.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種植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2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億棵樹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	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  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2.50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％主要物料之取得來自再生農業</a:t>
            </a:r>
          </a:p>
          <a:p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	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 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 3.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cs typeface="+mn-cs"/>
              </a:rPr>
              <a:t>生產製造過程使用可再生的熱電發電</a:t>
            </a:r>
          </a:p>
          <a:p>
            <a:endParaRPr lang="zh-TW" altLang="zh-TW" sz="1200" kern="1200" dirty="0">
              <a:solidFill>
                <a:schemeClr val="tx1"/>
              </a:solidFill>
              <a:effectLst/>
              <a:latin typeface="+mn-lt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A2806-BA03-7243-B8A7-17AC9BD99045}" type="slidenum">
              <a:rPr kumimoji="1" lang="zh-TW" altLang="en-US" smtClean="0">
                <a:solidFill>
                  <a:prstClr val="black"/>
                </a:solidFill>
              </a:rPr>
              <a:pPr/>
              <a:t>53</a:t>
            </a:fld>
            <a:endParaRPr kumimoji="1"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1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BD074-6B3C-49C5-971A-604B9C1E19FB}" type="slidenum">
              <a:rPr lang="zh-CN" altLang="en-US" smtClean="0">
                <a:solidFill>
                  <a:prstClr val="black"/>
                </a:solidFill>
              </a:rPr>
              <a:pPr/>
              <a:t>54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473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 global population grows rapidly, but people for economic development, lead to insufficient energy resources.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706DB-0C07-4F04-877F-C127D0A028E5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735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BD074-6B3C-49C5-971A-604B9C1E19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6909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275A8-7B0A-411E-B9A1-2D10C285651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3551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投影片圖像版面配置區 1">
            <a:extLst>
              <a:ext uri="{FF2B5EF4-FFF2-40B4-BE49-F238E27FC236}">
                <a16:creationId xmlns:a16="http://schemas.microsoft.com/office/drawing/2014/main" id="{2077D4D6-21B4-451B-96E4-91AC90EBFC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4738" name="備忘稿版面配置區 2">
            <a:extLst>
              <a:ext uri="{FF2B5EF4-FFF2-40B4-BE49-F238E27FC236}">
                <a16:creationId xmlns:a16="http://schemas.microsoft.com/office/drawing/2014/main" id="{6306D3C4-449A-4811-A194-F0DC61BDC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244739" name="投影片編號版面配置區 3">
            <a:extLst>
              <a:ext uri="{FF2B5EF4-FFF2-40B4-BE49-F238E27FC236}">
                <a16:creationId xmlns:a16="http://schemas.microsoft.com/office/drawing/2014/main" id="{A255318A-F22D-4503-8F15-0F65F30F17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EFA0CE-A92B-4A63-9F13-FFDE41812ABF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1740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投影片圖像版面配置區 1">
            <a:extLst>
              <a:ext uri="{FF2B5EF4-FFF2-40B4-BE49-F238E27FC236}">
                <a16:creationId xmlns:a16="http://schemas.microsoft.com/office/drawing/2014/main" id="{1D6314C0-628B-48C6-AEAB-881D375BE0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8834" name="備忘稿版面配置區 2">
            <a:extLst>
              <a:ext uri="{FF2B5EF4-FFF2-40B4-BE49-F238E27FC236}">
                <a16:creationId xmlns:a16="http://schemas.microsoft.com/office/drawing/2014/main" id="{208FB55C-EA10-4D6D-8864-8DEBE226D7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248835" name="投影片編號版面配置區 3">
            <a:extLst>
              <a:ext uri="{FF2B5EF4-FFF2-40B4-BE49-F238E27FC236}">
                <a16:creationId xmlns:a16="http://schemas.microsoft.com/office/drawing/2014/main" id="{6AA5E7AA-0B08-4A9F-B011-B9B31EA200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F8FF22-AEDC-4318-8F87-E6B68F84B878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366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投影片影像預留位置 1">
            <a:extLst>
              <a:ext uri="{FF2B5EF4-FFF2-40B4-BE49-F238E27FC236}">
                <a16:creationId xmlns:a16="http://schemas.microsoft.com/office/drawing/2014/main" id="{1B4E5718-5DD7-4CFA-9E18-71B117EF14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2" name="備忘稿預留位置 2">
            <a:extLst>
              <a:ext uri="{FF2B5EF4-FFF2-40B4-BE49-F238E27FC236}">
                <a16:creationId xmlns:a16="http://schemas.microsoft.com/office/drawing/2014/main" id="{4CEEDEB5-5D4E-4DA2-A21C-722306D8D0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kumimoji="1" lang="zh-TW" altLang="en-US"/>
              <a:t>遵守法令是不夠的，因為背後有太多看不見的環境成本。</a:t>
            </a:r>
            <a:r>
              <a:rPr lang="zh-TW" altLang="en-US">
                <a:solidFill>
                  <a:srgbClr val="002060"/>
                </a:solidFill>
              </a:rPr>
              <a:t>希望</a:t>
            </a:r>
            <a:r>
              <a:rPr lang="zh-TW" altLang="en-US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所得和環境一樣重要</a:t>
            </a:r>
            <a:r>
              <a:rPr lang="zh-TW" altLang="zh-TW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有錢也有生活品質</a:t>
            </a:r>
            <a:r>
              <a:rPr lang="en-US" altLang="zh-TW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br>
              <a:rPr lang="en-US" altLang="zh-TW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如何建立新的生產、生活方式，不增加環境負擔</a:t>
            </a:r>
            <a:r>
              <a:rPr lang="en-US" altLang="zh-TW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kumimoji="1" lang="zh-TW" altLang="en-US"/>
          </a:p>
        </p:txBody>
      </p:sp>
      <p:sp>
        <p:nvSpPr>
          <p:cNvPr id="250883" name="投影片編號預留位置 3">
            <a:extLst>
              <a:ext uri="{FF2B5EF4-FFF2-40B4-BE49-F238E27FC236}">
                <a16:creationId xmlns:a16="http://schemas.microsoft.com/office/drawing/2014/main" id="{DA509656-6F45-4F67-A26B-A826E9D570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93504D-6362-4267-A3A0-51EF336F00D5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5865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投影片圖像版面配置區 1">
            <a:extLst>
              <a:ext uri="{FF2B5EF4-FFF2-40B4-BE49-F238E27FC236}">
                <a16:creationId xmlns:a16="http://schemas.microsoft.com/office/drawing/2014/main" id="{569BB732-F1C3-4DD0-8BC8-02579542CE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0338" name="備忘稿版面配置區 2">
            <a:extLst>
              <a:ext uri="{FF2B5EF4-FFF2-40B4-BE49-F238E27FC236}">
                <a16:creationId xmlns:a16="http://schemas.microsoft.com/office/drawing/2014/main" id="{1966D134-E67B-4881-8EC2-1B3C46504A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/>
          </a:p>
        </p:txBody>
      </p:sp>
      <p:sp>
        <p:nvSpPr>
          <p:cNvPr id="270339" name="投影片編號版面配置區 3">
            <a:extLst>
              <a:ext uri="{FF2B5EF4-FFF2-40B4-BE49-F238E27FC236}">
                <a16:creationId xmlns:a16="http://schemas.microsoft.com/office/drawing/2014/main" id="{9163B358-FA57-458F-8E85-AB20A5509E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43DFC1-08AD-465D-A8A1-040088C23E0F}" type="slidenum">
              <a: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1069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投影片圖像版面配置區 1">
            <a:extLst>
              <a:ext uri="{FF2B5EF4-FFF2-40B4-BE49-F238E27FC236}">
                <a16:creationId xmlns:a16="http://schemas.microsoft.com/office/drawing/2014/main" id="{54C74ACF-778C-4E4B-BA7E-CEDB83E916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482" name="備忘稿版面配置區 2">
            <a:extLst>
              <a:ext uri="{FF2B5EF4-FFF2-40B4-BE49-F238E27FC236}">
                <a16:creationId xmlns:a16="http://schemas.microsoft.com/office/drawing/2014/main" id="{FCBB4F6F-B39A-4C74-B2E3-95B6647A36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zh-TW" altLang="en-US"/>
              <a:t>就像資源回收四合一計畫、還有垃圾費、強制分類等政策工具的支持。</a:t>
            </a:r>
          </a:p>
        </p:txBody>
      </p:sp>
      <p:sp>
        <p:nvSpPr>
          <p:cNvPr id="276483" name="投影片編號版面配置區 3">
            <a:extLst>
              <a:ext uri="{FF2B5EF4-FFF2-40B4-BE49-F238E27FC236}">
                <a16:creationId xmlns:a16="http://schemas.microsoft.com/office/drawing/2014/main" id="{1C7EF612-93CD-4A44-B23C-71F6F5AD73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A8FC0-6C48-47D6-9B7C-523CAAF07438}" type="slidenum">
              <a:rPr kumimoji="0" lang="zh-TW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zh-TW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9149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3239C-2588-F747-A79D-668A664FE3BC}" type="slidenum">
              <a:rPr kumimoji="1" lang="zh-TW" altLang="en-US" smtClean="0"/>
              <a:t>67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74859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為什麼要再生能源？</a:t>
            </a:r>
            <a:endParaRPr kumimoji="1" lang="en-US" altLang="zh-TW" dirty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  <a:p>
            <a:r>
              <a:rPr kumimoji="1" lang="zh-TW" altLang="en-US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因為大自然的力量真的很可怕！特別是極端氣溫與極端氣候事件不斷增加，如加州經歷了有史以來最大規模的野火，造成至少</a:t>
            </a:r>
            <a:r>
              <a:rPr kumimoji="1" lang="en-US" altLang="zh-TW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5</a:t>
            </a:r>
            <a:r>
              <a:rPr kumimoji="1" lang="zh-TW" altLang="en-US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萬人撤離，</a:t>
            </a:r>
            <a:r>
              <a:rPr kumimoji="1" lang="en-US" altLang="zh-TW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40</a:t>
            </a:r>
            <a:r>
              <a:rPr kumimoji="1" lang="zh-TW" altLang="en-US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多人死亡，摧毀至少</a:t>
            </a:r>
            <a:r>
              <a:rPr kumimoji="1" lang="en-US" altLang="zh-TW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8400</a:t>
            </a:r>
            <a:r>
              <a:rPr kumimoji="1" lang="zh-TW" altLang="en-US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棟房屋。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</a:p>
          <a:p>
            <a:pPr>
              <a:lnSpc>
                <a:spcPct val="120000"/>
              </a:lnSpc>
              <a:buClr>
                <a:srgbClr val="990099"/>
              </a:buClr>
              <a:buFont typeface="Wingdings" pitchFamily="2" charset="2"/>
              <a:buChar char="n"/>
            </a:pPr>
            <a:r>
              <a:rPr kumimoji="1" lang="zh-TW" altLang="en-US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科學家正在研究氣候變遷在這些事件中的影響，已經發現人為引起的氣候變化，可能就是造成颶風降雨量增加至少</a:t>
            </a:r>
            <a:r>
              <a:rPr kumimoji="1" lang="en-US" altLang="zh-TW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3.5</a:t>
            </a:r>
            <a:r>
              <a:rPr kumimoji="1" lang="zh-TW" altLang="en-US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倍，強度增加近兩成的原因。</a:t>
            </a:r>
            <a:endParaRPr kumimoji="1" lang="en-US" altLang="zh-TW" dirty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  <a:p>
            <a:pPr>
              <a:lnSpc>
                <a:spcPct val="120000"/>
              </a:lnSpc>
              <a:buClr>
                <a:srgbClr val="990099"/>
              </a:buClr>
              <a:buFont typeface="Wingdings" pitchFamily="2" charset="2"/>
              <a:buChar char="n"/>
            </a:pPr>
            <a:r>
              <a:rPr kumimoji="1" lang="zh-TW" altLang="en-US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聯合國</a:t>
            </a:r>
            <a:r>
              <a:rPr kumimoji="1" lang="en-US" altLang="zh-TW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:</a:t>
            </a:r>
            <a:r>
              <a:rPr kumimoji="1" lang="zh-TW" altLang="en-US" dirty="0">
                <a:solidFill>
                  <a:srgbClr val="FFFFFF"/>
                </a:solidFill>
                <a:latin typeface="Heiti TC Light"/>
                <a:ea typeface="Heiti TC Light"/>
                <a:cs typeface="Heiti TC Light"/>
              </a:rPr>
              <a:t>減災行動迫切需要全社會參與的多層面戰略</a:t>
            </a:r>
            <a:endParaRPr kumimoji="1" lang="en-US" altLang="zh-TW" dirty="0">
              <a:solidFill>
                <a:srgbClr val="FFFFFF"/>
              </a:solidFill>
              <a:latin typeface="Heiti TC Light"/>
              <a:ea typeface="Heiti TC Light"/>
              <a:cs typeface="Heiti TC Light"/>
            </a:endParaRPr>
          </a:p>
          <a:p>
            <a:endParaRPr lang="zh-TW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DF4C6-CBAE-4154-BB44-5A7A81EEEEE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978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投影片影像版面配置區 1">
            <a:extLst>
              <a:ext uri="{FF2B5EF4-FFF2-40B4-BE49-F238E27FC236}">
                <a16:creationId xmlns:a16="http://schemas.microsoft.com/office/drawing/2014/main" id="{996A5C61-BFFD-44A1-AC1E-DEF6BDB456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4" name="備忘稿版面配置區 2">
            <a:extLst>
              <a:ext uri="{FF2B5EF4-FFF2-40B4-BE49-F238E27FC236}">
                <a16:creationId xmlns:a16="http://schemas.microsoft.com/office/drawing/2014/main" id="{732A878B-B104-46E9-BD87-CAC35FEBAB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kumimoji="1" lang="zh-TW" altLang="en-US"/>
              <a:t>從</a:t>
            </a:r>
            <a:r>
              <a:rPr kumimoji="1" lang="en-US" altLang="zh-TW"/>
              <a:t>IPCC</a:t>
            </a:r>
            <a:r>
              <a:rPr kumimoji="1" lang="zh-TW" altLang="en-US"/>
              <a:t>的評估報告當中就知道我們守住</a:t>
            </a:r>
            <a:r>
              <a:rPr kumimoji="1" lang="en-US" altLang="zh-TW"/>
              <a:t>1.5</a:t>
            </a:r>
            <a:r>
              <a:rPr kumimoji="1" lang="zh-TW" altLang="en-US"/>
              <a:t>度</a:t>
            </a:r>
            <a:r>
              <a:rPr kumimoji="1" lang="en-US" altLang="zh-TW"/>
              <a:t>C</a:t>
            </a:r>
            <a:r>
              <a:rPr kumimoji="1" lang="zh-TW" altLang="en-US"/>
              <a:t>的重要性。</a:t>
            </a:r>
          </a:p>
        </p:txBody>
      </p:sp>
      <p:sp>
        <p:nvSpPr>
          <p:cNvPr id="79875" name="投影片編號版面配置區 3">
            <a:extLst>
              <a:ext uri="{FF2B5EF4-FFF2-40B4-BE49-F238E27FC236}">
                <a16:creationId xmlns:a16="http://schemas.microsoft.com/office/drawing/2014/main" id="{2B7401EF-5CCB-42D3-A66B-AC987D7C46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378DF12-DD9C-448E-8FD7-F2AF6AB49596}" type="slidenum">
              <a:rPr lang="zh-TW" altLang="en-US">
                <a:solidFill>
                  <a:srgbClr val="00000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zh-TW" altLang="en-US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過去大眾對於氣候變遷所造成的極端氣候事件大多認為是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13A6D-195D-4903-9F99-A887C28EC25A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629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275A8-7B0A-411E-B9A1-2D10C285651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56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E6B38B-C7D6-4F0C-A636-031B1E640859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961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67978AE-66E3-7544-897E-D18144D8F5FA}" type="slidenum">
              <a:rPr kumimoji="1" lang="zh-TW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0703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7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1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7668" y="164951"/>
            <a:ext cx="10548133" cy="64800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1389514" y="1380519"/>
            <a:ext cx="9412973" cy="466248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zh-TW" altLang="en-US" dirty="0"/>
              <a:t>第一層</a:t>
            </a:r>
          </a:p>
          <a:p>
            <a:pPr lvl="2"/>
            <a:r>
              <a:rPr lang="zh-TW" altLang="en-US" dirty="0"/>
              <a:t>第二層</a:t>
            </a:r>
          </a:p>
          <a:p>
            <a:pPr lvl="3"/>
            <a:r>
              <a:rPr lang="zh-TW" altLang="en-US" dirty="0"/>
              <a:t>第三層</a:t>
            </a:r>
          </a:p>
          <a:p>
            <a:pPr lvl="4"/>
            <a:r>
              <a:rPr lang="zh-TW" altLang="en-US" dirty="0"/>
              <a:t>第四層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760000" y="6356350"/>
            <a:ext cx="2275200" cy="365125"/>
          </a:xfrm>
        </p:spPr>
        <p:txBody>
          <a:bodyPr/>
          <a:lstStyle>
            <a:lvl1pPr>
              <a:defRPr sz="1333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CBD9E41-3741-4017-A2C2-A6D983F224CA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cxnSp>
        <p:nvCxnSpPr>
          <p:cNvPr id="8" name="直線接點 7"/>
          <p:cNvCxnSpPr>
            <a:cxnSpLocks/>
          </p:cNvCxnSpPr>
          <p:nvPr userDrawn="1"/>
        </p:nvCxnSpPr>
        <p:spPr>
          <a:xfrm>
            <a:off x="1" y="923851"/>
            <a:ext cx="9276521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 descr="logo00-2.png">
            <a:extLst>
              <a:ext uri="{FF2B5EF4-FFF2-40B4-BE49-F238E27FC236}">
                <a16:creationId xmlns:a16="http://schemas.microsoft.com/office/drawing/2014/main" id="{63049EA5-447A-204A-B596-B81003858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249" b="19558"/>
          <a:stretch/>
        </p:blipFill>
        <p:spPr>
          <a:xfrm>
            <a:off x="144271" y="6286884"/>
            <a:ext cx="2759459" cy="50405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47D55A8-6893-490F-95D9-20F0741B4570}"/>
              </a:ext>
            </a:extLst>
          </p:cNvPr>
          <p:cNvSpPr/>
          <p:nvPr userDrawn="1"/>
        </p:nvSpPr>
        <p:spPr>
          <a:xfrm>
            <a:off x="3124200" y="6721476"/>
            <a:ext cx="9083299" cy="136525"/>
          </a:xfrm>
          <a:prstGeom prst="rect">
            <a:avLst/>
          </a:prstGeom>
          <a:solidFill>
            <a:srgbClr val="27496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492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節分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9">
            <a:extLst>
              <a:ext uri="{FF2B5EF4-FFF2-40B4-BE49-F238E27FC236}">
                <a16:creationId xmlns:a16="http://schemas.microsoft.com/office/drawing/2014/main" id="{C3E58903-1F44-4D78-B5E8-85BB91DAB5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95469" y="2708920"/>
            <a:ext cx="9601067" cy="1440160"/>
          </a:xfrm>
          <a:prstGeom prst="roundRect">
            <a:avLst>
              <a:gd name="adj" fmla="val 29167"/>
            </a:avLst>
          </a:prstGeom>
          <a:solidFill>
            <a:srgbClr val="B9D9BB"/>
          </a:solidFill>
          <a:ln w="9525">
            <a:solidFill>
              <a:srgbClr val="77A978"/>
            </a:solidFill>
            <a:round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500">
              <a:latin typeface="+mn-lt"/>
              <a:ea typeface="+mn-ea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>
          <a:xfrm>
            <a:off x="1583501" y="2852937"/>
            <a:ext cx="9025003" cy="11521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342882" indent="0">
              <a:buNone/>
              <a:defRPr/>
            </a:lvl2pPr>
            <a:lvl5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41">
            <a:extLst>
              <a:ext uri="{FF2B5EF4-FFF2-40B4-BE49-F238E27FC236}">
                <a16:creationId xmlns:a16="http://schemas.microsoft.com/office/drawing/2014/main" id="{5ABA0185-D94D-421F-B858-7C2ACE07B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64952" y="6481234"/>
            <a:ext cx="527049" cy="376767"/>
          </a:xfrm>
        </p:spPr>
        <p:txBody>
          <a:bodyPr/>
          <a:lstStyle>
            <a:lvl1pPr algn="ctr">
              <a:defRPr kumimoji="0" sz="1200" b="1" smtClean="0">
                <a:cs typeface="Arial" pitchFamily="34" charset="0"/>
              </a:defRPr>
            </a:lvl1pPr>
          </a:lstStyle>
          <a:p>
            <a:pPr>
              <a:defRPr/>
            </a:pPr>
            <a:fld id="{AA661AE6-32E0-4D9A-8B9E-05894A0EDE4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90532146"/>
      </p:ext>
    </p:extLst>
  </p:cSld>
  <p:clrMapOvr>
    <a:masterClrMapping/>
  </p:clrMapOvr>
  <p:transition spd="slow">
    <p:cover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DE2E88-6A87-4923-A695-C08C6C89DECA}"/>
              </a:ext>
            </a:extLst>
          </p:cNvPr>
          <p:cNvSpPr/>
          <p:nvPr userDrawn="1"/>
        </p:nvSpPr>
        <p:spPr>
          <a:xfrm>
            <a:off x="173631" y="0"/>
            <a:ext cx="942221" cy="1583239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115276D-F3BF-43F2-930C-943D3CCC450E}"/>
              </a:ext>
            </a:extLst>
          </p:cNvPr>
          <p:cNvSpPr/>
          <p:nvPr userDrawn="1"/>
        </p:nvSpPr>
        <p:spPr>
          <a:xfrm>
            <a:off x="1265750" y="0"/>
            <a:ext cx="542368" cy="911356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47D55A8-6893-490F-95D9-20F0741B4570}"/>
              </a:ext>
            </a:extLst>
          </p:cNvPr>
          <p:cNvSpPr/>
          <p:nvPr userDrawn="1"/>
        </p:nvSpPr>
        <p:spPr>
          <a:xfrm>
            <a:off x="3124200" y="6721476"/>
            <a:ext cx="9083299" cy="136525"/>
          </a:xfrm>
          <a:prstGeom prst="rect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6" name="圖片 5" descr="logo00-2.png">
            <a:extLst>
              <a:ext uri="{FF2B5EF4-FFF2-40B4-BE49-F238E27FC236}">
                <a16:creationId xmlns:a16="http://schemas.microsoft.com/office/drawing/2014/main" id="{63049EA5-447A-204A-B596-B81003858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249" b="19558"/>
          <a:stretch/>
        </p:blipFill>
        <p:spPr>
          <a:xfrm>
            <a:off x="144271" y="6344034"/>
            <a:ext cx="2759459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38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DE2E88-6A87-4923-A695-C08C6C89DECA}"/>
              </a:ext>
            </a:extLst>
          </p:cNvPr>
          <p:cNvSpPr/>
          <p:nvPr userDrawn="1"/>
        </p:nvSpPr>
        <p:spPr>
          <a:xfrm>
            <a:off x="173631" y="0"/>
            <a:ext cx="942221" cy="1583239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115276D-F3BF-43F2-930C-943D3CCC450E}"/>
              </a:ext>
            </a:extLst>
          </p:cNvPr>
          <p:cNvSpPr/>
          <p:nvPr userDrawn="1"/>
        </p:nvSpPr>
        <p:spPr>
          <a:xfrm>
            <a:off x="1265750" y="0"/>
            <a:ext cx="542368" cy="911356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48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E69537-CC5A-4694-B61B-401CDCE14E9F}"/>
              </a:ext>
            </a:extLst>
          </p:cNvPr>
          <p:cNvGrpSpPr/>
          <p:nvPr userDrawn="1"/>
        </p:nvGrpSpPr>
        <p:grpSpPr>
          <a:xfrm>
            <a:off x="323529" y="4603539"/>
            <a:ext cx="11654798" cy="2035618"/>
            <a:chOff x="323529" y="4603539"/>
            <a:chExt cx="11654798" cy="203561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2045BAE-2033-4781-88D7-3316C0868B69}"/>
                </a:ext>
              </a:extLst>
            </p:cNvPr>
            <p:cNvSpPr/>
            <p:nvPr/>
          </p:nvSpPr>
          <p:spPr>
            <a:xfrm rot="16200000">
              <a:off x="363852" y="6186863"/>
              <a:ext cx="411971" cy="492617"/>
            </a:xfrm>
            <a:custGeom>
              <a:avLst/>
              <a:gdLst>
                <a:gd name="connsiteX0" fmla="*/ 182559 w 565444"/>
                <a:gd name="connsiteY0" fmla="*/ 37056 h 676134"/>
                <a:gd name="connsiteX1" fmla="*/ 182559 w 565444"/>
                <a:gd name="connsiteY1" fmla="*/ 175472 h 676134"/>
                <a:gd name="connsiteX2" fmla="*/ 108447 w 565444"/>
                <a:gd name="connsiteY2" fmla="*/ 175472 h 676134"/>
                <a:gd name="connsiteX3" fmla="*/ 108447 w 565444"/>
                <a:gd name="connsiteY3" fmla="*/ 37056 h 676134"/>
                <a:gd name="connsiteX4" fmla="*/ 145503 w 565444"/>
                <a:gd name="connsiteY4" fmla="*/ 0 h 676134"/>
                <a:gd name="connsiteX5" fmla="*/ 182559 w 565444"/>
                <a:gd name="connsiteY5" fmla="*/ 37056 h 676134"/>
                <a:gd name="connsiteX6" fmla="*/ 456997 w 565444"/>
                <a:gd name="connsiteY6" fmla="*/ 37056 h 676134"/>
                <a:gd name="connsiteX7" fmla="*/ 456997 w 565444"/>
                <a:gd name="connsiteY7" fmla="*/ 175472 h 676134"/>
                <a:gd name="connsiteX8" fmla="*/ 382885 w 565444"/>
                <a:gd name="connsiteY8" fmla="*/ 175472 h 676134"/>
                <a:gd name="connsiteX9" fmla="*/ 382885 w 565444"/>
                <a:gd name="connsiteY9" fmla="*/ 37056 h 676134"/>
                <a:gd name="connsiteX10" fmla="*/ 419941 w 565444"/>
                <a:gd name="connsiteY10" fmla="*/ 0 h 676134"/>
                <a:gd name="connsiteX11" fmla="*/ 456997 w 565444"/>
                <a:gd name="connsiteY11" fmla="*/ 37056 h 676134"/>
                <a:gd name="connsiteX12" fmla="*/ 486829 w 565444"/>
                <a:gd name="connsiteY12" fmla="*/ 382985 h 676134"/>
                <a:gd name="connsiteX13" fmla="*/ 483130 w 565444"/>
                <a:gd name="connsiteY13" fmla="*/ 374057 h 676134"/>
                <a:gd name="connsiteX14" fmla="*/ 474202 w 565444"/>
                <a:gd name="connsiteY14" fmla="*/ 370359 h 676134"/>
                <a:gd name="connsiteX15" fmla="*/ 91243 w 565444"/>
                <a:gd name="connsiteY15" fmla="*/ 370358 h 676134"/>
                <a:gd name="connsiteX16" fmla="*/ 78616 w 565444"/>
                <a:gd name="connsiteY16" fmla="*/ 382985 h 676134"/>
                <a:gd name="connsiteX17" fmla="*/ 78615 w 565444"/>
                <a:gd name="connsiteY17" fmla="*/ 382985 h 676134"/>
                <a:gd name="connsiteX18" fmla="*/ 91242 w 565444"/>
                <a:gd name="connsiteY18" fmla="*/ 395612 h 676134"/>
                <a:gd name="connsiteX19" fmla="*/ 474202 w 565444"/>
                <a:gd name="connsiteY19" fmla="*/ 395612 h 676134"/>
                <a:gd name="connsiteX20" fmla="*/ 483130 w 565444"/>
                <a:gd name="connsiteY20" fmla="*/ 391914 h 676134"/>
                <a:gd name="connsiteX21" fmla="*/ 486829 w 565444"/>
                <a:gd name="connsiteY21" fmla="*/ 329550 h 676134"/>
                <a:gd name="connsiteX22" fmla="*/ 483130 w 565444"/>
                <a:gd name="connsiteY22" fmla="*/ 320622 h 676134"/>
                <a:gd name="connsiteX23" fmla="*/ 474202 w 565444"/>
                <a:gd name="connsiteY23" fmla="*/ 316924 h 676134"/>
                <a:gd name="connsiteX24" fmla="*/ 91243 w 565444"/>
                <a:gd name="connsiteY24" fmla="*/ 316923 h 676134"/>
                <a:gd name="connsiteX25" fmla="*/ 78616 w 565444"/>
                <a:gd name="connsiteY25" fmla="*/ 329550 h 676134"/>
                <a:gd name="connsiteX26" fmla="*/ 78615 w 565444"/>
                <a:gd name="connsiteY26" fmla="*/ 329550 h 676134"/>
                <a:gd name="connsiteX27" fmla="*/ 91242 w 565444"/>
                <a:gd name="connsiteY27" fmla="*/ 342177 h 676134"/>
                <a:gd name="connsiteX28" fmla="*/ 474202 w 565444"/>
                <a:gd name="connsiteY28" fmla="*/ 342177 h 676134"/>
                <a:gd name="connsiteX29" fmla="*/ 483130 w 565444"/>
                <a:gd name="connsiteY29" fmla="*/ 338479 h 676134"/>
                <a:gd name="connsiteX30" fmla="*/ 486829 w 565444"/>
                <a:gd name="connsiteY30" fmla="*/ 276115 h 676134"/>
                <a:gd name="connsiteX31" fmla="*/ 483130 w 565444"/>
                <a:gd name="connsiteY31" fmla="*/ 267187 h 676134"/>
                <a:gd name="connsiteX32" fmla="*/ 474202 w 565444"/>
                <a:gd name="connsiteY32" fmla="*/ 263489 h 676134"/>
                <a:gd name="connsiteX33" fmla="*/ 91243 w 565444"/>
                <a:gd name="connsiteY33" fmla="*/ 263488 h 676134"/>
                <a:gd name="connsiteX34" fmla="*/ 78616 w 565444"/>
                <a:gd name="connsiteY34" fmla="*/ 276115 h 676134"/>
                <a:gd name="connsiteX35" fmla="*/ 78615 w 565444"/>
                <a:gd name="connsiteY35" fmla="*/ 276115 h 676134"/>
                <a:gd name="connsiteX36" fmla="*/ 91242 w 565444"/>
                <a:gd name="connsiteY36" fmla="*/ 288742 h 676134"/>
                <a:gd name="connsiteX37" fmla="*/ 474202 w 565444"/>
                <a:gd name="connsiteY37" fmla="*/ 288742 h 676134"/>
                <a:gd name="connsiteX38" fmla="*/ 483130 w 565444"/>
                <a:gd name="connsiteY38" fmla="*/ 285044 h 676134"/>
                <a:gd name="connsiteX39" fmla="*/ 565444 w 565444"/>
                <a:gd name="connsiteY39" fmla="*/ 194687 h 676134"/>
                <a:gd name="connsiteX40" fmla="*/ 546230 w 565444"/>
                <a:gd name="connsiteY40" fmla="*/ 213901 h 676134"/>
                <a:gd name="connsiteX41" fmla="*/ 525276 w 565444"/>
                <a:gd name="connsiteY41" fmla="*/ 213901 h 676134"/>
                <a:gd name="connsiteX42" fmla="*/ 508899 w 565444"/>
                <a:gd name="connsiteY42" fmla="*/ 524387 h 676134"/>
                <a:gd name="connsiteX43" fmla="*/ 378242 w 565444"/>
                <a:gd name="connsiteY43" fmla="*/ 676134 h 676134"/>
                <a:gd name="connsiteX44" fmla="*/ 184454 w 565444"/>
                <a:gd name="connsiteY44" fmla="*/ 676134 h 676134"/>
                <a:gd name="connsiteX45" fmla="*/ 53798 w 565444"/>
                <a:gd name="connsiteY45" fmla="*/ 524387 h 676134"/>
                <a:gd name="connsiteX46" fmla="*/ 37421 w 565444"/>
                <a:gd name="connsiteY46" fmla="*/ 213901 h 676134"/>
                <a:gd name="connsiteX47" fmla="*/ 19214 w 565444"/>
                <a:gd name="connsiteY47" fmla="*/ 213901 h 676134"/>
                <a:gd name="connsiteX48" fmla="*/ 0 w 565444"/>
                <a:gd name="connsiteY48" fmla="*/ 194687 h 676134"/>
                <a:gd name="connsiteX49" fmla="*/ 19214 w 565444"/>
                <a:gd name="connsiteY49" fmla="*/ 175473 h 676134"/>
                <a:gd name="connsiteX50" fmla="*/ 546230 w 565444"/>
                <a:gd name="connsiteY50" fmla="*/ 175473 h 676134"/>
                <a:gd name="connsiteX51" fmla="*/ 565444 w 565444"/>
                <a:gd name="connsiteY51" fmla="*/ 194687 h 6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5444" h="676134">
                  <a:moveTo>
                    <a:pt x="182559" y="37056"/>
                  </a:moveTo>
                  <a:lnTo>
                    <a:pt x="182559" y="175472"/>
                  </a:lnTo>
                  <a:lnTo>
                    <a:pt x="108447" y="175472"/>
                  </a:lnTo>
                  <a:lnTo>
                    <a:pt x="108447" y="37056"/>
                  </a:lnTo>
                  <a:cubicBezTo>
                    <a:pt x="108447" y="16591"/>
                    <a:pt x="125038" y="0"/>
                    <a:pt x="145503" y="0"/>
                  </a:cubicBezTo>
                  <a:cubicBezTo>
                    <a:pt x="165968" y="0"/>
                    <a:pt x="182559" y="16591"/>
                    <a:pt x="182559" y="37056"/>
                  </a:cubicBezTo>
                  <a:close/>
                  <a:moveTo>
                    <a:pt x="456997" y="37056"/>
                  </a:moveTo>
                  <a:lnTo>
                    <a:pt x="456997" y="175472"/>
                  </a:lnTo>
                  <a:lnTo>
                    <a:pt x="382885" y="175472"/>
                  </a:lnTo>
                  <a:lnTo>
                    <a:pt x="382885" y="37056"/>
                  </a:lnTo>
                  <a:cubicBezTo>
                    <a:pt x="382885" y="16591"/>
                    <a:pt x="399476" y="0"/>
                    <a:pt x="419941" y="0"/>
                  </a:cubicBezTo>
                  <a:cubicBezTo>
                    <a:pt x="440406" y="0"/>
                    <a:pt x="456997" y="16591"/>
                    <a:pt x="456997" y="37056"/>
                  </a:cubicBezTo>
                  <a:close/>
                  <a:moveTo>
                    <a:pt x="486829" y="382985"/>
                  </a:moveTo>
                  <a:lnTo>
                    <a:pt x="483130" y="374057"/>
                  </a:lnTo>
                  <a:cubicBezTo>
                    <a:pt x="480845" y="371772"/>
                    <a:pt x="477689" y="370359"/>
                    <a:pt x="474202" y="370359"/>
                  </a:cubicBezTo>
                  <a:lnTo>
                    <a:pt x="91243" y="370358"/>
                  </a:lnTo>
                  <a:cubicBezTo>
                    <a:pt x="84269" y="370358"/>
                    <a:pt x="78616" y="376011"/>
                    <a:pt x="78616" y="382985"/>
                  </a:cubicBezTo>
                  <a:lnTo>
                    <a:pt x="78615" y="382985"/>
                  </a:lnTo>
                  <a:cubicBezTo>
                    <a:pt x="78615" y="389959"/>
                    <a:pt x="84268" y="395612"/>
                    <a:pt x="91242" y="395612"/>
                  </a:cubicBezTo>
                  <a:lnTo>
                    <a:pt x="474202" y="395612"/>
                  </a:lnTo>
                  <a:cubicBezTo>
                    <a:pt x="477689" y="395612"/>
                    <a:pt x="480845" y="394199"/>
                    <a:pt x="483130" y="391914"/>
                  </a:cubicBezTo>
                  <a:close/>
                  <a:moveTo>
                    <a:pt x="486829" y="329550"/>
                  </a:moveTo>
                  <a:lnTo>
                    <a:pt x="483130" y="320622"/>
                  </a:lnTo>
                  <a:cubicBezTo>
                    <a:pt x="480845" y="318337"/>
                    <a:pt x="477689" y="316924"/>
                    <a:pt x="474202" y="316924"/>
                  </a:cubicBezTo>
                  <a:lnTo>
                    <a:pt x="91243" y="316923"/>
                  </a:lnTo>
                  <a:cubicBezTo>
                    <a:pt x="84269" y="316923"/>
                    <a:pt x="78616" y="322576"/>
                    <a:pt x="78616" y="329550"/>
                  </a:cubicBezTo>
                  <a:lnTo>
                    <a:pt x="78615" y="329550"/>
                  </a:lnTo>
                  <a:cubicBezTo>
                    <a:pt x="78615" y="336524"/>
                    <a:pt x="84268" y="342177"/>
                    <a:pt x="91242" y="342177"/>
                  </a:cubicBezTo>
                  <a:lnTo>
                    <a:pt x="474202" y="342177"/>
                  </a:lnTo>
                  <a:cubicBezTo>
                    <a:pt x="477689" y="342177"/>
                    <a:pt x="480845" y="340764"/>
                    <a:pt x="483130" y="338479"/>
                  </a:cubicBezTo>
                  <a:close/>
                  <a:moveTo>
                    <a:pt x="486829" y="276115"/>
                  </a:moveTo>
                  <a:lnTo>
                    <a:pt x="483130" y="267187"/>
                  </a:lnTo>
                  <a:cubicBezTo>
                    <a:pt x="480845" y="264902"/>
                    <a:pt x="477689" y="263489"/>
                    <a:pt x="474202" y="263489"/>
                  </a:cubicBezTo>
                  <a:lnTo>
                    <a:pt x="91243" y="263488"/>
                  </a:lnTo>
                  <a:cubicBezTo>
                    <a:pt x="84269" y="263488"/>
                    <a:pt x="78616" y="269141"/>
                    <a:pt x="78616" y="276115"/>
                  </a:cubicBezTo>
                  <a:lnTo>
                    <a:pt x="78615" y="276115"/>
                  </a:lnTo>
                  <a:cubicBezTo>
                    <a:pt x="78615" y="283089"/>
                    <a:pt x="84268" y="288742"/>
                    <a:pt x="91242" y="288742"/>
                  </a:cubicBezTo>
                  <a:lnTo>
                    <a:pt x="474202" y="288742"/>
                  </a:lnTo>
                  <a:cubicBezTo>
                    <a:pt x="477689" y="288742"/>
                    <a:pt x="480845" y="287329"/>
                    <a:pt x="483130" y="285044"/>
                  </a:cubicBezTo>
                  <a:close/>
                  <a:moveTo>
                    <a:pt x="565444" y="194687"/>
                  </a:moveTo>
                  <a:cubicBezTo>
                    <a:pt x="565444" y="205299"/>
                    <a:pt x="556842" y="213901"/>
                    <a:pt x="546230" y="213901"/>
                  </a:cubicBezTo>
                  <a:lnTo>
                    <a:pt x="525276" y="213901"/>
                  </a:lnTo>
                  <a:lnTo>
                    <a:pt x="508899" y="524387"/>
                  </a:lnTo>
                  <a:cubicBezTo>
                    <a:pt x="504507" y="609787"/>
                    <a:pt x="447139" y="676134"/>
                    <a:pt x="378242" y="676134"/>
                  </a:cubicBezTo>
                  <a:lnTo>
                    <a:pt x="184454" y="676134"/>
                  </a:lnTo>
                  <a:cubicBezTo>
                    <a:pt x="115558" y="676134"/>
                    <a:pt x="58190" y="609787"/>
                    <a:pt x="53798" y="524387"/>
                  </a:cubicBezTo>
                  <a:lnTo>
                    <a:pt x="37421" y="213901"/>
                  </a:lnTo>
                  <a:lnTo>
                    <a:pt x="19214" y="213901"/>
                  </a:lnTo>
                  <a:cubicBezTo>
                    <a:pt x="8602" y="213901"/>
                    <a:pt x="0" y="205299"/>
                    <a:pt x="0" y="194687"/>
                  </a:cubicBezTo>
                  <a:cubicBezTo>
                    <a:pt x="0" y="184075"/>
                    <a:pt x="8602" y="175473"/>
                    <a:pt x="19214" y="175473"/>
                  </a:cubicBezTo>
                  <a:lnTo>
                    <a:pt x="546230" y="175473"/>
                  </a:lnTo>
                  <a:cubicBezTo>
                    <a:pt x="556842" y="175473"/>
                    <a:pt x="565444" y="184075"/>
                    <a:pt x="565444" y="1946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Arrow: Bent 11">
              <a:extLst>
                <a:ext uri="{FF2B5EF4-FFF2-40B4-BE49-F238E27FC236}">
                  <a16:creationId xmlns:a16="http://schemas.microsoft.com/office/drawing/2014/main" id="{4C701790-911F-49B9-B58C-72E9534D4C93}"/>
                </a:ext>
              </a:extLst>
            </p:cNvPr>
            <p:cNvSpPr/>
            <p:nvPr/>
          </p:nvSpPr>
          <p:spPr>
            <a:xfrm flipH="1" flipV="1">
              <a:off x="816143" y="5935877"/>
              <a:ext cx="10779743" cy="582611"/>
            </a:xfrm>
            <a:prstGeom prst="bentArrow">
              <a:avLst>
                <a:gd name="adj1" fmla="val 14113"/>
                <a:gd name="adj2" fmla="val 12152"/>
                <a:gd name="adj3" fmla="val 0"/>
                <a:gd name="adj4" fmla="val 5453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2CAA496-8808-490A-A588-30FACF8CED72}"/>
                </a:ext>
              </a:extLst>
            </p:cNvPr>
            <p:cNvSpPr/>
            <p:nvPr userDrawn="1"/>
          </p:nvSpPr>
          <p:spPr>
            <a:xfrm flipH="1">
              <a:off x="11086249" y="4603539"/>
              <a:ext cx="892078" cy="1332338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1872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524873-6BE5-4879-B50F-EC3ECF1F2BA1}"/>
              </a:ext>
            </a:extLst>
          </p:cNvPr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9DB7680-BCD7-4C1B-97B4-C82E082C47C2}"/>
              </a:ext>
            </a:extLst>
          </p:cNvPr>
          <p:cNvGrpSpPr/>
          <p:nvPr userDrawn="1"/>
        </p:nvGrpSpPr>
        <p:grpSpPr>
          <a:xfrm>
            <a:off x="623567" y="-9292"/>
            <a:ext cx="2434936" cy="1219200"/>
            <a:chOff x="623567" y="20852"/>
            <a:chExt cx="2434936" cy="12192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C6E2EE-321A-47CB-9B17-01A6C7F54C53}"/>
                </a:ext>
              </a:extLst>
            </p:cNvPr>
            <p:cNvSpPr/>
            <p:nvPr userDrawn="1"/>
          </p:nvSpPr>
          <p:spPr>
            <a:xfrm>
              <a:off x="1538287" y="20852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81EE286-F844-4771-9CFC-94BF60D78565}"/>
                </a:ext>
              </a:extLst>
            </p:cNvPr>
            <p:cNvSpPr/>
            <p:nvPr userDrawn="1"/>
          </p:nvSpPr>
          <p:spPr>
            <a:xfrm>
              <a:off x="2161853" y="284463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19794EC-70B7-4CA7-B86F-B7DD5B250116}"/>
                </a:ext>
              </a:extLst>
            </p:cNvPr>
            <p:cNvSpPr/>
            <p:nvPr userDrawn="1"/>
          </p:nvSpPr>
          <p:spPr>
            <a:xfrm>
              <a:off x="1378101" y="436863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5923C14-7C77-40CC-82DB-9E1F4A7524AB}"/>
                </a:ext>
              </a:extLst>
            </p:cNvPr>
            <p:cNvSpPr/>
            <p:nvPr userDrawn="1"/>
          </p:nvSpPr>
          <p:spPr>
            <a:xfrm>
              <a:off x="745171" y="282011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5BE877-79E4-493D-8CCE-9682FE0748AA}"/>
                </a:ext>
              </a:extLst>
            </p:cNvPr>
            <p:cNvSpPr/>
            <p:nvPr userDrawn="1"/>
          </p:nvSpPr>
          <p:spPr>
            <a:xfrm>
              <a:off x="623567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2FD92A-CC13-4DFD-A85C-8CE910B21828}"/>
                </a:ext>
              </a:extLst>
            </p:cNvPr>
            <p:cNvSpPr/>
            <p:nvPr userDrawn="1"/>
          </p:nvSpPr>
          <p:spPr>
            <a:xfrm>
              <a:off x="1235073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C05787A-C43E-453A-BE07-3D337B74A2E0}"/>
                </a:ext>
              </a:extLst>
            </p:cNvPr>
            <p:cNvSpPr/>
            <p:nvPr userDrawn="1"/>
          </p:nvSpPr>
          <p:spPr>
            <a:xfrm>
              <a:off x="2674902" y="576526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A36D23-48BD-4BA3-8545-A3920D835DF4}"/>
              </a:ext>
            </a:extLst>
          </p:cNvPr>
          <p:cNvGrpSpPr/>
          <p:nvPr userDrawn="1"/>
        </p:nvGrpSpPr>
        <p:grpSpPr>
          <a:xfrm flipH="1">
            <a:off x="9757064" y="5636998"/>
            <a:ext cx="2434936" cy="1240052"/>
            <a:chOff x="328292" y="0"/>
            <a:chExt cx="2434936" cy="124005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22CDA6-66B0-4261-8AAB-F61537EBC5C1}"/>
                </a:ext>
              </a:extLst>
            </p:cNvPr>
            <p:cNvSpPr/>
            <p:nvPr userDrawn="1"/>
          </p:nvSpPr>
          <p:spPr>
            <a:xfrm>
              <a:off x="1243012" y="0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E29A8A-7472-4C7B-B2D8-F2CA911113E6}"/>
                </a:ext>
              </a:extLst>
            </p:cNvPr>
            <p:cNvSpPr/>
            <p:nvPr userDrawn="1"/>
          </p:nvSpPr>
          <p:spPr>
            <a:xfrm>
              <a:off x="1866578" y="263611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F2D5BA9-02F0-4EBF-8047-65342716CF01}"/>
                </a:ext>
              </a:extLst>
            </p:cNvPr>
            <p:cNvSpPr/>
            <p:nvPr userDrawn="1"/>
          </p:nvSpPr>
          <p:spPr>
            <a:xfrm>
              <a:off x="1082826" y="422492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4CD11AB-8BFB-424D-B3CC-4FEB6AB5C821}"/>
                </a:ext>
              </a:extLst>
            </p:cNvPr>
            <p:cNvSpPr/>
            <p:nvPr userDrawn="1"/>
          </p:nvSpPr>
          <p:spPr>
            <a:xfrm>
              <a:off x="449896" y="280904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B82DE08-397D-4848-B109-C55EEF52BDA4}"/>
                </a:ext>
              </a:extLst>
            </p:cNvPr>
            <p:cNvSpPr/>
            <p:nvPr userDrawn="1"/>
          </p:nvSpPr>
          <p:spPr>
            <a:xfrm>
              <a:off x="328292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598C0A-7EE6-4767-B149-6F044CB9FD7B}"/>
                </a:ext>
              </a:extLst>
            </p:cNvPr>
            <p:cNvSpPr/>
            <p:nvPr userDrawn="1"/>
          </p:nvSpPr>
          <p:spPr>
            <a:xfrm>
              <a:off x="939798" y="608493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36E712-C4F3-4B0A-8585-2B8D1DBCB0CC}"/>
                </a:ext>
              </a:extLst>
            </p:cNvPr>
            <p:cNvSpPr/>
            <p:nvPr userDrawn="1"/>
          </p:nvSpPr>
          <p:spPr>
            <a:xfrm>
              <a:off x="2379627" y="555674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758FE55-F2E3-411E-B08B-7BB726147569}"/>
              </a:ext>
            </a:extLst>
          </p:cNvPr>
          <p:cNvSpPr/>
          <p:nvPr userDrawn="1"/>
        </p:nvSpPr>
        <p:spPr>
          <a:xfrm>
            <a:off x="0" y="6359791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BD529C-F177-4014-858A-48426744683D}"/>
              </a:ext>
            </a:extLst>
          </p:cNvPr>
          <p:cNvSpPr/>
          <p:nvPr userDrawn="1"/>
        </p:nvSpPr>
        <p:spPr>
          <a:xfrm>
            <a:off x="0" y="6512191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9A4EDC-BC81-48B2-A5D1-5C42D2143CB0}"/>
              </a:ext>
            </a:extLst>
          </p:cNvPr>
          <p:cNvSpPr/>
          <p:nvPr userDrawn="1"/>
        </p:nvSpPr>
        <p:spPr>
          <a:xfrm>
            <a:off x="0" y="6664591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3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ogo00-2.png">
            <a:extLst>
              <a:ext uri="{FF2B5EF4-FFF2-40B4-BE49-F238E27FC236}">
                <a16:creationId xmlns:a16="http://schemas.microsoft.com/office/drawing/2014/main" id="{63049EA5-447A-204A-B596-B81003858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249" b="19558"/>
          <a:stretch/>
        </p:blipFill>
        <p:spPr>
          <a:xfrm>
            <a:off x="144271" y="6363084"/>
            <a:ext cx="2759459" cy="50405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14152FF-DC6B-45AE-BE1D-F8C7C1D99650}"/>
              </a:ext>
            </a:extLst>
          </p:cNvPr>
          <p:cNvSpPr/>
          <p:nvPr userDrawn="1"/>
        </p:nvSpPr>
        <p:spPr>
          <a:xfrm>
            <a:off x="3124200" y="6721476"/>
            <a:ext cx="9083299" cy="136525"/>
          </a:xfrm>
          <a:prstGeom prst="rect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31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DE4DB8-95B1-490C-9ADC-E0A3E777B4A5}"/>
              </a:ext>
            </a:extLst>
          </p:cNvPr>
          <p:cNvSpPr/>
          <p:nvPr userDrawn="1"/>
        </p:nvSpPr>
        <p:spPr>
          <a:xfrm>
            <a:off x="419100" y="490537"/>
            <a:ext cx="8429625" cy="5876925"/>
          </a:xfrm>
          <a:prstGeom prst="roundRect">
            <a:avLst>
              <a:gd name="adj" fmla="val 483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00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DA522A-2DEF-4520-8803-18075D5AFB6D}"/>
              </a:ext>
            </a:extLst>
          </p:cNvPr>
          <p:cNvSpPr/>
          <p:nvPr userDrawn="1"/>
        </p:nvSpPr>
        <p:spPr>
          <a:xfrm>
            <a:off x="405725" y="347409"/>
            <a:ext cx="11380551" cy="6163182"/>
          </a:xfrm>
          <a:prstGeom prst="roundRect">
            <a:avLst>
              <a:gd name="adj" fmla="val 3889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73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214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B75548DB-9145-4C14-977F-BF3E634F8427}"/>
              </a:ext>
            </a:extLst>
          </p:cNvPr>
          <p:cNvSpPr/>
          <p:nvPr userDrawn="1"/>
        </p:nvSpPr>
        <p:spPr>
          <a:xfrm>
            <a:off x="3857624" y="601907"/>
            <a:ext cx="7771585" cy="5654186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E1BB11-CE0C-4E0F-902B-E0070B16AAE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268565" y="783486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37E444D-D0F8-454F-BC8D-5B07A246403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694434" y="783486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017A26C-1F87-42E7-AD5B-9E66527C129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120304" y="783486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420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25B0107-851D-4EFD-ADEF-5CE8AE8B6C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92727" y="79848"/>
            <a:ext cx="960000" cy="960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537189D2-8C18-4A39-905D-C2E8D0813B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3619" y="96000"/>
            <a:ext cx="960000" cy="960000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F63D9FE9-12FF-4799-ACE7-F7B66DCC4D4D}"/>
              </a:ext>
            </a:extLst>
          </p:cNvPr>
          <p:cNvSpPr txBox="1"/>
          <p:nvPr userDrawn="1"/>
        </p:nvSpPr>
        <p:spPr>
          <a:xfrm>
            <a:off x="10790046" y="96000"/>
            <a:ext cx="430887" cy="9130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1600" b="1" dirty="0"/>
              <a:t>小組會議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B27374A-9ECB-499A-B48C-39420DBC23B4}"/>
              </a:ext>
            </a:extLst>
          </p:cNvPr>
          <p:cNvSpPr txBox="1"/>
          <p:nvPr userDrawn="1"/>
        </p:nvSpPr>
        <p:spPr>
          <a:xfrm>
            <a:off x="9463264" y="96000"/>
            <a:ext cx="430887" cy="9438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1600" b="1" dirty="0"/>
              <a:t>期中審查</a:t>
            </a:r>
          </a:p>
        </p:txBody>
      </p:sp>
    </p:spTree>
    <p:extLst>
      <p:ext uri="{BB962C8B-B14F-4D97-AF65-F5344CB8AC3E}">
        <p14:creationId xmlns:p14="http://schemas.microsoft.com/office/powerpoint/2010/main" val="4161694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640592" y="238552"/>
            <a:ext cx="5568619" cy="165618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724525" y="0"/>
            <a:ext cx="646747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2051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5B8CE5-8DE7-4B1E-A438-23286B4532FA}"/>
              </a:ext>
            </a:extLst>
          </p:cNvPr>
          <p:cNvSpPr/>
          <p:nvPr userDrawn="1"/>
        </p:nvSpPr>
        <p:spPr>
          <a:xfrm>
            <a:off x="0" y="0"/>
            <a:ext cx="378089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70290CC-81EF-4E15-9C76-9825C872E73D}"/>
              </a:ext>
            </a:extLst>
          </p:cNvPr>
          <p:cNvSpPr/>
          <p:nvPr userDrawn="1"/>
        </p:nvSpPr>
        <p:spPr>
          <a:xfrm>
            <a:off x="67749" y="2190042"/>
            <a:ext cx="1825371" cy="4705764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FCEF7E4-8494-44BA-9495-9F967125937F}"/>
              </a:ext>
            </a:extLst>
          </p:cNvPr>
          <p:cNvSpPr/>
          <p:nvPr userDrawn="1"/>
        </p:nvSpPr>
        <p:spPr>
          <a:xfrm>
            <a:off x="67749" y="4642338"/>
            <a:ext cx="874123" cy="2253468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2FCF1B-F1CF-41E9-84C6-9D8022AAF358}"/>
              </a:ext>
            </a:extLst>
          </p:cNvPr>
          <p:cNvSpPr/>
          <p:nvPr userDrawn="1"/>
        </p:nvSpPr>
        <p:spPr>
          <a:xfrm>
            <a:off x="1394131" y="5094016"/>
            <a:ext cx="698917" cy="1801790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A80C23-9532-403F-8276-9AD3849FBC9A}"/>
              </a:ext>
            </a:extLst>
          </p:cNvPr>
          <p:cNvSpPr/>
          <p:nvPr userDrawn="1"/>
        </p:nvSpPr>
        <p:spPr>
          <a:xfrm rot="3600000" flipV="1">
            <a:off x="1481922" y="-359510"/>
            <a:ext cx="1739424" cy="2395147"/>
          </a:xfrm>
          <a:custGeom>
            <a:avLst/>
            <a:gdLst>
              <a:gd name="connsiteX0" fmla="*/ 1077528 w 1739424"/>
              <a:gd name="connsiteY0" fmla="*/ 398319 h 2395147"/>
              <a:gd name="connsiteX1" fmla="*/ 1067918 w 1739424"/>
              <a:gd name="connsiteY1" fmla="*/ 380004 h 2395147"/>
              <a:gd name="connsiteX2" fmla="*/ 1092561 w 1739424"/>
              <a:gd name="connsiteY2" fmla="*/ 411557 h 2395147"/>
              <a:gd name="connsiteX3" fmla="*/ 1093901 w 1739424"/>
              <a:gd name="connsiteY3" fmla="*/ 415398 h 2395147"/>
              <a:gd name="connsiteX4" fmla="*/ 1090150 w 1739424"/>
              <a:gd name="connsiteY4" fmla="*/ 414575 h 2395147"/>
              <a:gd name="connsiteX5" fmla="*/ 1077528 w 1739424"/>
              <a:gd name="connsiteY5" fmla="*/ 398319 h 2395147"/>
              <a:gd name="connsiteX6" fmla="*/ 1064970 w 1739424"/>
              <a:gd name="connsiteY6" fmla="*/ 378632 h 2395147"/>
              <a:gd name="connsiteX7" fmla="*/ 1065239 w 1739424"/>
              <a:gd name="connsiteY7" fmla="*/ 377535 h 2395147"/>
              <a:gd name="connsiteX8" fmla="*/ 1067113 w 1739424"/>
              <a:gd name="connsiteY8" fmla="*/ 379456 h 2395147"/>
              <a:gd name="connsiteX9" fmla="*/ 1064970 w 1739424"/>
              <a:gd name="connsiteY9" fmla="*/ 378632 h 2395147"/>
              <a:gd name="connsiteX10" fmla="*/ 1734633 w 1739424"/>
              <a:gd name="connsiteY10" fmla="*/ 2247062 h 2395147"/>
              <a:gd name="connsiteX11" fmla="*/ 1739424 w 1739424"/>
              <a:gd name="connsiteY11" fmla="*/ 2180709 h 2395147"/>
              <a:gd name="connsiteX12" fmla="*/ 1737481 w 1739424"/>
              <a:gd name="connsiteY12" fmla="*/ 2187429 h 2395147"/>
              <a:gd name="connsiteX13" fmla="*/ 1734633 w 1739424"/>
              <a:gd name="connsiteY13" fmla="*/ 2247062 h 2395147"/>
              <a:gd name="connsiteX14" fmla="*/ 51484 w 1739424"/>
              <a:gd name="connsiteY14" fmla="*/ 1299625 h 2395147"/>
              <a:gd name="connsiteX15" fmla="*/ 225973 w 1739424"/>
              <a:gd name="connsiteY15" fmla="*/ 1500814 h 2395147"/>
              <a:gd name="connsiteX16" fmla="*/ 421792 w 1739424"/>
              <a:gd name="connsiteY16" fmla="*/ 1544987 h 2395147"/>
              <a:gd name="connsiteX17" fmla="*/ 528944 w 1739424"/>
              <a:gd name="connsiteY17" fmla="*/ 1408075 h 2395147"/>
              <a:gd name="connsiteX18" fmla="*/ 515014 w 1739424"/>
              <a:gd name="connsiteY18" fmla="*/ 1396279 h 2395147"/>
              <a:gd name="connsiteX19" fmla="*/ 348661 w 1739424"/>
              <a:gd name="connsiteY19" fmla="*/ 1408350 h 2395147"/>
              <a:gd name="connsiteX20" fmla="*/ 279815 w 1739424"/>
              <a:gd name="connsiteY20" fmla="*/ 1396004 h 2395147"/>
              <a:gd name="connsiteX21" fmla="*/ 319463 w 1739424"/>
              <a:gd name="connsiteY21" fmla="*/ 1397376 h 2395147"/>
              <a:gd name="connsiteX22" fmla="*/ 483940 w 1739424"/>
              <a:gd name="connsiteY22" fmla="*/ 1374603 h 2395147"/>
              <a:gd name="connsiteX23" fmla="*/ 539659 w 1739424"/>
              <a:gd name="connsiteY23" fmla="*/ 1360061 h 2395147"/>
              <a:gd name="connsiteX24" fmla="*/ 725033 w 1739424"/>
              <a:gd name="connsiteY24" fmla="*/ 1297230 h 2395147"/>
              <a:gd name="connsiteX25" fmla="*/ 885491 w 1739424"/>
              <a:gd name="connsiteY25" fmla="*/ 1249489 h 2395147"/>
              <a:gd name="connsiteX26" fmla="*/ 965854 w 1739424"/>
              <a:gd name="connsiteY26" fmla="*/ 1237965 h 2395147"/>
              <a:gd name="connsiteX27" fmla="*/ 1140675 w 1739424"/>
              <a:gd name="connsiteY27" fmla="*/ 1261289 h 2395147"/>
              <a:gd name="connsiteX28" fmla="*/ 1430909 w 1739424"/>
              <a:gd name="connsiteY28" fmla="*/ 1481407 h 2395147"/>
              <a:gd name="connsiteX29" fmla="*/ 1549564 w 1739424"/>
              <a:gd name="connsiteY29" fmla="*/ 1651718 h 2395147"/>
              <a:gd name="connsiteX30" fmla="*/ 1557415 w 1739424"/>
              <a:gd name="connsiteY30" fmla="*/ 1670822 h 2395147"/>
              <a:gd name="connsiteX31" fmla="*/ 1555525 w 1739424"/>
              <a:gd name="connsiteY31" fmla="*/ 1670473 h 2395147"/>
              <a:gd name="connsiteX32" fmla="*/ 1398512 w 1739424"/>
              <a:gd name="connsiteY32" fmla="*/ 1652472 h 2395147"/>
              <a:gd name="connsiteX33" fmla="*/ 1046085 w 1739424"/>
              <a:gd name="connsiteY33" fmla="*/ 1706261 h 2395147"/>
              <a:gd name="connsiteX34" fmla="*/ 1003447 w 1739424"/>
              <a:gd name="connsiteY34" fmla="*/ 1719049 h 2395147"/>
              <a:gd name="connsiteX35" fmla="*/ 1087567 w 1739424"/>
              <a:gd name="connsiteY35" fmla="*/ 1688103 h 2395147"/>
              <a:gd name="connsiteX36" fmla="*/ 1370422 w 1739424"/>
              <a:gd name="connsiteY36" fmla="*/ 1632771 h 2395147"/>
              <a:gd name="connsiteX37" fmla="*/ 1376144 w 1739424"/>
              <a:gd name="connsiteY37" fmla="*/ 1623897 h 2395147"/>
              <a:gd name="connsiteX38" fmla="*/ 1329191 w 1739424"/>
              <a:gd name="connsiteY38" fmla="*/ 1578151 h 2395147"/>
              <a:gd name="connsiteX39" fmla="*/ 1229320 w 1739424"/>
              <a:gd name="connsiteY39" fmla="*/ 1559619 h 2395147"/>
              <a:gd name="connsiteX40" fmla="*/ 996653 w 1739424"/>
              <a:gd name="connsiteY40" fmla="*/ 1626677 h 2395147"/>
              <a:gd name="connsiteX41" fmla="*/ 863114 w 1739424"/>
              <a:gd name="connsiteY41" fmla="*/ 1736938 h 2395147"/>
              <a:gd name="connsiteX42" fmla="*/ 811586 w 1739424"/>
              <a:gd name="connsiteY42" fmla="*/ 1832416 h 2395147"/>
              <a:gd name="connsiteX43" fmla="*/ 807916 w 1739424"/>
              <a:gd name="connsiteY43" fmla="*/ 1845357 h 2395147"/>
              <a:gd name="connsiteX44" fmla="*/ 807963 w 1739424"/>
              <a:gd name="connsiteY44" fmla="*/ 1848892 h 2395147"/>
              <a:gd name="connsiteX45" fmla="*/ 879991 w 1739424"/>
              <a:gd name="connsiteY45" fmla="*/ 1820168 h 2395147"/>
              <a:gd name="connsiteX46" fmla="*/ 1011289 w 1739424"/>
              <a:gd name="connsiteY46" fmla="*/ 1801302 h 2395147"/>
              <a:gd name="connsiteX47" fmla="*/ 1249185 w 1739424"/>
              <a:gd name="connsiteY47" fmla="*/ 1765402 h 2395147"/>
              <a:gd name="connsiteX48" fmla="*/ 1343560 w 1739424"/>
              <a:gd name="connsiteY48" fmla="*/ 1722610 h 2395147"/>
              <a:gd name="connsiteX49" fmla="*/ 1376800 w 1739424"/>
              <a:gd name="connsiteY49" fmla="*/ 1677991 h 2395147"/>
              <a:gd name="connsiteX50" fmla="*/ 1387169 w 1739424"/>
              <a:gd name="connsiteY50" fmla="*/ 1672942 h 2395147"/>
              <a:gd name="connsiteX51" fmla="*/ 1500972 w 1739424"/>
              <a:gd name="connsiteY51" fmla="*/ 1682857 h 2395147"/>
              <a:gd name="connsiteX52" fmla="*/ 1566833 w 1739424"/>
              <a:gd name="connsiteY52" fmla="*/ 1693739 h 2395147"/>
              <a:gd name="connsiteX53" fmla="*/ 1593093 w 1739424"/>
              <a:gd name="connsiteY53" fmla="*/ 1757638 h 2395147"/>
              <a:gd name="connsiteX54" fmla="*/ 1627517 w 1739424"/>
              <a:gd name="connsiteY54" fmla="*/ 1871216 h 2395147"/>
              <a:gd name="connsiteX55" fmla="*/ 1642518 w 1739424"/>
              <a:gd name="connsiteY55" fmla="*/ 1943101 h 2395147"/>
              <a:gd name="connsiteX56" fmla="*/ 1641715 w 1739424"/>
              <a:gd name="connsiteY56" fmla="*/ 2189761 h 2395147"/>
              <a:gd name="connsiteX57" fmla="*/ 1669305 w 1739424"/>
              <a:gd name="connsiteY57" fmla="*/ 2379903 h 2395147"/>
              <a:gd name="connsiteX58" fmla="*/ 1669117 w 1739424"/>
              <a:gd name="connsiteY58" fmla="*/ 2383495 h 2395147"/>
              <a:gd name="connsiteX59" fmla="*/ 1722169 w 1739424"/>
              <a:gd name="connsiteY59" fmla="*/ 2376292 h 2395147"/>
              <a:gd name="connsiteX60" fmla="*/ 1680021 w 1739424"/>
              <a:gd name="connsiteY60" fmla="*/ 2119798 h 2395147"/>
              <a:gd name="connsiteX61" fmla="*/ 1684306 w 1739424"/>
              <a:gd name="connsiteY61" fmla="*/ 1712628 h 2395147"/>
              <a:gd name="connsiteX62" fmla="*/ 1631534 w 1739424"/>
              <a:gd name="connsiteY62" fmla="*/ 1258270 h 2395147"/>
              <a:gd name="connsiteX63" fmla="*/ 1545546 w 1739424"/>
              <a:gd name="connsiteY63" fmla="*/ 1033010 h 2395147"/>
              <a:gd name="connsiteX64" fmla="*/ 1482058 w 1739424"/>
              <a:gd name="connsiteY64" fmla="*/ 912011 h 2395147"/>
              <a:gd name="connsiteX65" fmla="*/ 1482326 w 1739424"/>
              <a:gd name="connsiteY65" fmla="*/ 893903 h 2395147"/>
              <a:gd name="connsiteX66" fmla="*/ 1498131 w 1739424"/>
              <a:gd name="connsiteY66" fmla="*/ 852199 h 2395147"/>
              <a:gd name="connsiteX67" fmla="*/ 1490363 w 1739424"/>
              <a:gd name="connsiteY67" fmla="*/ 758088 h 2395147"/>
              <a:gd name="connsiteX68" fmla="*/ 1392854 w 1739424"/>
              <a:gd name="connsiteY68" fmla="*/ 556701 h 2395147"/>
              <a:gd name="connsiteX69" fmla="*/ 1132209 w 1739424"/>
              <a:gd name="connsiteY69" fmla="*/ 271353 h 2395147"/>
              <a:gd name="connsiteX70" fmla="*/ 813699 w 1739424"/>
              <a:gd name="connsiteY70" fmla="*/ 1097 h 2395147"/>
              <a:gd name="connsiteX71" fmla="*/ 810218 w 1739424"/>
              <a:gd name="connsiteY71" fmla="*/ 0 h 2395147"/>
              <a:gd name="connsiteX72" fmla="*/ 810486 w 1739424"/>
              <a:gd name="connsiteY72" fmla="*/ 4391 h 2395147"/>
              <a:gd name="connsiteX73" fmla="*/ 914155 w 1739424"/>
              <a:gd name="connsiteY73" fmla="*/ 340496 h 2395147"/>
              <a:gd name="connsiteX74" fmla="*/ 1228378 w 1739424"/>
              <a:gd name="connsiteY74" fmla="*/ 826682 h 2395147"/>
              <a:gd name="connsiteX75" fmla="*/ 1341690 w 1739424"/>
              <a:gd name="connsiteY75" fmla="*/ 917499 h 2395147"/>
              <a:gd name="connsiteX76" fmla="*/ 1412410 w 1739424"/>
              <a:gd name="connsiteY76" fmla="*/ 934785 h 2395147"/>
              <a:gd name="connsiteX77" fmla="*/ 1420713 w 1739424"/>
              <a:gd name="connsiteY77" fmla="*/ 920793 h 2395147"/>
              <a:gd name="connsiteX78" fmla="*/ 1351601 w 1739424"/>
              <a:gd name="connsiteY78" fmla="*/ 800342 h 2395147"/>
              <a:gd name="connsiteX79" fmla="*/ 1099795 w 1739424"/>
              <a:gd name="connsiteY79" fmla="*/ 430764 h 2395147"/>
              <a:gd name="connsiteX80" fmla="*/ 1092829 w 1739424"/>
              <a:gd name="connsiteY80" fmla="*/ 418142 h 2395147"/>
              <a:gd name="connsiteX81" fmla="*/ 1101403 w 1739424"/>
              <a:gd name="connsiteY81" fmla="*/ 424179 h 2395147"/>
              <a:gd name="connsiteX82" fmla="*/ 1305794 w 1739424"/>
              <a:gd name="connsiteY82" fmla="*/ 694435 h 2395147"/>
              <a:gd name="connsiteX83" fmla="*/ 1424463 w 1739424"/>
              <a:gd name="connsiteY83" fmla="*/ 872227 h 2395147"/>
              <a:gd name="connsiteX84" fmla="*/ 1500810 w 1739424"/>
              <a:gd name="connsiteY84" fmla="*/ 1008316 h 2395147"/>
              <a:gd name="connsiteX85" fmla="*/ 1610640 w 1739424"/>
              <a:gd name="connsiteY85" fmla="*/ 1310125 h 2395147"/>
              <a:gd name="connsiteX86" fmla="*/ 1646268 w 1739424"/>
              <a:gd name="connsiteY86" fmla="*/ 1762565 h 2395147"/>
              <a:gd name="connsiteX87" fmla="*/ 1643589 w 1739424"/>
              <a:gd name="connsiteY87" fmla="*/ 1766407 h 2395147"/>
              <a:gd name="connsiteX88" fmla="*/ 1637160 w 1739424"/>
              <a:gd name="connsiteY88" fmla="*/ 1747474 h 2395147"/>
              <a:gd name="connsiteX89" fmla="*/ 1480720 w 1739424"/>
              <a:gd name="connsiteY89" fmla="*/ 1478590 h 2395147"/>
              <a:gd name="connsiteX90" fmla="*/ 1140741 w 1739424"/>
              <a:gd name="connsiteY90" fmla="*/ 1210217 h 2395147"/>
              <a:gd name="connsiteX91" fmla="*/ 942550 w 1739424"/>
              <a:gd name="connsiteY91" fmla="*/ 1071697 h 2395147"/>
              <a:gd name="connsiteX92" fmla="*/ 710299 w 1739424"/>
              <a:gd name="connsiteY92" fmla="*/ 861253 h 2395147"/>
              <a:gd name="connsiteX93" fmla="*/ 706012 w 1739424"/>
              <a:gd name="connsiteY93" fmla="*/ 845339 h 2395147"/>
              <a:gd name="connsiteX94" fmla="*/ 722086 w 1739424"/>
              <a:gd name="connsiteY94" fmla="*/ 767417 h 2395147"/>
              <a:gd name="connsiteX95" fmla="*/ 679759 w 1739424"/>
              <a:gd name="connsiteY95" fmla="*/ 625567 h 2395147"/>
              <a:gd name="connsiteX96" fmla="*/ 497603 w 1739424"/>
              <a:gd name="connsiteY96" fmla="*/ 336106 h 2395147"/>
              <a:gd name="connsiteX97" fmla="*/ 396076 w 1739424"/>
              <a:gd name="connsiteY97" fmla="*/ 177244 h 2395147"/>
              <a:gd name="connsiteX98" fmla="*/ 359644 w 1739424"/>
              <a:gd name="connsiteY98" fmla="*/ 72707 h 2395147"/>
              <a:gd name="connsiteX99" fmla="*/ 355893 w 1739424"/>
              <a:gd name="connsiteY99" fmla="*/ 76001 h 2395147"/>
              <a:gd name="connsiteX100" fmla="*/ 345714 w 1739424"/>
              <a:gd name="connsiteY100" fmla="*/ 92187 h 2395147"/>
              <a:gd name="connsiteX101" fmla="*/ 293210 w 1739424"/>
              <a:gd name="connsiteY101" fmla="*/ 237881 h 2395147"/>
              <a:gd name="connsiteX102" fmla="*/ 300978 w 1739424"/>
              <a:gd name="connsiteY102" fmla="*/ 485638 h 2395147"/>
              <a:gd name="connsiteX103" fmla="*/ 445633 w 1739424"/>
              <a:gd name="connsiteY103" fmla="*/ 798970 h 2395147"/>
              <a:gd name="connsiteX104" fmla="*/ 557339 w 1739424"/>
              <a:gd name="connsiteY104" fmla="*/ 888690 h 2395147"/>
              <a:gd name="connsiteX105" fmla="*/ 648686 w 1739424"/>
              <a:gd name="connsiteY105" fmla="*/ 895823 h 2395147"/>
              <a:gd name="connsiteX106" fmla="*/ 652705 w 1739424"/>
              <a:gd name="connsiteY106" fmla="*/ 881283 h 2395147"/>
              <a:gd name="connsiteX107" fmla="*/ 449383 w 1739424"/>
              <a:gd name="connsiteY107" fmla="*/ 525148 h 2395147"/>
              <a:gd name="connsiteX108" fmla="*/ 404113 w 1739424"/>
              <a:gd name="connsiteY108" fmla="*/ 405521 h 2395147"/>
              <a:gd name="connsiteX109" fmla="*/ 430098 w 1739424"/>
              <a:gd name="connsiteY109" fmla="*/ 463414 h 2395147"/>
              <a:gd name="connsiteX110" fmla="*/ 699315 w 1739424"/>
              <a:gd name="connsiteY110" fmla="*/ 892806 h 2395147"/>
              <a:gd name="connsiteX111" fmla="*/ 1003893 w 1739424"/>
              <a:gd name="connsiteY111" fmla="*/ 1157849 h 2395147"/>
              <a:gd name="connsiteX112" fmla="*/ 1056131 w 1739424"/>
              <a:gd name="connsiteY112" fmla="*/ 1196809 h 2395147"/>
              <a:gd name="connsiteX113" fmla="*/ 1026396 w 1739424"/>
              <a:gd name="connsiteY113" fmla="*/ 1194890 h 2395147"/>
              <a:gd name="connsiteX114" fmla="*/ 847988 w 1739424"/>
              <a:gd name="connsiteY114" fmla="*/ 1218760 h 2395147"/>
              <a:gd name="connsiteX115" fmla="*/ 525462 w 1739424"/>
              <a:gd name="connsiteY115" fmla="*/ 1334545 h 2395147"/>
              <a:gd name="connsiteX116" fmla="*/ 506711 w 1739424"/>
              <a:gd name="connsiteY116" fmla="*/ 1327960 h 2395147"/>
              <a:gd name="connsiteX117" fmla="*/ 302050 w 1739424"/>
              <a:gd name="connsiteY117" fmla="*/ 1262933 h 2395147"/>
              <a:gd name="connsiteX118" fmla="*/ 0 w 1739424"/>
              <a:gd name="connsiteY118" fmla="*/ 1208733 h 2395147"/>
              <a:gd name="connsiteX119" fmla="*/ 51484 w 1739424"/>
              <a:gd name="connsiteY119" fmla="*/ 1299625 h 239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39424" h="2395147">
                <a:moveTo>
                  <a:pt x="1077528" y="398319"/>
                </a:moveTo>
                <a:cubicBezTo>
                  <a:pt x="1073409" y="392832"/>
                  <a:pt x="1069793" y="387001"/>
                  <a:pt x="1067918" y="380004"/>
                </a:cubicBezTo>
                <a:cubicBezTo>
                  <a:pt x="1077560" y="389333"/>
                  <a:pt x="1085061" y="400308"/>
                  <a:pt x="1092561" y="411557"/>
                </a:cubicBezTo>
                <a:cubicBezTo>
                  <a:pt x="1093366" y="412654"/>
                  <a:pt x="1095240" y="413478"/>
                  <a:pt x="1093901" y="415398"/>
                </a:cubicBezTo>
                <a:cubicBezTo>
                  <a:pt x="1092295" y="417319"/>
                  <a:pt x="1091222" y="415673"/>
                  <a:pt x="1090150" y="414575"/>
                </a:cubicBezTo>
                <a:cubicBezTo>
                  <a:pt x="1086267" y="408951"/>
                  <a:pt x="1081646" y="403807"/>
                  <a:pt x="1077528" y="398319"/>
                </a:cubicBezTo>
                <a:close/>
                <a:moveTo>
                  <a:pt x="1064970" y="378632"/>
                </a:moveTo>
                <a:cubicBezTo>
                  <a:pt x="1064970" y="378359"/>
                  <a:pt x="1065239" y="377810"/>
                  <a:pt x="1065239" y="377535"/>
                </a:cubicBezTo>
                <a:lnTo>
                  <a:pt x="1067113" y="379456"/>
                </a:lnTo>
                <a:cubicBezTo>
                  <a:pt x="1066310" y="380279"/>
                  <a:pt x="1065507" y="380004"/>
                  <a:pt x="1064970" y="378632"/>
                </a:cubicBezTo>
                <a:close/>
                <a:moveTo>
                  <a:pt x="1734633" y="2247062"/>
                </a:moveTo>
                <a:lnTo>
                  <a:pt x="1739424" y="2180709"/>
                </a:lnTo>
                <a:lnTo>
                  <a:pt x="1737481" y="2187429"/>
                </a:lnTo>
                <a:cubicBezTo>
                  <a:pt x="1736531" y="2207307"/>
                  <a:pt x="1735583" y="2227184"/>
                  <a:pt x="1734633" y="2247062"/>
                </a:cubicBezTo>
                <a:close/>
                <a:moveTo>
                  <a:pt x="51484" y="1299625"/>
                </a:moveTo>
                <a:cubicBezTo>
                  <a:pt x="107250" y="1386350"/>
                  <a:pt x="173250" y="1458783"/>
                  <a:pt x="225973" y="1500814"/>
                </a:cubicBezTo>
                <a:cubicBezTo>
                  <a:pt x="296271" y="1556856"/>
                  <a:pt x="349466" y="1562823"/>
                  <a:pt x="421792" y="1544987"/>
                </a:cubicBezTo>
                <a:cubicBezTo>
                  <a:pt x="494924" y="1526879"/>
                  <a:pt x="532962" y="1478041"/>
                  <a:pt x="528944" y="1408075"/>
                </a:cubicBezTo>
                <a:cubicBezTo>
                  <a:pt x="528409" y="1397649"/>
                  <a:pt x="526265" y="1394083"/>
                  <a:pt x="515014" y="1396279"/>
                </a:cubicBezTo>
                <a:cubicBezTo>
                  <a:pt x="460099" y="1406978"/>
                  <a:pt x="404648" y="1412191"/>
                  <a:pt x="348661" y="1408350"/>
                </a:cubicBezTo>
                <a:cubicBezTo>
                  <a:pt x="326160" y="1406978"/>
                  <a:pt x="303657" y="1403412"/>
                  <a:pt x="279815" y="1396004"/>
                </a:cubicBezTo>
                <a:cubicBezTo>
                  <a:pt x="294818" y="1392986"/>
                  <a:pt x="307139" y="1396827"/>
                  <a:pt x="319463" y="1397376"/>
                </a:cubicBezTo>
                <a:cubicBezTo>
                  <a:pt x="375717" y="1400120"/>
                  <a:pt x="429829" y="1388870"/>
                  <a:pt x="483940" y="1374603"/>
                </a:cubicBezTo>
                <a:cubicBezTo>
                  <a:pt x="502424" y="1369665"/>
                  <a:pt x="521443" y="1365549"/>
                  <a:pt x="539659" y="1360061"/>
                </a:cubicBezTo>
                <a:cubicBezTo>
                  <a:pt x="602343" y="1341953"/>
                  <a:pt x="663419" y="1318632"/>
                  <a:pt x="725033" y="1297230"/>
                </a:cubicBezTo>
                <a:cubicBezTo>
                  <a:pt x="777804" y="1278847"/>
                  <a:pt x="831379" y="1263208"/>
                  <a:pt x="885491" y="1249489"/>
                </a:cubicBezTo>
                <a:lnTo>
                  <a:pt x="965854" y="1237965"/>
                </a:lnTo>
                <a:cubicBezTo>
                  <a:pt x="1008386" y="1239932"/>
                  <a:pt x="1063167" y="1220715"/>
                  <a:pt x="1140675" y="1261289"/>
                </a:cubicBezTo>
                <a:cubicBezTo>
                  <a:pt x="1218186" y="1301862"/>
                  <a:pt x="1362760" y="1416335"/>
                  <a:pt x="1430909" y="1481407"/>
                </a:cubicBezTo>
                <a:cubicBezTo>
                  <a:pt x="1499057" y="1546478"/>
                  <a:pt x="1516795" y="1586751"/>
                  <a:pt x="1549564" y="1651718"/>
                </a:cubicBezTo>
                <a:lnTo>
                  <a:pt x="1557415" y="1670822"/>
                </a:lnTo>
                <a:lnTo>
                  <a:pt x="1555525" y="1670473"/>
                </a:lnTo>
                <a:cubicBezTo>
                  <a:pt x="1503614" y="1661478"/>
                  <a:pt x="1446534" y="1653334"/>
                  <a:pt x="1398512" y="1652472"/>
                </a:cubicBezTo>
                <a:cubicBezTo>
                  <a:pt x="1277780" y="1650277"/>
                  <a:pt x="1160915" y="1670735"/>
                  <a:pt x="1046085" y="1706261"/>
                </a:cubicBezTo>
                <a:cubicBezTo>
                  <a:pt x="1031962" y="1710529"/>
                  <a:pt x="1017823" y="1715069"/>
                  <a:pt x="1003447" y="1719049"/>
                </a:cubicBezTo>
                <a:cubicBezTo>
                  <a:pt x="1030832" y="1706926"/>
                  <a:pt x="1059271" y="1697451"/>
                  <a:pt x="1087567" y="1688103"/>
                </a:cubicBezTo>
                <a:cubicBezTo>
                  <a:pt x="1179405" y="1657507"/>
                  <a:pt x="1273537" y="1637923"/>
                  <a:pt x="1370422" y="1632771"/>
                </a:cubicBezTo>
                <a:cubicBezTo>
                  <a:pt x="1377778" y="1632422"/>
                  <a:pt x="1379106" y="1630739"/>
                  <a:pt x="1376144" y="1623897"/>
                </a:cubicBezTo>
                <a:cubicBezTo>
                  <a:pt x="1366655" y="1602111"/>
                  <a:pt x="1350034" y="1587888"/>
                  <a:pt x="1329191" y="1578151"/>
                </a:cubicBezTo>
                <a:cubicBezTo>
                  <a:pt x="1297530" y="1563385"/>
                  <a:pt x="1263689" y="1559482"/>
                  <a:pt x="1229320" y="1559619"/>
                </a:cubicBezTo>
                <a:cubicBezTo>
                  <a:pt x="1145365" y="1560020"/>
                  <a:pt x="1068453" y="1584359"/>
                  <a:pt x="996653" y="1626677"/>
                </a:cubicBezTo>
                <a:cubicBezTo>
                  <a:pt x="946428" y="1656370"/>
                  <a:pt x="899719" y="1690631"/>
                  <a:pt x="863114" y="1736938"/>
                </a:cubicBezTo>
                <a:cubicBezTo>
                  <a:pt x="840384" y="1765651"/>
                  <a:pt x="822768" y="1797268"/>
                  <a:pt x="811586" y="1832416"/>
                </a:cubicBezTo>
                <a:cubicBezTo>
                  <a:pt x="810229" y="1836675"/>
                  <a:pt x="809000" y="1841079"/>
                  <a:pt x="807916" y="1845357"/>
                </a:cubicBezTo>
                <a:cubicBezTo>
                  <a:pt x="807864" y="1846169"/>
                  <a:pt x="807939" y="1847124"/>
                  <a:pt x="807963" y="1848892"/>
                </a:cubicBezTo>
                <a:cubicBezTo>
                  <a:pt x="831400" y="1836927"/>
                  <a:pt x="855096" y="1827287"/>
                  <a:pt x="879991" y="1820168"/>
                </a:cubicBezTo>
                <a:cubicBezTo>
                  <a:pt x="922865" y="1807938"/>
                  <a:pt x="966993" y="1803800"/>
                  <a:pt x="1011289" y="1801302"/>
                </a:cubicBezTo>
                <a:cubicBezTo>
                  <a:pt x="1091805" y="1797289"/>
                  <a:pt x="1171657" y="1788752"/>
                  <a:pt x="1249185" y="1765402"/>
                </a:cubicBezTo>
                <a:cubicBezTo>
                  <a:pt x="1282546" y="1755423"/>
                  <a:pt x="1315560" y="1744472"/>
                  <a:pt x="1343560" y="1722610"/>
                </a:cubicBezTo>
                <a:cubicBezTo>
                  <a:pt x="1358845" y="1710673"/>
                  <a:pt x="1371004" y="1696638"/>
                  <a:pt x="1376800" y="1677991"/>
                </a:cubicBezTo>
                <a:cubicBezTo>
                  <a:pt x="1378851" y="1671330"/>
                  <a:pt x="1382967" y="1672813"/>
                  <a:pt x="1387169" y="1672942"/>
                </a:cubicBezTo>
                <a:cubicBezTo>
                  <a:pt x="1424336" y="1673661"/>
                  <a:pt x="1463273" y="1677620"/>
                  <a:pt x="1500972" y="1682857"/>
                </a:cubicBezTo>
                <a:lnTo>
                  <a:pt x="1566833" y="1693739"/>
                </a:lnTo>
                <a:lnTo>
                  <a:pt x="1593093" y="1757638"/>
                </a:lnTo>
                <a:cubicBezTo>
                  <a:pt x="1605907" y="1794995"/>
                  <a:pt x="1617203" y="1833627"/>
                  <a:pt x="1627517" y="1871216"/>
                </a:cubicBezTo>
                <a:cubicBezTo>
                  <a:pt x="1633946" y="1894812"/>
                  <a:pt x="1643322" y="1918133"/>
                  <a:pt x="1642518" y="1943101"/>
                </a:cubicBezTo>
                <a:cubicBezTo>
                  <a:pt x="1640107" y="2025412"/>
                  <a:pt x="1638499" y="2107725"/>
                  <a:pt x="1641715" y="2189761"/>
                </a:cubicBezTo>
                <a:cubicBezTo>
                  <a:pt x="1644125" y="2253964"/>
                  <a:pt x="1644928" y="2318717"/>
                  <a:pt x="1669305" y="2379903"/>
                </a:cubicBezTo>
                <a:cubicBezTo>
                  <a:pt x="1669242" y="2381100"/>
                  <a:pt x="1669180" y="2382297"/>
                  <a:pt x="1669117" y="2383495"/>
                </a:cubicBezTo>
                <a:cubicBezTo>
                  <a:pt x="1673135" y="2372016"/>
                  <a:pt x="1720350" y="2420240"/>
                  <a:pt x="1722169" y="2376292"/>
                </a:cubicBezTo>
                <a:cubicBezTo>
                  <a:pt x="1711719" y="2312911"/>
                  <a:pt x="1681361" y="2183726"/>
                  <a:pt x="1680021" y="2119798"/>
                </a:cubicBezTo>
                <a:cubicBezTo>
                  <a:pt x="1677610" y="1983983"/>
                  <a:pt x="1684308" y="1848168"/>
                  <a:pt x="1684306" y="1712628"/>
                </a:cubicBezTo>
                <a:cubicBezTo>
                  <a:pt x="1684306" y="1558981"/>
                  <a:pt x="1673055" y="1406703"/>
                  <a:pt x="1631534" y="1258270"/>
                </a:cubicBezTo>
                <a:cubicBezTo>
                  <a:pt x="1609835" y="1180348"/>
                  <a:pt x="1581442" y="1105169"/>
                  <a:pt x="1545546" y="1033010"/>
                </a:cubicBezTo>
                <a:cubicBezTo>
                  <a:pt x="1520632" y="975301"/>
                  <a:pt x="1492596" y="935197"/>
                  <a:pt x="1482058" y="912011"/>
                </a:cubicBezTo>
                <a:cubicBezTo>
                  <a:pt x="1478307" y="905426"/>
                  <a:pt x="1477504" y="900763"/>
                  <a:pt x="1482326" y="893903"/>
                </a:cubicBezTo>
                <a:cubicBezTo>
                  <a:pt x="1491434" y="881558"/>
                  <a:pt x="1495452" y="867289"/>
                  <a:pt x="1498131" y="852199"/>
                </a:cubicBezTo>
                <a:cubicBezTo>
                  <a:pt x="1504024" y="820097"/>
                  <a:pt x="1498131" y="788819"/>
                  <a:pt x="1490363" y="758088"/>
                </a:cubicBezTo>
                <a:cubicBezTo>
                  <a:pt x="1471344" y="684284"/>
                  <a:pt x="1433840" y="619531"/>
                  <a:pt x="1392854" y="556701"/>
                </a:cubicBezTo>
                <a:cubicBezTo>
                  <a:pt x="1321331" y="446953"/>
                  <a:pt x="1229715" y="356135"/>
                  <a:pt x="1132209" y="271353"/>
                </a:cubicBezTo>
                <a:cubicBezTo>
                  <a:pt x="1027199" y="179713"/>
                  <a:pt x="917637" y="94109"/>
                  <a:pt x="813699" y="1097"/>
                </a:cubicBezTo>
                <a:cubicBezTo>
                  <a:pt x="812897" y="275"/>
                  <a:pt x="811557" y="275"/>
                  <a:pt x="810218" y="0"/>
                </a:cubicBezTo>
                <a:cubicBezTo>
                  <a:pt x="810218" y="1920"/>
                  <a:pt x="810218" y="3292"/>
                  <a:pt x="810486" y="4391"/>
                </a:cubicBezTo>
                <a:cubicBezTo>
                  <a:pt x="830845" y="120998"/>
                  <a:pt x="868080" y="232118"/>
                  <a:pt x="914155" y="340496"/>
                </a:cubicBezTo>
                <a:cubicBezTo>
                  <a:pt x="991303" y="521307"/>
                  <a:pt x="1092561" y="685930"/>
                  <a:pt x="1228378" y="826682"/>
                </a:cubicBezTo>
                <a:cubicBezTo>
                  <a:pt x="1262397" y="861803"/>
                  <a:pt x="1298293" y="894726"/>
                  <a:pt x="1341690" y="917499"/>
                </a:cubicBezTo>
                <a:cubicBezTo>
                  <a:pt x="1363924" y="929022"/>
                  <a:pt x="1387228" y="936431"/>
                  <a:pt x="1412410" y="934785"/>
                </a:cubicBezTo>
                <a:cubicBezTo>
                  <a:pt x="1427143" y="933960"/>
                  <a:pt x="1427411" y="933688"/>
                  <a:pt x="1420713" y="920793"/>
                </a:cubicBezTo>
                <a:cubicBezTo>
                  <a:pt x="1399015" y="879911"/>
                  <a:pt x="1375709" y="839852"/>
                  <a:pt x="1351601" y="800342"/>
                </a:cubicBezTo>
                <a:cubicBezTo>
                  <a:pt x="1273648" y="672759"/>
                  <a:pt x="1185784" y="552310"/>
                  <a:pt x="1099795" y="430764"/>
                </a:cubicBezTo>
                <a:cubicBezTo>
                  <a:pt x="1097116" y="426923"/>
                  <a:pt x="1093098" y="423630"/>
                  <a:pt x="1092829" y="418142"/>
                </a:cubicBezTo>
                <a:cubicBezTo>
                  <a:pt x="1098455" y="417594"/>
                  <a:pt x="1099527" y="421710"/>
                  <a:pt x="1101403" y="424179"/>
                </a:cubicBezTo>
                <a:cubicBezTo>
                  <a:pt x="1170247" y="513625"/>
                  <a:pt x="1239895" y="602520"/>
                  <a:pt x="1305794" y="694435"/>
                </a:cubicBezTo>
                <a:cubicBezTo>
                  <a:pt x="1347316" y="752328"/>
                  <a:pt x="1387228" y="811318"/>
                  <a:pt x="1424463" y="872227"/>
                </a:cubicBezTo>
                <a:cubicBezTo>
                  <a:pt x="1451519" y="916677"/>
                  <a:pt x="1476165" y="962497"/>
                  <a:pt x="1500810" y="1008316"/>
                </a:cubicBezTo>
                <a:cubicBezTo>
                  <a:pt x="1531839" y="1081300"/>
                  <a:pt x="1586397" y="1184417"/>
                  <a:pt x="1610640" y="1310125"/>
                </a:cubicBezTo>
                <a:cubicBezTo>
                  <a:pt x="1644660" y="1459110"/>
                  <a:pt x="1650018" y="1610562"/>
                  <a:pt x="1646268" y="1762565"/>
                </a:cubicBezTo>
                <a:cubicBezTo>
                  <a:pt x="1646268" y="1763937"/>
                  <a:pt x="1647071" y="1766407"/>
                  <a:pt x="1643589" y="1766407"/>
                </a:cubicBezTo>
                <a:lnTo>
                  <a:pt x="1637160" y="1747474"/>
                </a:lnTo>
                <a:cubicBezTo>
                  <a:pt x="1602603" y="1647053"/>
                  <a:pt x="1563456" y="1568132"/>
                  <a:pt x="1480720" y="1478590"/>
                </a:cubicBezTo>
                <a:cubicBezTo>
                  <a:pt x="1397982" y="1389046"/>
                  <a:pt x="1230435" y="1278034"/>
                  <a:pt x="1140741" y="1210217"/>
                </a:cubicBezTo>
                <a:cubicBezTo>
                  <a:pt x="1051045" y="1142403"/>
                  <a:pt x="1014290" y="1129857"/>
                  <a:pt x="942550" y="1071697"/>
                </a:cubicBezTo>
                <a:cubicBezTo>
                  <a:pt x="870809" y="1013535"/>
                  <a:pt x="780483" y="939723"/>
                  <a:pt x="710299" y="861253"/>
                </a:cubicBezTo>
                <a:cubicBezTo>
                  <a:pt x="706280" y="856863"/>
                  <a:pt x="700922" y="853846"/>
                  <a:pt x="706012" y="845339"/>
                </a:cubicBezTo>
                <a:cubicBezTo>
                  <a:pt x="720210" y="821469"/>
                  <a:pt x="723692" y="795129"/>
                  <a:pt x="722086" y="767417"/>
                </a:cubicBezTo>
                <a:cubicBezTo>
                  <a:pt x="719139" y="716659"/>
                  <a:pt x="700119" y="670839"/>
                  <a:pt x="679759" y="625567"/>
                </a:cubicBezTo>
                <a:cubicBezTo>
                  <a:pt x="632613" y="520209"/>
                  <a:pt x="567787" y="426373"/>
                  <a:pt x="497603" y="336106"/>
                </a:cubicBezTo>
                <a:cubicBezTo>
                  <a:pt x="459296" y="286170"/>
                  <a:pt x="422864" y="234862"/>
                  <a:pt x="396076" y="177244"/>
                </a:cubicBezTo>
                <a:cubicBezTo>
                  <a:pt x="380539" y="143770"/>
                  <a:pt x="368752" y="109200"/>
                  <a:pt x="359644" y="72707"/>
                </a:cubicBezTo>
                <a:cubicBezTo>
                  <a:pt x="357769" y="74354"/>
                  <a:pt x="356698" y="75177"/>
                  <a:pt x="355893" y="76001"/>
                </a:cubicBezTo>
                <a:cubicBezTo>
                  <a:pt x="352411" y="81214"/>
                  <a:pt x="348930" y="86702"/>
                  <a:pt x="345714" y="92187"/>
                </a:cubicBezTo>
                <a:cubicBezTo>
                  <a:pt x="319195" y="137460"/>
                  <a:pt x="302318" y="186298"/>
                  <a:pt x="293210" y="237881"/>
                </a:cubicBezTo>
                <a:cubicBezTo>
                  <a:pt x="278477" y="321014"/>
                  <a:pt x="285709" y="403600"/>
                  <a:pt x="300978" y="485638"/>
                </a:cubicBezTo>
                <a:cubicBezTo>
                  <a:pt x="322945" y="602795"/>
                  <a:pt x="368485" y="708427"/>
                  <a:pt x="445633" y="798970"/>
                </a:cubicBezTo>
                <a:cubicBezTo>
                  <a:pt x="477244" y="836010"/>
                  <a:pt x="512603" y="868661"/>
                  <a:pt x="557339" y="888690"/>
                </a:cubicBezTo>
                <a:cubicBezTo>
                  <a:pt x="586806" y="901860"/>
                  <a:pt x="617075" y="906251"/>
                  <a:pt x="648686" y="895823"/>
                </a:cubicBezTo>
                <a:cubicBezTo>
                  <a:pt x="658597" y="892531"/>
                  <a:pt x="659134" y="889513"/>
                  <a:pt x="652705" y="881283"/>
                </a:cubicBezTo>
                <a:cubicBezTo>
                  <a:pt x="568590" y="772357"/>
                  <a:pt x="502156" y="652731"/>
                  <a:pt x="449383" y="525148"/>
                </a:cubicBezTo>
                <a:cubicBezTo>
                  <a:pt x="433043" y="485913"/>
                  <a:pt x="416703" y="446403"/>
                  <a:pt x="404113" y="405521"/>
                </a:cubicBezTo>
                <a:cubicBezTo>
                  <a:pt x="413219" y="424727"/>
                  <a:pt x="421524" y="444207"/>
                  <a:pt x="430098" y="463414"/>
                </a:cubicBezTo>
                <a:cubicBezTo>
                  <a:pt x="498942" y="620354"/>
                  <a:pt x="585466" y="765223"/>
                  <a:pt x="699315" y="892806"/>
                </a:cubicBezTo>
                <a:cubicBezTo>
                  <a:pt x="789859" y="994324"/>
                  <a:pt x="944425" y="1107182"/>
                  <a:pt x="1003893" y="1157849"/>
                </a:cubicBezTo>
                <a:cubicBezTo>
                  <a:pt x="1063363" y="1208516"/>
                  <a:pt x="1052380" y="1190636"/>
                  <a:pt x="1056131" y="1196809"/>
                </a:cubicBezTo>
                <a:lnTo>
                  <a:pt x="1026396" y="1194890"/>
                </a:lnTo>
                <a:cubicBezTo>
                  <a:pt x="965588" y="1191871"/>
                  <a:pt x="906386" y="1202297"/>
                  <a:pt x="847988" y="1218760"/>
                </a:cubicBezTo>
                <a:cubicBezTo>
                  <a:pt x="737889" y="1250038"/>
                  <a:pt x="632344" y="1294212"/>
                  <a:pt x="525462" y="1334545"/>
                </a:cubicBezTo>
                <a:cubicBezTo>
                  <a:pt x="516622" y="1337837"/>
                  <a:pt x="511532" y="1338934"/>
                  <a:pt x="506711" y="1327960"/>
                </a:cubicBezTo>
                <a:cubicBezTo>
                  <a:pt x="468939" y="1241807"/>
                  <a:pt x="387055" y="1245709"/>
                  <a:pt x="302050" y="1262933"/>
                </a:cubicBezTo>
                <a:cubicBezTo>
                  <a:pt x="225689" y="1278407"/>
                  <a:pt x="119549" y="1258220"/>
                  <a:pt x="0" y="1208733"/>
                </a:cubicBezTo>
                <a:cubicBezTo>
                  <a:pt x="15444" y="1240221"/>
                  <a:pt x="32896" y="1270717"/>
                  <a:pt x="51484" y="129962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672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1CEBA1-0EDA-4340-A4AD-56B021D0A009}"/>
              </a:ext>
            </a:extLst>
          </p:cNvPr>
          <p:cNvSpPr/>
          <p:nvPr userDrawn="1"/>
        </p:nvSpPr>
        <p:spPr>
          <a:xfrm>
            <a:off x="553627" y="3377149"/>
            <a:ext cx="455455" cy="45545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CF2F2F2-DE5A-4BD1-85CE-DD9ECFCBD255}"/>
              </a:ext>
            </a:extLst>
          </p:cNvPr>
          <p:cNvSpPr/>
          <p:nvPr userDrawn="1"/>
        </p:nvSpPr>
        <p:spPr>
          <a:xfrm>
            <a:off x="2433278" y="3595190"/>
            <a:ext cx="464131" cy="46413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92DCE5-2166-4668-B521-0638D75A07ED}"/>
              </a:ext>
            </a:extLst>
          </p:cNvPr>
          <p:cNvSpPr/>
          <p:nvPr userDrawn="1"/>
        </p:nvSpPr>
        <p:spPr>
          <a:xfrm>
            <a:off x="2314576" y="5741793"/>
            <a:ext cx="715838" cy="715838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050765-659D-4573-A04D-668C8D965743}"/>
              </a:ext>
            </a:extLst>
          </p:cNvPr>
          <p:cNvSpPr/>
          <p:nvPr userDrawn="1"/>
        </p:nvSpPr>
        <p:spPr>
          <a:xfrm>
            <a:off x="2771987" y="3611116"/>
            <a:ext cx="826317" cy="82631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7A1F9B-E51F-46C1-928E-641E8940A002}"/>
              </a:ext>
            </a:extLst>
          </p:cNvPr>
          <p:cNvSpPr/>
          <p:nvPr userDrawn="1"/>
        </p:nvSpPr>
        <p:spPr>
          <a:xfrm>
            <a:off x="1352551" y="4688929"/>
            <a:ext cx="225712" cy="225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E7F8D1-0943-4483-BBC8-C0EA02399BA2}"/>
              </a:ext>
            </a:extLst>
          </p:cNvPr>
          <p:cNvSpPr/>
          <p:nvPr userDrawn="1"/>
        </p:nvSpPr>
        <p:spPr>
          <a:xfrm>
            <a:off x="820518" y="824946"/>
            <a:ext cx="464131" cy="46413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C29172-A0D3-46ED-9F09-2AB2F89E9419}"/>
              </a:ext>
            </a:extLst>
          </p:cNvPr>
          <p:cNvSpPr/>
          <p:nvPr userDrawn="1"/>
        </p:nvSpPr>
        <p:spPr>
          <a:xfrm>
            <a:off x="245875" y="388836"/>
            <a:ext cx="826317" cy="82631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5889500-846F-42F1-99B4-64FC8796EC66}"/>
              </a:ext>
            </a:extLst>
          </p:cNvPr>
          <p:cNvSpPr/>
          <p:nvPr userDrawn="1"/>
        </p:nvSpPr>
        <p:spPr>
          <a:xfrm>
            <a:off x="29855" y="5050411"/>
            <a:ext cx="225712" cy="225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BD4DB23-347B-441F-B307-6A5452DFA1EB}"/>
              </a:ext>
            </a:extLst>
          </p:cNvPr>
          <p:cNvSpPr/>
          <p:nvPr userDrawn="1"/>
        </p:nvSpPr>
        <p:spPr>
          <a:xfrm>
            <a:off x="692606" y="3716895"/>
            <a:ext cx="255823" cy="255823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A81D6F-6D57-49A7-ACE9-4CB76CAB4B5B}"/>
              </a:ext>
            </a:extLst>
          </p:cNvPr>
          <p:cNvSpPr/>
          <p:nvPr userDrawn="1"/>
        </p:nvSpPr>
        <p:spPr>
          <a:xfrm>
            <a:off x="3312555" y="1679029"/>
            <a:ext cx="225712" cy="225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FDB441B-A93D-469C-8F26-6C38E82A4BEC}"/>
              </a:ext>
            </a:extLst>
          </p:cNvPr>
          <p:cNvSpPr/>
          <p:nvPr userDrawn="1"/>
        </p:nvSpPr>
        <p:spPr>
          <a:xfrm>
            <a:off x="2959433" y="163124"/>
            <a:ext cx="122626" cy="12262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83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7668" y="164951"/>
            <a:ext cx="10548133" cy="64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 hasCustomPrompt="1"/>
          </p:nvPr>
        </p:nvSpPr>
        <p:spPr>
          <a:xfrm>
            <a:off x="2169427" y="1460504"/>
            <a:ext cx="9412973" cy="4662488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pic>
        <p:nvPicPr>
          <p:cNvPr id="14" name="圖片 13" descr="logo00-2.png">
            <a:extLst>
              <a:ext uri="{FF2B5EF4-FFF2-40B4-BE49-F238E27FC236}">
                <a16:creationId xmlns:a16="http://schemas.microsoft.com/office/drawing/2014/main" id="{63049EA5-447A-204A-B596-B81003858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249" b="19558"/>
          <a:stretch/>
        </p:blipFill>
        <p:spPr>
          <a:xfrm>
            <a:off x="144271" y="6344034"/>
            <a:ext cx="2759459" cy="50405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47D55A8-6893-490F-95D9-20F0741B4570}"/>
              </a:ext>
            </a:extLst>
          </p:cNvPr>
          <p:cNvSpPr/>
          <p:nvPr userDrawn="1"/>
        </p:nvSpPr>
        <p:spPr>
          <a:xfrm>
            <a:off x="3124200" y="6721476"/>
            <a:ext cx="9083299" cy="136525"/>
          </a:xfrm>
          <a:prstGeom prst="rect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716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67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66FF4A9-2A75-4D4B-9D2F-7242AD96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B084FC-4765-4755-AD3B-482A39147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3C00B1D-7B21-4238-956E-C1C95A677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E4271-9E32-4426-8659-0C1E04CAC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6207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1B736FA-850D-4ED7-8AE5-3889900B8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DA39252-6243-4D4F-91DE-861F0CA6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90BDB86-70E8-445B-9DA4-A1D1A881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CEB56-EE36-43F1-AC68-90EFE8DA96A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8332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3E15543-C74C-42F4-9C2B-9BF2B99B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3DB6965-94F3-4368-9AFB-062D3C33E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660ECA1-E94D-45BB-BD81-24F1AF2DD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26754-6B2C-4383-AB57-BE4BBB81A19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131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4013DFF0-BD9F-499F-9AC9-C1C7B1551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5F020ED7-69D8-4F6C-A7E0-FC4D37A32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EA972A4C-1AB4-424D-8F69-275D8FDC2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6344A-09F0-4F23-9C97-0FDE8AAB872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899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67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7" name="日期版面配置區 3">
            <a:extLst>
              <a:ext uri="{FF2B5EF4-FFF2-40B4-BE49-F238E27FC236}">
                <a16:creationId xmlns:a16="http://schemas.microsoft.com/office/drawing/2014/main" id="{E4918526-8547-4AC5-A71B-BEC93591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頁尾版面配置區 4">
            <a:extLst>
              <a:ext uri="{FF2B5EF4-FFF2-40B4-BE49-F238E27FC236}">
                <a16:creationId xmlns:a16="http://schemas.microsoft.com/office/drawing/2014/main" id="{E0403A56-10F8-4F00-B266-A947A461A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AD3AA5D7-AD47-45E4-84F1-B81CBBD1E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A7E30-4D5B-4347-B891-8596757C68B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1710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>
                <a16:creationId xmlns:a16="http://schemas.microsoft.com/office/drawing/2014/main" id="{7947C29C-50E2-46BE-9B23-97E71E7F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頁尾版面配置區 4">
            <a:extLst>
              <a:ext uri="{FF2B5EF4-FFF2-40B4-BE49-F238E27FC236}">
                <a16:creationId xmlns:a16="http://schemas.microsoft.com/office/drawing/2014/main" id="{1D4A93F7-5A36-49F6-B8ED-B7923B37B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>
            <a:extLst>
              <a:ext uri="{FF2B5EF4-FFF2-40B4-BE49-F238E27FC236}">
                <a16:creationId xmlns:a16="http://schemas.microsoft.com/office/drawing/2014/main" id="{6E75629F-FB7B-47AB-B019-B7F0CA2F2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ABB9B-FA64-4CA0-A0B3-B1F643A7A13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8063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73968097-271D-4B72-8AFC-39497E03D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853969ED-BAC4-4A9F-9A27-29103235A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E3F5C3D2-9FD8-462E-9745-A9CC542E0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CC57A-F3E8-4A0F-AA17-379ABB3D8F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522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7668" y="164951"/>
            <a:ext cx="10548133" cy="64800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2060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379200" y="6239671"/>
            <a:ext cx="2275200" cy="365125"/>
          </a:xfrm>
        </p:spPr>
        <p:txBody>
          <a:bodyPr/>
          <a:lstStyle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3CBD9E41-3741-4017-A2C2-A6D983F224CA}" type="slidenum">
              <a:rPr lang="zh-TW" altLang="en-US" smtClean="0"/>
              <a:pPr/>
              <a:t>‹#›</a:t>
            </a:fld>
            <a:endParaRPr lang="zh-TW" altLang="en-US" dirty="0">
              <a:latin typeface="+mj-lt"/>
            </a:endParaRPr>
          </a:p>
        </p:txBody>
      </p:sp>
      <p:pic>
        <p:nvPicPr>
          <p:cNvPr id="14" name="圖片 13" descr="logo00-2.png">
            <a:extLst>
              <a:ext uri="{FF2B5EF4-FFF2-40B4-BE49-F238E27FC236}">
                <a16:creationId xmlns:a16="http://schemas.microsoft.com/office/drawing/2014/main" id="{63049EA5-447A-204A-B596-B81003858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249" b="19558"/>
          <a:stretch/>
        </p:blipFill>
        <p:spPr>
          <a:xfrm>
            <a:off x="144271" y="6286884"/>
            <a:ext cx="2759459" cy="50405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47D55A8-6893-490F-95D9-20F0741B4570}"/>
              </a:ext>
            </a:extLst>
          </p:cNvPr>
          <p:cNvSpPr/>
          <p:nvPr userDrawn="1"/>
        </p:nvSpPr>
        <p:spPr>
          <a:xfrm>
            <a:off x="3124200" y="6721476"/>
            <a:ext cx="9083299" cy="136525"/>
          </a:xfrm>
          <a:prstGeom prst="rect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A21667E1-8053-4B38-90F5-15F6D03F2F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89514" y="1380519"/>
            <a:ext cx="9412973" cy="4662488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</a:lstStyle>
          <a:p>
            <a:pPr lvl="1"/>
            <a:r>
              <a:rPr lang="zh-TW" altLang="en-US" dirty="0"/>
              <a:t>第一層</a:t>
            </a:r>
          </a:p>
          <a:p>
            <a:pPr lvl="2"/>
            <a:r>
              <a:rPr lang="zh-TW" altLang="en-US" dirty="0"/>
              <a:t>第二層</a:t>
            </a:r>
          </a:p>
          <a:p>
            <a:pPr lvl="3"/>
            <a:r>
              <a:rPr lang="zh-TW" altLang="en-US" dirty="0"/>
              <a:t>第三層</a:t>
            </a:r>
          </a:p>
          <a:p>
            <a:pPr lvl="4"/>
            <a:r>
              <a:rPr lang="zh-TW" altLang="en-US" dirty="0"/>
              <a:t>第四層</a:t>
            </a:r>
          </a:p>
        </p:txBody>
      </p:sp>
    </p:spTree>
    <p:extLst>
      <p:ext uri="{BB962C8B-B14F-4D97-AF65-F5344CB8AC3E}">
        <p14:creationId xmlns:p14="http://schemas.microsoft.com/office/powerpoint/2010/main" val="22756000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706FD197-7F34-4D6B-BBBF-B0B0FF363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7AFED074-9EB6-4F01-B66D-0C3F62912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45D89BB5-4A0F-4D8D-8B65-E78D32F8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877EA-D485-4972-B979-7BE37D8208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9673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67"/>
            </a:lvl2pPr>
            <a:lvl3pPr marL="914354" indent="0">
              <a:buNone/>
              <a:defRPr sz="1200"/>
            </a:lvl3pPr>
            <a:lvl4pPr marL="1371532" indent="0">
              <a:buNone/>
              <a:defRPr sz="1067"/>
            </a:lvl4pPr>
            <a:lvl5pPr marL="1828709" indent="0">
              <a:buNone/>
              <a:defRPr sz="1067"/>
            </a:lvl5pPr>
            <a:lvl6pPr marL="2285886" indent="0">
              <a:buNone/>
              <a:defRPr sz="1067"/>
            </a:lvl6pPr>
            <a:lvl7pPr marL="2743062" indent="0">
              <a:buNone/>
              <a:defRPr sz="1067"/>
            </a:lvl7pPr>
            <a:lvl8pPr marL="3200240" indent="0">
              <a:buNone/>
              <a:defRPr sz="1067"/>
            </a:lvl8pPr>
            <a:lvl9pPr marL="3657418" indent="0">
              <a:buNone/>
              <a:defRPr sz="1067"/>
            </a:lvl9pPr>
          </a:lstStyle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5" name="日期版面配置區 3">
            <a:extLst>
              <a:ext uri="{FF2B5EF4-FFF2-40B4-BE49-F238E27FC236}">
                <a16:creationId xmlns:a16="http://schemas.microsoft.com/office/drawing/2014/main" id="{A274ABE3-3089-4162-BF89-8783D57C6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頁尾版面配置區 4">
            <a:extLst>
              <a:ext uri="{FF2B5EF4-FFF2-40B4-BE49-F238E27FC236}">
                <a16:creationId xmlns:a16="http://schemas.microsoft.com/office/drawing/2014/main" id="{E948AB67-B8C0-4C1E-99C5-EA65125F7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>
            <a:extLst>
              <a:ext uri="{FF2B5EF4-FFF2-40B4-BE49-F238E27FC236}">
                <a16:creationId xmlns:a16="http://schemas.microsoft.com/office/drawing/2014/main" id="{1285E322-9991-412F-835E-017D27CC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9ED83-86F9-4DDE-A267-E37454A4D76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4457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590A0EF-585C-4540-BC52-FF0B41231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8826F1-8004-460F-BCD4-72694728D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D896E6D-BD65-4875-BE73-E3FC985A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A9B88-AC1B-4545-B4FC-9D77A40E51E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1515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6B180E-6EAB-42EC-AF98-0AD12B0E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A4D884D-F473-4EA0-8FCA-14F39300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B63F4E-38B5-458D-A288-189455F65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DF881-6C07-4DD8-B352-40E769B8467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023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E68A40FD-C385-4215-A912-581BEB18FA34}"/>
              </a:ext>
            </a:extLst>
          </p:cNvPr>
          <p:cNvSpPr txBox="1">
            <a:spLocks/>
          </p:cNvSpPr>
          <p:nvPr/>
        </p:nvSpPr>
        <p:spPr>
          <a:xfrm>
            <a:off x="-103717" y="6326718"/>
            <a:ext cx="643468" cy="438149"/>
          </a:xfrm>
          <a:prstGeom prst="rect">
            <a:avLst/>
          </a:prstGeom>
        </p:spPr>
        <p:txBody>
          <a:bodyPr lIns="91440" tIns="45720" rIns="91440" bIns="45720" anchor="ctr"/>
          <a:lstStyle>
            <a:defPPr>
              <a:defRPr lang="zh-TW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FA58A55-F964-4F4D-9F47-317DE1C63B15}" type="slidenum">
              <a:rPr kumimoji="1" lang="zh-TW" altLang="en-US" sz="1200" b="1" smtClean="0">
                <a:solidFill>
                  <a:srgbClr val="333F5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1" lang="zh-TW" altLang="en-US" sz="1200" b="1" dirty="0">
              <a:solidFill>
                <a:srgbClr val="333F5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2F150C4-EBB4-4CCE-9023-7194E9E6A2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533" y="0"/>
            <a:ext cx="2929467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8" descr="TASS LOGO-full color-logo.jpg">
            <a:extLst>
              <a:ext uri="{FF2B5EF4-FFF2-40B4-BE49-F238E27FC236}">
                <a16:creationId xmlns:a16="http://schemas.microsoft.com/office/drawing/2014/main" id="{78A15BAB-68E2-4AA0-90FF-609D4A25DD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284" y="6115051"/>
            <a:ext cx="1835149" cy="65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9">
            <a:extLst>
              <a:ext uri="{FF2B5EF4-FFF2-40B4-BE49-F238E27FC236}">
                <a16:creationId xmlns:a16="http://schemas.microsoft.com/office/drawing/2014/main" id="{0291AAA8-1D63-42DB-868C-779E989B68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58667" y="6350000"/>
            <a:ext cx="3386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r>
              <a:rPr lang="en-US" altLang="zh-TW" sz="1600">
                <a:solidFill>
                  <a:srgbClr val="80808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ASE Public / Security-D</a:t>
            </a:r>
            <a:endParaRPr lang="zh-TW" altLang="en-US" sz="1600">
              <a:solidFill>
                <a:srgbClr val="80808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592FD2E0-EEB4-4B32-A757-081AE0150109}"/>
              </a:ext>
            </a:extLst>
          </p:cNvPr>
          <p:cNvCxnSpPr/>
          <p:nvPr userDrawn="1"/>
        </p:nvCxnSpPr>
        <p:spPr>
          <a:xfrm>
            <a:off x="609600" y="1115484"/>
            <a:ext cx="1097280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4F57560E-03D2-4148-A9E4-37AE6C6A318A}"/>
              </a:ext>
            </a:extLst>
          </p:cNvPr>
          <p:cNvCxnSpPr/>
          <p:nvPr userDrawn="1"/>
        </p:nvCxnSpPr>
        <p:spPr>
          <a:xfrm flipV="1">
            <a:off x="817033" y="6350001"/>
            <a:ext cx="9366251" cy="6351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00336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15" name="內容版面配置區 7"/>
          <p:cNvSpPr>
            <a:spLocks noGrp="1"/>
          </p:cNvSpPr>
          <p:nvPr>
            <p:ph sz="quarter" idx="1"/>
          </p:nvPr>
        </p:nvSpPr>
        <p:spPr>
          <a:xfrm>
            <a:off x="609600" y="1196752"/>
            <a:ext cx="10972800" cy="4960208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50688034-8D2A-480C-B8AE-88CB04C8E8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7033" y="6356351"/>
            <a:ext cx="2641600" cy="366183"/>
          </a:xfrm>
        </p:spPr>
        <p:txBody>
          <a:bodyPr/>
          <a:lstStyle>
            <a:lvl1pPr algn="l">
              <a:defRPr kumimoji="0" sz="1867" smtClean="0">
                <a:solidFill>
                  <a:srgbClr val="464653"/>
                </a:solidFill>
                <a:latin typeface="微軟正黑體"/>
                <a:ea typeface="微軟正黑體"/>
                <a:cs typeface="微軟正黑體"/>
              </a:defRPr>
            </a:lvl1pPr>
          </a:lstStyle>
          <a:p>
            <a:pPr>
              <a:defRPr/>
            </a:pPr>
            <a:fld id="{4C3A4B00-DD30-4FE4-8186-1EF183272F81}" type="datetime1">
              <a:rPr lang="zh-TW" altLang="en-US"/>
              <a:pPr>
                <a:defRPr/>
              </a:pPr>
              <a:t>2022/12/5</a:t>
            </a:fld>
            <a:endParaRPr lang="zh-TW" altLang="en-US" dirty="0"/>
          </a:p>
        </p:txBody>
      </p:sp>
      <p:sp>
        <p:nvSpPr>
          <p:cNvPr id="11" name="頁尾版面配置區 4">
            <a:extLst>
              <a:ext uri="{FF2B5EF4-FFF2-40B4-BE49-F238E27FC236}">
                <a16:creationId xmlns:a16="http://schemas.microsoft.com/office/drawing/2014/main" id="{A9864B1C-0326-439C-9561-CE0524AE0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5033" y="6356351"/>
            <a:ext cx="4673600" cy="366183"/>
          </a:xfrm>
        </p:spPr>
        <p:txBody>
          <a:bodyPr/>
          <a:lstStyle>
            <a:lvl1pPr algn="ctr">
              <a:defRPr kumimoji="0" sz="1867" b="1" dirty="0">
                <a:solidFill>
                  <a:srgbClr val="464653"/>
                </a:solidFill>
                <a:latin typeface="微軟正黑體"/>
                <a:ea typeface="微軟正黑體"/>
                <a:cs typeface="微軟正黑體"/>
              </a:defRPr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250782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AB7FF955-54D3-4A2E-A0E8-1A6E241F82B7}"/>
              </a:ext>
            </a:extLst>
          </p:cNvPr>
          <p:cNvSpPr txBox="1">
            <a:spLocks/>
          </p:cNvSpPr>
          <p:nvPr userDrawn="1"/>
        </p:nvSpPr>
        <p:spPr>
          <a:xfrm>
            <a:off x="624418" y="116418"/>
            <a:ext cx="6432549" cy="3598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1219140" eaLnBrk="1" fontAlgn="auto" hangingPunct="1">
              <a:spcAft>
                <a:spcPts val="0"/>
              </a:spcAft>
              <a:defRPr/>
            </a:pPr>
            <a:endParaRPr lang="zh-TW" alt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文字方塊 7">
            <a:extLst>
              <a:ext uri="{FF2B5EF4-FFF2-40B4-BE49-F238E27FC236}">
                <a16:creationId xmlns:a16="http://schemas.microsoft.com/office/drawing/2014/main" id="{69244395-6428-4B58-805A-9DE1D183BA1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58667" y="6180667"/>
            <a:ext cx="3386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endParaRPr lang="zh-TW" altLang="en-US" sz="1600">
              <a:solidFill>
                <a:srgbClr val="80808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文字方塊 8">
            <a:extLst>
              <a:ext uri="{FF2B5EF4-FFF2-40B4-BE49-F238E27FC236}">
                <a16:creationId xmlns:a16="http://schemas.microsoft.com/office/drawing/2014/main" id="{9EB87105-02B4-4C9E-84A6-64CE715057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58667" y="6180667"/>
            <a:ext cx="3386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endParaRPr lang="zh-TW" altLang="en-US" sz="1600">
              <a:solidFill>
                <a:srgbClr val="80808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0A42A97F-576C-42E4-A324-4425563EBB62}"/>
              </a:ext>
            </a:extLst>
          </p:cNvPr>
          <p:cNvSpPr/>
          <p:nvPr userDrawn="1"/>
        </p:nvSpPr>
        <p:spPr>
          <a:xfrm>
            <a:off x="11203518" y="6199718"/>
            <a:ext cx="893233" cy="6963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/>
          </a:p>
        </p:txBody>
      </p:sp>
      <p:pic>
        <p:nvPicPr>
          <p:cNvPr id="8" name="圖片 10" descr="20190309_CGE_logo修改.png">
            <a:extLst>
              <a:ext uri="{FF2B5EF4-FFF2-40B4-BE49-F238E27FC236}">
                <a16:creationId xmlns:a16="http://schemas.microsoft.com/office/drawing/2014/main" id="{43B5BC5D-D613-424B-B16D-BB41687952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1852" r="52563" b="46375"/>
          <a:stretch>
            <a:fillRect/>
          </a:stretch>
        </p:blipFill>
        <p:spPr bwMode="auto">
          <a:xfrm>
            <a:off x="11076517" y="6400800"/>
            <a:ext cx="1115483" cy="29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6075" y="639963"/>
            <a:ext cx="10972800" cy="796951"/>
          </a:xfrm>
        </p:spPr>
        <p:txBody>
          <a:bodyPr>
            <a:normAutofit/>
          </a:bodyPr>
          <a:lstStyle>
            <a:lvl1pPr algn="ctr">
              <a:defRPr sz="3733" b="1">
                <a:solidFill>
                  <a:srgbClr val="000080"/>
                </a:solidFill>
                <a:latin typeface="Times New Roman"/>
                <a:ea typeface="標楷體"/>
                <a:cs typeface="BiauKai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67">
                <a:latin typeface="Times New Roman"/>
                <a:ea typeface="標楷體"/>
              </a:defRPr>
            </a:lvl1pPr>
            <a:lvl2pPr>
              <a:defRPr sz="2400">
                <a:latin typeface="Times New Roman"/>
                <a:ea typeface="標楷體"/>
              </a:defRPr>
            </a:lvl2pPr>
            <a:lvl3pPr>
              <a:defRPr sz="2400">
                <a:latin typeface="Times New Roman"/>
                <a:ea typeface="標楷體"/>
              </a:defRPr>
            </a:lvl3pPr>
            <a:lvl4pPr>
              <a:defRPr sz="2400">
                <a:latin typeface="Times New Roman"/>
                <a:ea typeface="標楷體"/>
              </a:defRPr>
            </a:lvl4pPr>
            <a:lvl5pPr>
              <a:defRPr sz="2400">
                <a:latin typeface="Times New Roman"/>
                <a:ea typeface="標楷體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EC8BE8B0-9604-403B-B3B9-AB9CCFBF58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" y="6424084"/>
            <a:ext cx="624417" cy="364067"/>
          </a:xfrm>
        </p:spPr>
        <p:txBody>
          <a:bodyPr/>
          <a:lstStyle>
            <a:lvl1pPr algn="l">
              <a:defRPr kumimoj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A2CEE38-04B6-4F21-8273-6CB6D81DF85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7915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FF50BD49-7FEC-4D49-B752-4B2EA354EB65}"/>
              </a:ext>
            </a:extLst>
          </p:cNvPr>
          <p:cNvSpPr txBox="1">
            <a:spLocks/>
          </p:cNvSpPr>
          <p:nvPr userDrawn="1"/>
        </p:nvSpPr>
        <p:spPr>
          <a:xfrm>
            <a:off x="624418" y="116418"/>
            <a:ext cx="6432549" cy="35983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1219140" eaLnBrk="1" fontAlgn="auto" hangingPunct="1">
              <a:spcAft>
                <a:spcPts val="0"/>
              </a:spcAft>
              <a:defRPr/>
            </a:pPr>
            <a:endParaRPr lang="zh-TW" altLang="en-US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文字方塊 7">
            <a:extLst>
              <a:ext uri="{FF2B5EF4-FFF2-40B4-BE49-F238E27FC236}">
                <a16:creationId xmlns:a16="http://schemas.microsoft.com/office/drawing/2014/main" id="{25914613-B943-473F-8809-C263B681FF4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58667" y="6180667"/>
            <a:ext cx="3386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endParaRPr lang="zh-TW" altLang="en-US" sz="1600">
              <a:solidFill>
                <a:srgbClr val="80808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" name="文字方塊 8">
            <a:extLst>
              <a:ext uri="{FF2B5EF4-FFF2-40B4-BE49-F238E27FC236}">
                <a16:creationId xmlns:a16="http://schemas.microsoft.com/office/drawing/2014/main" id="{387CE5C4-4783-45A2-93C8-F873603944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58667" y="6180667"/>
            <a:ext cx="3386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endParaRPr lang="zh-TW" altLang="en-US" sz="1600">
              <a:solidFill>
                <a:srgbClr val="80808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59C5190D-457E-4727-8B33-47F52924F748}"/>
              </a:ext>
            </a:extLst>
          </p:cNvPr>
          <p:cNvSpPr/>
          <p:nvPr userDrawn="1"/>
        </p:nvSpPr>
        <p:spPr>
          <a:xfrm>
            <a:off x="177800" y="97367"/>
            <a:ext cx="891117" cy="6963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/>
          </a:p>
        </p:txBody>
      </p:sp>
      <p:pic>
        <p:nvPicPr>
          <p:cNvPr id="8" name="圖片 10" descr="20190309_CGE_logo修改.png">
            <a:extLst>
              <a:ext uri="{FF2B5EF4-FFF2-40B4-BE49-F238E27FC236}">
                <a16:creationId xmlns:a16="http://schemas.microsoft.com/office/drawing/2014/main" id="{3416FA2D-6FA0-4344-8D3C-21CC4D7719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1852" r="52563" b="46375"/>
          <a:stretch>
            <a:fillRect/>
          </a:stretch>
        </p:blipFill>
        <p:spPr bwMode="auto">
          <a:xfrm>
            <a:off x="50801" y="298452"/>
            <a:ext cx="1115484" cy="29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6075" y="639963"/>
            <a:ext cx="10972800" cy="796951"/>
          </a:xfrm>
        </p:spPr>
        <p:txBody>
          <a:bodyPr>
            <a:normAutofit/>
          </a:bodyPr>
          <a:lstStyle>
            <a:lvl1pPr algn="ctr">
              <a:defRPr sz="3733" b="1">
                <a:solidFill>
                  <a:srgbClr val="000080"/>
                </a:solidFill>
                <a:latin typeface="Times New Roman"/>
                <a:ea typeface="標楷體"/>
                <a:cs typeface="BiauKai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67">
                <a:latin typeface="Times New Roman"/>
                <a:ea typeface="標楷體"/>
              </a:defRPr>
            </a:lvl1pPr>
            <a:lvl2pPr>
              <a:defRPr sz="2400">
                <a:latin typeface="Times New Roman"/>
                <a:ea typeface="標楷體"/>
              </a:defRPr>
            </a:lvl2pPr>
            <a:lvl3pPr>
              <a:defRPr sz="2400">
                <a:latin typeface="Times New Roman"/>
                <a:ea typeface="標楷體"/>
              </a:defRPr>
            </a:lvl3pPr>
            <a:lvl4pPr>
              <a:defRPr sz="2400">
                <a:latin typeface="Times New Roman"/>
                <a:ea typeface="標楷體"/>
              </a:defRPr>
            </a:lvl4pPr>
            <a:lvl5pPr>
              <a:defRPr sz="2400">
                <a:latin typeface="Times New Roman"/>
                <a:ea typeface="標楷體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9" name="投影片編號版面配置區 5">
            <a:extLst>
              <a:ext uri="{FF2B5EF4-FFF2-40B4-BE49-F238E27FC236}">
                <a16:creationId xmlns:a16="http://schemas.microsoft.com/office/drawing/2014/main" id="{522EDB63-736D-4502-808E-FC0B511B95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14467" y="6383867"/>
            <a:ext cx="2159000" cy="364067"/>
          </a:xfrm>
        </p:spPr>
        <p:txBody>
          <a:bodyPr/>
          <a:lstStyle>
            <a:lvl1pPr>
              <a:defRPr kumimoj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1A239B2-B0BE-4865-8487-353A8C97E60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9570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6">
            <a:extLst>
              <a:ext uri="{FF2B5EF4-FFF2-40B4-BE49-F238E27FC236}">
                <a16:creationId xmlns:a16="http://schemas.microsoft.com/office/drawing/2014/main" id="{698A6E46-2BC8-455B-BEF5-863758B987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58667" y="6180667"/>
            <a:ext cx="3386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endParaRPr lang="zh-TW" altLang="en-US" sz="1600">
              <a:solidFill>
                <a:srgbClr val="80808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" name="文字方塊 7">
            <a:extLst>
              <a:ext uri="{FF2B5EF4-FFF2-40B4-BE49-F238E27FC236}">
                <a16:creationId xmlns:a16="http://schemas.microsoft.com/office/drawing/2014/main" id="{E3037B47-647B-4374-93D6-F584F6AD24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55617" y="6083300"/>
            <a:ext cx="3386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endParaRPr lang="zh-TW" altLang="en-US" sz="1600">
              <a:solidFill>
                <a:srgbClr val="80808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345B31E6-0D0A-4F58-8F4F-CB1FF4EB2F01}"/>
              </a:ext>
            </a:extLst>
          </p:cNvPr>
          <p:cNvSpPr/>
          <p:nvPr userDrawn="1"/>
        </p:nvSpPr>
        <p:spPr>
          <a:xfrm>
            <a:off x="11203518" y="6199718"/>
            <a:ext cx="893233" cy="6963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/>
          </a:p>
        </p:txBody>
      </p:sp>
      <p:pic>
        <p:nvPicPr>
          <p:cNvPr id="6" name="圖片 9" descr="20190309_CGE_logo修改.png">
            <a:extLst>
              <a:ext uri="{FF2B5EF4-FFF2-40B4-BE49-F238E27FC236}">
                <a16:creationId xmlns:a16="http://schemas.microsoft.com/office/drawing/2014/main" id="{F11BBEA9-932D-4DC0-9E9C-DC0F4A6D9A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1852" r="52563" b="46375"/>
          <a:stretch>
            <a:fillRect/>
          </a:stretch>
        </p:blipFill>
        <p:spPr bwMode="auto">
          <a:xfrm>
            <a:off x="11076517" y="6400800"/>
            <a:ext cx="1115483" cy="29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07435" y="2708922"/>
            <a:ext cx="10363200" cy="1470025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000080"/>
                </a:solidFill>
                <a:latin typeface="Times New Roman"/>
                <a:ea typeface="標楷體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頁尾版面配置區 4">
            <a:extLst>
              <a:ext uri="{FF2B5EF4-FFF2-40B4-BE49-F238E27FC236}">
                <a16:creationId xmlns:a16="http://schemas.microsoft.com/office/drawing/2014/main" id="{A46125E8-FA40-49B9-8BDD-107BC7D86D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7AA0031A-1D69-4684-8911-6692FB6C4A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73785" y="6449485"/>
            <a:ext cx="1773767" cy="366183"/>
          </a:xfrm>
        </p:spPr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C04484C3-A492-4928-BEB5-C181BFBE75BB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9377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使用標準（其他顏色底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F991CA9-4364-47EF-A4C3-7752918F1005}"/>
              </a:ext>
            </a:extLst>
          </p:cNvPr>
          <p:cNvSpPr/>
          <p:nvPr/>
        </p:nvSpPr>
        <p:spPr>
          <a:xfrm>
            <a:off x="0" y="1"/>
            <a:ext cx="12192000" cy="8255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/>
          </a:p>
        </p:txBody>
      </p:sp>
      <p:pic>
        <p:nvPicPr>
          <p:cNvPr id="3" name="圖片 7">
            <a:extLst>
              <a:ext uri="{FF2B5EF4-FFF2-40B4-BE49-F238E27FC236}">
                <a16:creationId xmlns:a16="http://schemas.microsoft.com/office/drawing/2014/main" id="{76B63FAF-2527-42A2-9AE4-78C2F83CD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1" y="5877985"/>
            <a:ext cx="4059767" cy="8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圖片 8">
            <a:extLst>
              <a:ext uri="{FF2B5EF4-FFF2-40B4-BE49-F238E27FC236}">
                <a16:creationId xmlns:a16="http://schemas.microsoft.com/office/drawing/2014/main" id="{D56471D5-FB29-4966-AB73-4F5C8249B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5384801"/>
            <a:ext cx="3088217" cy="319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9">
            <a:extLst>
              <a:ext uri="{FF2B5EF4-FFF2-40B4-BE49-F238E27FC236}">
                <a16:creationId xmlns:a16="http://schemas.microsoft.com/office/drawing/2014/main" id="{26A0FE70-FB0A-4505-88BB-841D2AF9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34" y="5947834"/>
            <a:ext cx="2785533" cy="8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3BF60C1-E426-421F-99F0-4E0EE4217026}"/>
              </a:ext>
            </a:extLst>
          </p:cNvPr>
          <p:cNvSpPr/>
          <p:nvPr userDrawn="1"/>
        </p:nvSpPr>
        <p:spPr>
          <a:xfrm>
            <a:off x="0" y="825501"/>
            <a:ext cx="12192000" cy="6032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/>
          </a:p>
        </p:txBody>
      </p:sp>
      <p:sp>
        <p:nvSpPr>
          <p:cNvPr id="7" name="文字方塊 11">
            <a:extLst>
              <a:ext uri="{FF2B5EF4-FFF2-40B4-BE49-F238E27FC236}">
                <a16:creationId xmlns:a16="http://schemas.microsoft.com/office/drawing/2014/main" id="{7EC1652E-8E95-499B-AD54-D31D2B49705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04118" y="1989667"/>
            <a:ext cx="582723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r>
              <a:rPr lang="zh-TW" altLang="en-US" sz="4400" b="1">
                <a:solidFill>
                  <a:srgbClr val="000000"/>
                </a:solidFill>
                <a:latin typeface="微軟正黑體" panose="020B0604030504040204" pitchFamily="34" charset="-120"/>
              </a:rPr>
              <a:t>簡報結束        敬請指教</a:t>
            </a:r>
          </a:p>
        </p:txBody>
      </p:sp>
      <p:pic>
        <p:nvPicPr>
          <p:cNvPr id="8" name="圖片 12" descr="20190309_CGE_logo修改.png">
            <a:extLst>
              <a:ext uri="{FF2B5EF4-FFF2-40B4-BE49-F238E27FC236}">
                <a16:creationId xmlns:a16="http://schemas.microsoft.com/office/drawing/2014/main" id="{07D34390-7C62-4FD9-A8F0-A6A2ADF494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0"/>
          <a:stretch>
            <a:fillRect/>
          </a:stretch>
        </p:blipFill>
        <p:spPr bwMode="auto">
          <a:xfrm>
            <a:off x="4595284" y="3124200"/>
            <a:ext cx="3062816" cy="281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970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03125-6884-4152-BC6D-8F517DCE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9A12B-EF43-48E9-A87A-36E0A08B7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 dirty="0"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58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流程圖: 資料 1">
            <a:extLst>
              <a:ext uri="{FF2B5EF4-FFF2-40B4-BE49-F238E27FC236}">
                <a16:creationId xmlns:a16="http://schemas.microsoft.com/office/drawing/2014/main" id="{473D761E-9415-4EFE-8ECD-C8D614C4AC02}"/>
              </a:ext>
            </a:extLst>
          </p:cNvPr>
          <p:cNvSpPr/>
          <p:nvPr userDrawn="1"/>
        </p:nvSpPr>
        <p:spPr>
          <a:xfrm>
            <a:off x="5211194" y="1743858"/>
            <a:ext cx="1638925" cy="2048655"/>
          </a:xfrm>
          <a:prstGeom prst="flowChartInputOutput">
            <a:avLst/>
          </a:prstGeom>
          <a:solidFill>
            <a:srgbClr val="0090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3067"/>
              </a:lnSpc>
            </a:pPr>
            <a:endParaRPr lang="zh-TW" altLang="en-US" sz="1867" dirty="0">
              <a:solidFill>
                <a:schemeClr val="tx1"/>
              </a:solidFill>
            </a:endParaRPr>
          </a:p>
        </p:txBody>
      </p:sp>
      <p:sp>
        <p:nvSpPr>
          <p:cNvPr id="3" name="流程圖: 資料 2">
            <a:extLst>
              <a:ext uri="{FF2B5EF4-FFF2-40B4-BE49-F238E27FC236}">
                <a16:creationId xmlns:a16="http://schemas.microsoft.com/office/drawing/2014/main" id="{2D44EF41-1E91-4E44-8887-0B930E833143}"/>
              </a:ext>
            </a:extLst>
          </p:cNvPr>
          <p:cNvSpPr/>
          <p:nvPr userDrawn="1"/>
        </p:nvSpPr>
        <p:spPr>
          <a:xfrm>
            <a:off x="6683560" y="1743857"/>
            <a:ext cx="1636800" cy="2048655"/>
          </a:xfrm>
          <a:prstGeom prst="flowChartInputOutput">
            <a:avLst/>
          </a:prstGeom>
          <a:solidFill>
            <a:srgbClr val="2749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3067"/>
              </a:lnSpc>
            </a:pPr>
            <a:endParaRPr lang="zh-TW" altLang="en-US" sz="1867" dirty="0">
              <a:solidFill>
                <a:schemeClr val="tx1"/>
              </a:solidFill>
            </a:endParaRPr>
          </a:p>
        </p:txBody>
      </p:sp>
      <p:sp>
        <p:nvSpPr>
          <p:cNvPr id="4" name="流程圖: 資料 3">
            <a:extLst>
              <a:ext uri="{FF2B5EF4-FFF2-40B4-BE49-F238E27FC236}">
                <a16:creationId xmlns:a16="http://schemas.microsoft.com/office/drawing/2014/main" id="{60F23CD4-E8D0-4AAA-9756-D723437E2C64}"/>
              </a:ext>
            </a:extLst>
          </p:cNvPr>
          <p:cNvSpPr/>
          <p:nvPr userDrawn="1"/>
        </p:nvSpPr>
        <p:spPr>
          <a:xfrm>
            <a:off x="8155927" y="1743855"/>
            <a:ext cx="1636800" cy="2048655"/>
          </a:xfrm>
          <a:prstGeom prst="flowChartInputOutpu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3067"/>
              </a:lnSpc>
            </a:pPr>
            <a:endParaRPr lang="zh-TW" altLang="en-US" sz="1867" dirty="0">
              <a:solidFill>
                <a:schemeClr val="tx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224BD88-AABC-49F1-A9F7-B5874F7BDC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49784" y="5463861"/>
            <a:ext cx="1200000" cy="120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E26AEF6-FAFB-4144-B52C-EEC70DDF58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62936" y="5463861"/>
            <a:ext cx="1200000" cy="1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435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1926771-09FE-4690-BA7D-41D5CAFC04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7">
            <a:extLst>
              <a:ext uri="{FF2B5EF4-FFF2-40B4-BE49-F238E27FC236}">
                <a16:creationId xmlns:a16="http://schemas.microsoft.com/office/drawing/2014/main" id="{FE4AB522-15F9-4E71-9B16-7BA3F65861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58667" y="6350000"/>
            <a:ext cx="3386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r>
              <a:rPr lang="en-US" altLang="zh-TW" sz="1600">
                <a:solidFill>
                  <a:srgbClr val="808080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t>ASE Public / Security-D</a:t>
            </a:r>
            <a:endParaRPr lang="zh-TW" altLang="en-US" sz="1600">
              <a:solidFill>
                <a:srgbClr val="80808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386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風格一 內頁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>
            <a:extLst>
              <a:ext uri="{FF2B5EF4-FFF2-40B4-BE49-F238E27FC236}">
                <a16:creationId xmlns:a16="http://schemas.microsoft.com/office/drawing/2014/main" id="{7B8838A4-4596-46B4-BF6C-A18279631B79}"/>
              </a:ext>
            </a:extLst>
          </p:cNvPr>
          <p:cNvSpPr/>
          <p:nvPr userDrawn="1"/>
        </p:nvSpPr>
        <p:spPr>
          <a:xfrm>
            <a:off x="10056285" y="5535085"/>
            <a:ext cx="1849967" cy="1365249"/>
          </a:xfrm>
          <a:prstGeom prst="ellipse">
            <a:avLst/>
          </a:prstGeom>
          <a:noFill/>
          <a:ln>
            <a:solidFill>
              <a:srgbClr val="429EA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67" dirty="0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3AF093CE-611D-4D75-8328-7B602C0DB671}"/>
              </a:ext>
            </a:extLst>
          </p:cNvPr>
          <p:cNvSpPr/>
          <p:nvPr/>
        </p:nvSpPr>
        <p:spPr>
          <a:xfrm>
            <a:off x="143934" y="6057901"/>
            <a:ext cx="791633" cy="624417"/>
          </a:xfrm>
          <a:prstGeom prst="ellipse">
            <a:avLst/>
          </a:prstGeom>
          <a:noFill/>
          <a:ln>
            <a:solidFill>
              <a:srgbClr val="3595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67" dirty="0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FF942FAC-FA37-41D6-B95B-01012DBCED00}"/>
              </a:ext>
            </a:extLst>
          </p:cNvPr>
          <p:cNvCxnSpPr/>
          <p:nvPr/>
        </p:nvCxnSpPr>
        <p:spPr>
          <a:xfrm>
            <a:off x="10584" y="6371167"/>
            <a:ext cx="12181416" cy="19051"/>
          </a:xfrm>
          <a:prstGeom prst="line">
            <a:avLst/>
          </a:prstGeom>
          <a:noFill/>
          <a:ln>
            <a:solidFill>
              <a:srgbClr val="429EA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橢圓 6">
            <a:extLst>
              <a:ext uri="{FF2B5EF4-FFF2-40B4-BE49-F238E27FC236}">
                <a16:creationId xmlns:a16="http://schemas.microsoft.com/office/drawing/2014/main" id="{E38E9A34-9DF0-4C5F-900B-178BBB495C5D}"/>
              </a:ext>
            </a:extLst>
          </p:cNvPr>
          <p:cNvSpPr/>
          <p:nvPr/>
        </p:nvSpPr>
        <p:spPr>
          <a:xfrm>
            <a:off x="647700" y="5822951"/>
            <a:ext cx="1253067" cy="986367"/>
          </a:xfrm>
          <a:prstGeom prst="ellipse">
            <a:avLst/>
          </a:prstGeom>
          <a:noFill/>
          <a:ln>
            <a:solidFill>
              <a:srgbClr val="3595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67" dirty="0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764A99E5-B700-4020-B68C-75BA9807D44D}"/>
              </a:ext>
            </a:extLst>
          </p:cNvPr>
          <p:cNvSpPr/>
          <p:nvPr/>
        </p:nvSpPr>
        <p:spPr>
          <a:xfrm>
            <a:off x="218017" y="6117167"/>
            <a:ext cx="643467" cy="505884"/>
          </a:xfrm>
          <a:prstGeom prst="ellipse">
            <a:avLst/>
          </a:prstGeom>
          <a:solidFill>
            <a:srgbClr val="389CBB"/>
          </a:solidFill>
          <a:ln>
            <a:solidFill>
              <a:srgbClr val="3595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67" dirty="0"/>
          </a:p>
        </p:txBody>
      </p:sp>
      <p:sp>
        <p:nvSpPr>
          <p:cNvPr id="9" name="拱形 8">
            <a:extLst>
              <a:ext uri="{FF2B5EF4-FFF2-40B4-BE49-F238E27FC236}">
                <a16:creationId xmlns:a16="http://schemas.microsoft.com/office/drawing/2014/main" id="{D2CEBF05-0F4E-4575-872E-81FBFD4F44B6}"/>
              </a:ext>
            </a:extLst>
          </p:cNvPr>
          <p:cNvSpPr/>
          <p:nvPr userDrawn="1"/>
        </p:nvSpPr>
        <p:spPr>
          <a:xfrm rot="16200000">
            <a:off x="11114617" y="5503334"/>
            <a:ext cx="1761067" cy="2125133"/>
          </a:xfrm>
          <a:prstGeom prst="blockArc">
            <a:avLst>
              <a:gd name="adj1" fmla="val 10800000"/>
              <a:gd name="adj2" fmla="val 1526457"/>
              <a:gd name="adj3" fmla="val 0"/>
            </a:avLst>
          </a:prstGeom>
          <a:noFill/>
          <a:ln>
            <a:solidFill>
              <a:srgbClr val="429EA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67"/>
          </a:p>
        </p:txBody>
      </p:sp>
      <p:sp>
        <p:nvSpPr>
          <p:cNvPr id="22" name="標題 1"/>
          <p:cNvSpPr>
            <a:spLocks noGrp="1"/>
          </p:cNvSpPr>
          <p:nvPr>
            <p:ph type="title"/>
          </p:nvPr>
        </p:nvSpPr>
        <p:spPr>
          <a:xfrm>
            <a:off x="2239931" y="278389"/>
            <a:ext cx="7683796" cy="85248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>
                <a:solidFill>
                  <a:srgbClr val="0000FF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26" name="內容版面配置區 2"/>
          <p:cNvSpPr>
            <a:spLocks noGrp="1"/>
          </p:cNvSpPr>
          <p:nvPr>
            <p:ph idx="1"/>
          </p:nvPr>
        </p:nvSpPr>
        <p:spPr>
          <a:xfrm>
            <a:off x="1042786" y="1403506"/>
            <a:ext cx="10114316" cy="49057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Wingdings" pitchFamily="2" charset="2"/>
              <a:buChar char="Ø"/>
              <a:tabLst>
                <a:tab pos="352401" algn="l"/>
              </a:tabLst>
              <a:defRPr sz="2000">
                <a:solidFill>
                  <a:schemeClr val="tx1"/>
                </a:solidFill>
                <a:latin typeface="+mj-ea"/>
                <a:ea typeface="+mj-ea"/>
              </a:defRPr>
            </a:lvl1pPr>
            <a:lvl2pPr marL="914332" indent="-457167">
              <a:buFont typeface="+mj-lt"/>
              <a:buAutoNum type="arabicPeriod"/>
              <a:tabLst>
                <a:tab pos="352401" algn="l"/>
              </a:tabLst>
              <a:defRPr sz="2000">
                <a:solidFill>
                  <a:schemeClr val="tx1"/>
                </a:solidFill>
                <a:latin typeface="+mj-ea"/>
                <a:ea typeface="+mj-ea"/>
              </a:defRPr>
            </a:lvl2pPr>
            <a:lvl3pPr marL="1371498" indent="-457167">
              <a:buFont typeface="+mj-lt"/>
              <a:buAutoNum type="alphaLcPeriod"/>
              <a:tabLst>
                <a:tab pos="352401" algn="l"/>
              </a:tabLst>
              <a:defRPr sz="2000">
                <a:solidFill>
                  <a:schemeClr val="tx1"/>
                </a:solidFill>
                <a:latin typeface="+mj-ea"/>
                <a:ea typeface="+mj-ea"/>
              </a:defRPr>
            </a:lvl3pPr>
            <a:lvl4pPr marL="1828664" indent="-457167">
              <a:buFont typeface="Arial" pitchFamily="34" charset="0"/>
              <a:buChar char="•"/>
              <a:tabLst>
                <a:tab pos="352401" algn="l"/>
              </a:tabLst>
              <a:defRPr sz="2000"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buFont typeface="Arial" pitchFamily="34" charset="0"/>
              <a:buChar char="•"/>
              <a:tabLst>
                <a:tab pos="352401" algn="l"/>
              </a:tabLst>
              <a:defRPr sz="2000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</p:txBody>
      </p:sp>
      <p:sp>
        <p:nvSpPr>
          <p:cNvPr id="10" name="投影片編號版面配置區 4">
            <a:extLst>
              <a:ext uri="{FF2B5EF4-FFF2-40B4-BE49-F238E27FC236}">
                <a16:creationId xmlns:a16="http://schemas.microsoft.com/office/drawing/2014/main" id="{A93DEC0C-7E07-4E49-8D50-CE2D16D16C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7867" y="6227233"/>
            <a:ext cx="2844800" cy="476251"/>
          </a:xfrm>
        </p:spPr>
        <p:txBody>
          <a:bodyPr/>
          <a:lstStyle>
            <a:lvl1pPr>
              <a:defRPr kumimoji="0" sz="12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221CD604-55C2-494F-BDF1-EBB786624340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45343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節分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9">
            <a:extLst>
              <a:ext uri="{FF2B5EF4-FFF2-40B4-BE49-F238E27FC236}">
                <a16:creationId xmlns:a16="http://schemas.microsoft.com/office/drawing/2014/main" id="{C3E58903-1F44-4D78-B5E8-85BB91DAB5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95469" y="2708920"/>
            <a:ext cx="9601067" cy="1440160"/>
          </a:xfrm>
          <a:prstGeom prst="roundRect">
            <a:avLst>
              <a:gd name="adj" fmla="val 29167"/>
            </a:avLst>
          </a:prstGeom>
          <a:solidFill>
            <a:srgbClr val="B9D9BB"/>
          </a:solidFill>
          <a:ln w="9525">
            <a:solidFill>
              <a:srgbClr val="77A978"/>
            </a:solidFill>
            <a:round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500">
              <a:latin typeface="+mn-lt"/>
              <a:ea typeface="+mn-ea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>
          <a:xfrm>
            <a:off x="1583501" y="2852937"/>
            <a:ext cx="9025003" cy="11521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342882" indent="0">
              <a:buNone/>
              <a:defRPr/>
            </a:lvl2pPr>
            <a:lvl5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41">
            <a:extLst>
              <a:ext uri="{FF2B5EF4-FFF2-40B4-BE49-F238E27FC236}">
                <a16:creationId xmlns:a16="http://schemas.microsoft.com/office/drawing/2014/main" id="{5ABA0185-D94D-421F-B858-7C2ACE07B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64952" y="6481234"/>
            <a:ext cx="527049" cy="376767"/>
          </a:xfrm>
        </p:spPr>
        <p:txBody>
          <a:bodyPr/>
          <a:lstStyle>
            <a:lvl1pPr algn="ctr">
              <a:defRPr kumimoji="0" sz="1200" b="1" smtClean="0">
                <a:cs typeface="Arial" pitchFamily="34" charset="0"/>
              </a:defRPr>
            </a:lvl1pPr>
          </a:lstStyle>
          <a:p>
            <a:pPr>
              <a:defRPr/>
            </a:pPr>
            <a:fld id="{AA661AE6-32E0-4D9A-8B9E-05894A0EDE4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2431497"/>
      </p:ext>
    </p:extLst>
  </p:cSld>
  <p:clrMapOvr>
    <a:masterClrMapping/>
  </p:clrMapOvr>
  <p:transition spd="slow">
    <p:cover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1C745C1-DDE8-42B7-A099-794B4958FB2D}"/>
              </a:ext>
            </a:extLst>
          </p:cNvPr>
          <p:cNvSpPr/>
          <p:nvPr userDrawn="1"/>
        </p:nvSpPr>
        <p:spPr>
          <a:xfrm>
            <a:off x="0" y="5266267"/>
            <a:ext cx="12192000" cy="1591733"/>
          </a:xfrm>
          <a:prstGeom prst="rect">
            <a:avLst/>
          </a:prstGeom>
          <a:solidFill>
            <a:srgbClr val="FDFD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400" dirty="0">
              <a:solidFill>
                <a:schemeClr val="tx1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6" name="圖片 7" descr="20190309_CGE_logo修改.png">
            <a:extLst>
              <a:ext uri="{FF2B5EF4-FFF2-40B4-BE49-F238E27FC236}">
                <a16:creationId xmlns:a16="http://schemas.microsoft.com/office/drawing/2014/main" id="{3A47E8FD-B0D3-4BF9-9279-D53D7032D8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" t="4861" r="87752" b="-999"/>
          <a:stretch>
            <a:fillRect/>
          </a:stretch>
        </p:blipFill>
        <p:spPr bwMode="auto">
          <a:xfrm>
            <a:off x="9702800" y="5266267"/>
            <a:ext cx="2531533" cy="159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圖片版面配置區 7"/>
          <p:cNvSpPr>
            <a:spLocks noGrp="1"/>
          </p:cNvSpPr>
          <p:nvPr>
            <p:ph type="pic" sz="quarter" idx="13"/>
          </p:nvPr>
        </p:nvSpPr>
        <p:spPr>
          <a:xfrm>
            <a:off x="0" y="3"/>
            <a:ext cx="12192000" cy="5266271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4502683"/>
            <a:ext cx="10363200" cy="763588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375439"/>
                </a:solidFill>
                <a:latin typeface="微軟正黑體"/>
                <a:ea typeface="微軟正黑體"/>
                <a:cs typeface="微軟正黑體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914400" y="5378573"/>
            <a:ext cx="6122341" cy="1335313"/>
          </a:xfrm>
          <a:noFill/>
          <a:ln>
            <a:noFill/>
          </a:ln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>
                <a:solidFill>
                  <a:srgbClr val="000000"/>
                </a:solidFill>
                <a:latin typeface="微軟正黑體"/>
                <a:ea typeface="微軟正黑體"/>
                <a:cs typeface="微軟正黑體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02913542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>
                <a16:creationId xmlns:a16="http://schemas.microsoft.com/office/drawing/2014/main" id="{FEB7B271-9539-437D-BB87-C8F3E9C0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頁尾版面配置區 4">
            <a:extLst>
              <a:ext uri="{FF2B5EF4-FFF2-40B4-BE49-F238E27FC236}">
                <a16:creationId xmlns:a16="http://schemas.microsoft.com/office/drawing/2014/main" id="{2FA27F38-AD2E-4148-BC9E-3FDDC955F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>
            <a:extLst>
              <a:ext uri="{FF2B5EF4-FFF2-40B4-BE49-F238E27FC236}">
                <a16:creationId xmlns:a16="http://schemas.microsoft.com/office/drawing/2014/main" id="{0EAD8743-CBBC-4FC9-BF1D-19F1AB320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</p:spPr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BF3CF30C-29FF-4CAE-823A-34618C87B56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75818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風格（一）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>
            <a:extLst>
              <a:ext uri="{FF2B5EF4-FFF2-40B4-BE49-F238E27FC236}">
                <a16:creationId xmlns:a16="http://schemas.microsoft.com/office/drawing/2014/main" id="{20531744-8E23-44AD-A280-8572ED97A7DE}"/>
              </a:ext>
            </a:extLst>
          </p:cNvPr>
          <p:cNvSpPr>
            <a:spLocks noChangeAspect="1"/>
          </p:cNvSpPr>
          <p:nvPr/>
        </p:nvSpPr>
        <p:spPr>
          <a:xfrm>
            <a:off x="5937251" y="2662768"/>
            <a:ext cx="912283" cy="700617"/>
          </a:xfrm>
          <a:prstGeom prst="ellipse">
            <a:avLst/>
          </a:prstGeom>
          <a:solidFill>
            <a:srgbClr val="44BC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 dirty="0"/>
          </a:p>
        </p:txBody>
      </p:sp>
      <p:sp>
        <p:nvSpPr>
          <p:cNvPr id="4" name="橢圓 13">
            <a:extLst>
              <a:ext uri="{FF2B5EF4-FFF2-40B4-BE49-F238E27FC236}">
                <a16:creationId xmlns:a16="http://schemas.microsoft.com/office/drawing/2014/main" id="{AFE49FAE-832F-454D-90E8-515FF33A866F}"/>
              </a:ext>
            </a:extLst>
          </p:cNvPr>
          <p:cNvSpPr>
            <a:spLocks noChangeAspect="1"/>
          </p:cNvSpPr>
          <p:nvPr/>
        </p:nvSpPr>
        <p:spPr>
          <a:xfrm>
            <a:off x="0" y="345017"/>
            <a:ext cx="2321984" cy="2377016"/>
          </a:xfrm>
          <a:custGeom>
            <a:avLst/>
            <a:gdLst/>
            <a:ahLst/>
            <a:cxnLst/>
            <a:rect l="l" t="t" r="r" b="b"/>
            <a:pathLst>
              <a:path w="1486900" h="2189942">
                <a:moveTo>
                  <a:pt x="391929" y="0"/>
                </a:moveTo>
                <a:cubicBezTo>
                  <a:pt x="996665" y="0"/>
                  <a:pt x="1486900" y="490235"/>
                  <a:pt x="1486900" y="1094971"/>
                </a:cubicBezTo>
                <a:cubicBezTo>
                  <a:pt x="1486900" y="1699707"/>
                  <a:pt x="996665" y="2189942"/>
                  <a:pt x="391929" y="2189942"/>
                </a:cubicBezTo>
                <a:cubicBezTo>
                  <a:pt x="278541" y="2189942"/>
                  <a:pt x="169178" y="2172707"/>
                  <a:pt x="66318" y="2140714"/>
                </a:cubicBezTo>
                <a:lnTo>
                  <a:pt x="0" y="2116442"/>
                </a:lnTo>
                <a:lnTo>
                  <a:pt x="0" y="73500"/>
                </a:lnTo>
                <a:lnTo>
                  <a:pt x="66318" y="49228"/>
                </a:lnTo>
                <a:cubicBezTo>
                  <a:pt x="169178" y="17235"/>
                  <a:pt x="278541" y="0"/>
                  <a:pt x="391929" y="0"/>
                </a:cubicBezTo>
                <a:close/>
              </a:path>
            </a:pathLst>
          </a:custGeom>
          <a:solidFill>
            <a:srgbClr val="44BC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 dirty="0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4997E329-17EE-4A75-A4C2-DB805CBFEFD6}"/>
              </a:ext>
            </a:extLst>
          </p:cNvPr>
          <p:cNvSpPr>
            <a:spLocks noChangeAspect="1"/>
          </p:cNvSpPr>
          <p:nvPr/>
        </p:nvSpPr>
        <p:spPr>
          <a:xfrm>
            <a:off x="6669617" y="654051"/>
            <a:ext cx="1583267" cy="1217083"/>
          </a:xfrm>
          <a:prstGeom prst="ellipse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 dirty="0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3A0CC139-4286-4B1C-B226-62523E2F7029}"/>
              </a:ext>
            </a:extLst>
          </p:cNvPr>
          <p:cNvSpPr>
            <a:spLocks noChangeAspect="1"/>
          </p:cNvSpPr>
          <p:nvPr/>
        </p:nvSpPr>
        <p:spPr>
          <a:xfrm>
            <a:off x="2154767" y="895351"/>
            <a:ext cx="2207684" cy="1697567"/>
          </a:xfrm>
          <a:prstGeom prst="ellipse">
            <a:avLst/>
          </a:prstGeom>
          <a:noFill/>
          <a:ln>
            <a:solidFill>
              <a:srgbClr val="3595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603B2046-435A-4609-924F-A77819FF9D28}"/>
              </a:ext>
            </a:extLst>
          </p:cNvPr>
          <p:cNvSpPr>
            <a:spLocks noChangeAspect="1"/>
          </p:cNvSpPr>
          <p:nvPr/>
        </p:nvSpPr>
        <p:spPr>
          <a:xfrm>
            <a:off x="3342217" y="1432984"/>
            <a:ext cx="1727200" cy="1329267"/>
          </a:xfrm>
          <a:prstGeom prst="ellipse">
            <a:avLst/>
          </a:prstGeom>
          <a:solidFill>
            <a:schemeClr val="tx1"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E351AE7-4AF2-4015-ACC9-458364580492}"/>
              </a:ext>
            </a:extLst>
          </p:cNvPr>
          <p:cNvSpPr txBox="1">
            <a:spLocks noChangeAspect="1"/>
          </p:cNvSpPr>
          <p:nvPr/>
        </p:nvSpPr>
        <p:spPr>
          <a:xfrm>
            <a:off x="2641600" y="1035051"/>
            <a:ext cx="28786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dirty="0">
                <a:solidFill>
                  <a:schemeClr val="accent2">
                    <a:lumMod val="75000"/>
                  </a:schemeClr>
                </a:solidFill>
                <a:latin typeface="Heiti TC Light"/>
                <a:ea typeface="Heiti TC Light"/>
                <a:cs typeface="Heiti TC Light"/>
              </a:rPr>
              <a:t> </a:t>
            </a:r>
            <a:endParaRPr kumimoji="1" lang="zh-TW" altLang="en-US" sz="1800" dirty="0">
              <a:solidFill>
                <a:schemeClr val="accent2">
                  <a:lumMod val="75000"/>
                </a:schemeClr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4CC1D17A-66C6-41FC-AC1F-F7935EFEE929}"/>
              </a:ext>
            </a:extLst>
          </p:cNvPr>
          <p:cNvSpPr>
            <a:spLocks noChangeAspect="1"/>
          </p:cNvSpPr>
          <p:nvPr/>
        </p:nvSpPr>
        <p:spPr>
          <a:xfrm>
            <a:off x="3644901" y="4885267"/>
            <a:ext cx="1631951" cy="1253067"/>
          </a:xfrm>
          <a:prstGeom prst="ellipse">
            <a:avLst/>
          </a:prstGeom>
          <a:solidFill>
            <a:srgbClr val="44BC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87CF789E-2B9D-4CE4-AC2C-D67FCDE38E63}"/>
              </a:ext>
            </a:extLst>
          </p:cNvPr>
          <p:cNvSpPr>
            <a:spLocks noChangeAspect="1"/>
          </p:cNvSpPr>
          <p:nvPr/>
        </p:nvSpPr>
        <p:spPr>
          <a:xfrm>
            <a:off x="7711017" y="770467"/>
            <a:ext cx="2207683" cy="1695451"/>
          </a:xfrm>
          <a:prstGeom prst="ellipse">
            <a:avLst/>
          </a:prstGeom>
          <a:noFill/>
          <a:ln>
            <a:solidFill>
              <a:srgbClr val="3595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 dirty="0"/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id="{BC9C38A7-28F8-43C9-8B15-81DFE19E5F96}"/>
              </a:ext>
            </a:extLst>
          </p:cNvPr>
          <p:cNvSpPr>
            <a:spLocks noChangeAspect="1"/>
          </p:cNvSpPr>
          <p:nvPr/>
        </p:nvSpPr>
        <p:spPr>
          <a:xfrm>
            <a:off x="9306984" y="4601634"/>
            <a:ext cx="3257549" cy="2262717"/>
          </a:xfrm>
          <a:custGeom>
            <a:avLst/>
            <a:gdLst/>
            <a:ahLst/>
            <a:cxnLst/>
            <a:rect l="l" t="t" r="r" b="b"/>
            <a:pathLst>
              <a:path w="3261266" h="3130406">
                <a:moveTo>
                  <a:pt x="1813800" y="0"/>
                </a:moveTo>
                <a:cubicBezTo>
                  <a:pt x="2377276" y="0"/>
                  <a:pt x="2880739" y="256943"/>
                  <a:pt x="3213416" y="660055"/>
                </a:cubicBezTo>
                <a:lnTo>
                  <a:pt x="3261266" y="724043"/>
                </a:lnTo>
                <a:lnTo>
                  <a:pt x="3261266" y="2903557"/>
                </a:lnTo>
                <a:lnTo>
                  <a:pt x="3213416" y="2967545"/>
                </a:lnTo>
                <a:cubicBezTo>
                  <a:pt x="3176452" y="3012336"/>
                  <a:pt x="3137379" y="3055321"/>
                  <a:pt x="3096350" y="3096351"/>
                </a:cubicBezTo>
                <a:lnTo>
                  <a:pt x="3058880" y="3130406"/>
                </a:lnTo>
                <a:lnTo>
                  <a:pt x="568721" y="3130406"/>
                </a:lnTo>
                <a:lnTo>
                  <a:pt x="531250" y="3096351"/>
                </a:lnTo>
                <a:cubicBezTo>
                  <a:pt x="203017" y="2768117"/>
                  <a:pt x="0" y="2314667"/>
                  <a:pt x="0" y="1813800"/>
                </a:cubicBezTo>
                <a:cubicBezTo>
                  <a:pt x="0" y="812066"/>
                  <a:pt x="812066" y="0"/>
                  <a:pt x="1813800" y="0"/>
                </a:cubicBezTo>
                <a:close/>
              </a:path>
            </a:pathLst>
          </a:custGeom>
          <a:noFill/>
          <a:ln>
            <a:solidFill>
              <a:srgbClr val="3595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/>
          </a:p>
        </p:txBody>
      </p:sp>
      <p:sp>
        <p:nvSpPr>
          <p:cNvPr id="12" name="矩形 9">
            <a:extLst>
              <a:ext uri="{FF2B5EF4-FFF2-40B4-BE49-F238E27FC236}">
                <a16:creationId xmlns:a16="http://schemas.microsoft.com/office/drawing/2014/main" id="{A855BF28-EB0B-44F8-8F02-A9EC7B687064}"/>
              </a:ext>
            </a:extLst>
          </p:cNvPr>
          <p:cNvSpPr>
            <a:spLocks noChangeAspect="1"/>
          </p:cNvSpPr>
          <p:nvPr/>
        </p:nvSpPr>
        <p:spPr>
          <a:xfrm>
            <a:off x="9654118" y="4874685"/>
            <a:ext cx="2865967" cy="1983316"/>
          </a:xfrm>
          <a:custGeom>
            <a:avLst/>
            <a:gdLst/>
            <a:ahLst/>
            <a:cxnLst/>
            <a:rect l="l" t="t" r="r" b="b"/>
            <a:pathLst>
              <a:path w="2877698" h="2751668">
                <a:moveTo>
                  <a:pt x="1678954" y="0"/>
                </a:moveTo>
                <a:cubicBezTo>
                  <a:pt x="2135341" y="0"/>
                  <a:pt x="2549196" y="180902"/>
                  <a:pt x="2851827" y="474464"/>
                </a:cubicBezTo>
                <a:lnTo>
                  <a:pt x="2877698" y="502407"/>
                </a:lnTo>
                <a:lnTo>
                  <a:pt x="2877698" y="2751668"/>
                </a:lnTo>
                <a:lnTo>
                  <a:pt x="404217" y="2751668"/>
                </a:lnTo>
                <a:lnTo>
                  <a:pt x="383392" y="2728905"/>
                </a:lnTo>
                <a:cubicBezTo>
                  <a:pt x="143880" y="2440586"/>
                  <a:pt x="0" y="2070955"/>
                  <a:pt x="0" y="1667940"/>
                </a:cubicBezTo>
                <a:cubicBezTo>
                  <a:pt x="0" y="746762"/>
                  <a:pt x="751694" y="0"/>
                  <a:pt x="1678954" y="0"/>
                </a:cubicBezTo>
                <a:close/>
              </a:path>
            </a:pathLst>
          </a:cu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/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82BFEB65-CC22-450B-94E8-25EA507856A9}"/>
              </a:ext>
            </a:extLst>
          </p:cNvPr>
          <p:cNvSpPr>
            <a:spLocks noChangeAspect="1"/>
          </p:cNvSpPr>
          <p:nvPr/>
        </p:nvSpPr>
        <p:spPr>
          <a:xfrm>
            <a:off x="10100734" y="3092452"/>
            <a:ext cx="2080684" cy="2152649"/>
          </a:xfrm>
          <a:custGeom>
            <a:avLst/>
            <a:gdLst/>
            <a:ahLst/>
            <a:cxnLst/>
            <a:rect l="l" t="t" r="r" b="b"/>
            <a:pathLst>
              <a:path w="1333108" h="1966096">
                <a:moveTo>
                  <a:pt x="983048" y="0"/>
                </a:moveTo>
                <a:cubicBezTo>
                  <a:pt x="1084846" y="0"/>
                  <a:pt x="1183030" y="15473"/>
                  <a:pt x="1275376" y="44196"/>
                </a:cubicBezTo>
                <a:lnTo>
                  <a:pt x="1333108" y="65326"/>
                </a:lnTo>
                <a:lnTo>
                  <a:pt x="1333108" y="1900770"/>
                </a:lnTo>
                <a:lnTo>
                  <a:pt x="1275376" y="1921900"/>
                </a:lnTo>
                <a:cubicBezTo>
                  <a:pt x="1183030" y="1950623"/>
                  <a:pt x="1084846" y="1966096"/>
                  <a:pt x="983048" y="1966096"/>
                </a:cubicBezTo>
                <a:cubicBezTo>
                  <a:pt x="440126" y="1966096"/>
                  <a:pt x="0" y="1525970"/>
                  <a:pt x="0" y="983048"/>
                </a:cubicBezTo>
                <a:cubicBezTo>
                  <a:pt x="0" y="440126"/>
                  <a:pt x="440126" y="0"/>
                  <a:pt x="983048" y="0"/>
                </a:cubicBezTo>
                <a:close/>
              </a:path>
            </a:pathLst>
          </a:custGeom>
          <a:solidFill>
            <a:srgbClr val="44BCC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/>
          </a:p>
        </p:txBody>
      </p:sp>
      <p:pic>
        <p:nvPicPr>
          <p:cNvPr id="14" name="圖片 17" descr="20190309_CGE_logo修改.png">
            <a:extLst>
              <a:ext uri="{FF2B5EF4-FFF2-40B4-BE49-F238E27FC236}">
                <a16:creationId xmlns:a16="http://schemas.microsoft.com/office/drawing/2014/main" id="{EB6AC644-91ED-4490-86A0-CD50C482E6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0"/>
          <a:stretch>
            <a:fillRect/>
          </a:stretch>
        </p:blipFill>
        <p:spPr bwMode="auto">
          <a:xfrm>
            <a:off x="10113433" y="5281085"/>
            <a:ext cx="2032000" cy="139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標題 20"/>
          <p:cNvSpPr>
            <a:spLocks noGrp="1" noChangeAspect="1"/>
          </p:cNvSpPr>
          <p:nvPr>
            <p:ph type="title"/>
          </p:nvPr>
        </p:nvSpPr>
        <p:spPr>
          <a:xfrm>
            <a:off x="1174044" y="3092162"/>
            <a:ext cx="9967416" cy="852487"/>
          </a:xfrm>
        </p:spPr>
        <p:txBody>
          <a:bodyPr>
            <a:normAutofit/>
          </a:bodyPr>
          <a:lstStyle>
            <a:lvl1pPr>
              <a:defRPr sz="4000" b="1">
                <a:latin typeface="+mj-ea"/>
                <a:ea typeface="+mj-ea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7017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風格（二）內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D1C4EE-9A2A-4D5B-AE23-5EA0422BDED4}"/>
              </a:ext>
            </a:extLst>
          </p:cNvPr>
          <p:cNvSpPr/>
          <p:nvPr userDrawn="1"/>
        </p:nvSpPr>
        <p:spPr>
          <a:xfrm>
            <a:off x="0" y="0"/>
            <a:ext cx="12192000" cy="690033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F5E3D56E-A7CC-4F3E-8410-5689CEEC6AAD}"/>
              </a:ext>
            </a:extLst>
          </p:cNvPr>
          <p:cNvSpPr/>
          <p:nvPr userDrawn="1"/>
        </p:nvSpPr>
        <p:spPr>
          <a:xfrm>
            <a:off x="10833101" y="5524500"/>
            <a:ext cx="1318684" cy="1320800"/>
          </a:xfrm>
          <a:prstGeom prst="ellipse">
            <a:avLst/>
          </a:prstGeom>
          <a:noFill/>
          <a:ln>
            <a:solidFill>
              <a:srgbClr val="81B1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6B21C49E-2A16-4BD6-B706-874EC736391F}"/>
              </a:ext>
            </a:extLst>
          </p:cNvPr>
          <p:cNvSpPr/>
          <p:nvPr/>
        </p:nvSpPr>
        <p:spPr>
          <a:xfrm>
            <a:off x="29634" y="6051551"/>
            <a:ext cx="793751" cy="774700"/>
          </a:xfrm>
          <a:prstGeom prst="ellipse">
            <a:avLst/>
          </a:prstGeom>
          <a:noFill/>
          <a:ln>
            <a:solidFill>
              <a:srgbClr val="6A93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99749305-CA08-4FB6-94D2-A3F9E3923EBF}"/>
              </a:ext>
            </a:extLst>
          </p:cNvPr>
          <p:cNvSpPr>
            <a:spLocks noChangeAspect="1"/>
          </p:cNvSpPr>
          <p:nvPr/>
        </p:nvSpPr>
        <p:spPr>
          <a:xfrm>
            <a:off x="162985" y="5899151"/>
            <a:ext cx="891116" cy="914400"/>
          </a:xfrm>
          <a:prstGeom prst="ellipse">
            <a:avLst/>
          </a:prstGeom>
          <a:noFill/>
          <a:ln>
            <a:solidFill>
              <a:srgbClr val="81B1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F52B8ACA-0EFF-43CE-B49F-CC6FAF916F9F}"/>
              </a:ext>
            </a:extLst>
          </p:cNvPr>
          <p:cNvSpPr/>
          <p:nvPr/>
        </p:nvSpPr>
        <p:spPr>
          <a:xfrm>
            <a:off x="103717" y="6138334"/>
            <a:ext cx="643467" cy="626533"/>
          </a:xfrm>
          <a:prstGeom prst="ellipse">
            <a:avLst/>
          </a:prstGeom>
          <a:solidFill>
            <a:srgbClr val="81B1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" name="文字方塊 11">
            <a:extLst>
              <a:ext uri="{FF2B5EF4-FFF2-40B4-BE49-F238E27FC236}">
                <a16:creationId xmlns:a16="http://schemas.microsoft.com/office/drawing/2014/main" id="{43392374-6D65-4B5E-A8D6-74C9CBCC7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34" y="630343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endParaRPr kumimoji="1" lang="zh-TW" altLang="en-US" sz="240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D1B8F664-087F-4482-9379-1DD997C563B9}"/>
              </a:ext>
            </a:extLst>
          </p:cNvPr>
          <p:cNvSpPr txBox="1">
            <a:spLocks/>
          </p:cNvSpPr>
          <p:nvPr userDrawn="1"/>
        </p:nvSpPr>
        <p:spPr>
          <a:xfrm>
            <a:off x="10584" y="6269567"/>
            <a:ext cx="643467" cy="440267"/>
          </a:xfrm>
          <a:prstGeom prst="rect">
            <a:avLst/>
          </a:prstGeom>
        </p:spPr>
        <p:txBody>
          <a:bodyPr anchor="ctr"/>
          <a:lstStyle>
            <a:defPPr>
              <a:defRPr lang="zh-TW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D3AFE7-F626-4CF0-89B8-77EADEE55A61}" type="slidenum">
              <a:rPr kumimoji="1" lang="zh-TW" altLang="en-US" sz="1600" b="1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1" lang="zh-TW" altLang="en-US" sz="1600" b="1" dirty="0">
              <a:solidFill>
                <a:srgbClr val="FFFFFF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1" name="拱形 10">
            <a:extLst>
              <a:ext uri="{FF2B5EF4-FFF2-40B4-BE49-F238E27FC236}">
                <a16:creationId xmlns:a16="http://schemas.microsoft.com/office/drawing/2014/main" id="{469AD193-A8E7-40F9-B375-C027D600B675}"/>
              </a:ext>
            </a:extLst>
          </p:cNvPr>
          <p:cNvSpPr/>
          <p:nvPr userDrawn="1"/>
        </p:nvSpPr>
        <p:spPr>
          <a:xfrm rot="16200000">
            <a:off x="11739034" y="6034617"/>
            <a:ext cx="1570567" cy="1371600"/>
          </a:xfrm>
          <a:prstGeom prst="blockArc">
            <a:avLst>
              <a:gd name="adj1" fmla="val 10800000"/>
              <a:gd name="adj2" fmla="val 21244497"/>
              <a:gd name="adj3" fmla="val 0"/>
            </a:avLst>
          </a:prstGeom>
          <a:noFill/>
          <a:ln>
            <a:solidFill>
              <a:srgbClr val="81B1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14AAA764-8849-4AB7-924C-7CCDD8436041}"/>
              </a:ext>
            </a:extLst>
          </p:cNvPr>
          <p:cNvSpPr/>
          <p:nvPr userDrawn="1"/>
        </p:nvSpPr>
        <p:spPr>
          <a:xfrm>
            <a:off x="10951634" y="5630334"/>
            <a:ext cx="1068917" cy="106891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13" name="圖片 15" descr="20190309_CGE_logo修改.png">
            <a:extLst>
              <a:ext uri="{FF2B5EF4-FFF2-40B4-BE49-F238E27FC236}">
                <a16:creationId xmlns:a16="http://schemas.microsoft.com/office/drawing/2014/main" id="{B6F69CAC-06A9-49C2-8422-65A1D3BDB326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1852" r="52563" b="46375"/>
          <a:stretch>
            <a:fillRect/>
          </a:stretch>
        </p:blipFill>
        <p:spPr bwMode="auto">
          <a:xfrm>
            <a:off x="10930467" y="5939367"/>
            <a:ext cx="1265767" cy="45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6296" y="221182"/>
            <a:ext cx="10307749" cy="852487"/>
          </a:xfrm>
        </p:spPr>
        <p:txBody>
          <a:bodyPr>
            <a:normAutofit/>
          </a:bodyPr>
          <a:lstStyle>
            <a:lvl1pPr>
              <a:defRPr sz="4267" b="1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26297" y="1337244"/>
            <a:ext cx="10307749" cy="40523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4" name="日期版面配置區 3">
            <a:extLst>
              <a:ext uri="{FF2B5EF4-FFF2-40B4-BE49-F238E27FC236}">
                <a16:creationId xmlns:a16="http://schemas.microsoft.com/office/drawing/2014/main" id="{A4D2DED5-1F42-4C5D-B576-80283FB95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76501" y="6390217"/>
            <a:ext cx="1799167" cy="36406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0410FC-42BE-C34A-A922-A2B0C92F25FA}" type="datetimeFigureOut">
              <a:rPr lang="zh-TW" altLang="en-US"/>
              <a:pPr>
                <a:defRPr/>
              </a:pPr>
              <a:t>2022/12/5</a:t>
            </a:fld>
            <a:endParaRPr lang="zh-TW" altLang="en-US"/>
          </a:p>
        </p:txBody>
      </p:sp>
      <p:sp>
        <p:nvSpPr>
          <p:cNvPr id="15" name="頁尾版面配置區 4">
            <a:extLst>
              <a:ext uri="{FF2B5EF4-FFF2-40B4-BE49-F238E27FC236}">
                <a16:creationId xmlns:a16="http://schemas.microsoft.com/office/drawing/2014/main" id="{70E08AFA-2A61-4155-BFA1-97A614AF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85268" y="6390217"/>
            <a:ext cx="4423833" cy="364067"/>
          </a:xfrm>
        </p:spPr>
        <p:txBody>
          <a:bodyPr/>
          <a:lstStyle>
            <a:lvl1pPr algn="l">
              <a:defRPr dirty="0"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8644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871660-759B-294A-A7F6-334C77E3F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5926AF0-D5EC-7B4C-9DA0-8C7E18416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5A7BD27-D182-5549-85A8-FFC09432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A5E3-F6CA-8C43-A213-8145B086E897}" type="datetimeFigureOut">
              <a:rPr kumimoji="1" lang="zh-TW" altLang="en-US" smtClean="0"/>
              <a:t>2022/12/5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E347974-AA86-1D4B-8A69-771E317D6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AAA7BAF-8A97-864E-8CE3-E82B48CB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7C66-532E-2244-B6AD-D20E0873A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09547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3CF5DD-1E5F-574B-9090-C2EAFC56D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E12D8E4-F2B1-7E40-AC67-DA4CF1B31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712D378-9F02-8A40-84B2-B47C69068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A5E3-F6CA-8C43-A213-8145B086E897}" type="datetimeFigureOut">
              <a:rPr kumimoji="1" lang="zh-TW" altLang="en-US" smtClean="0"/>
              <a:t>2022/12/5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38A080F-D8F9-EE43-9F16-79EA1B48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22954A-5F50-A746-9379-19B045E4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7C66-532E-2244-B6AD-D20E0873A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485311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923D3B-0F57-7849-9697-6893AA9B1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688AB3-F24D-D94F-A757-DF177576F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34738E-0216-044A-9461-CF171D25F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A5E3-F6CA-8C43-A213-8145B086E897}" type="datetimeFigureOut">
              <a:rPr kumimoji="1" lang="zh-TW" altLang="en-US" smtClean="0"/>
              <a:t>2022/12/5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F2399CE-FE47-4549-9FCD-C70D518E1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0B8C8EC-13B8-ED41-A670-D5E711F1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7C66-532E-2244-B6AD-D20E0873A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3809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E28A128-959F-4C58-B20D-44BBE854D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6046" b="7150"/>
          <a:stretch/>
        </p:blipFill>
        <p:spPr>
          <a:xfrm>
            <a:off x="389325" y="250055"/>
            <a:ext cx="7731577" cy="635789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39476" y="3590613"/>
            <a:ext cx="10363200" cy="763588"/>
          </a:xfrm>
        </p:spPr>
        <p:txBody>
          <a:bodyPr>
            <a:normAutofit/>
          </a:bodyPr>
          <a:lstStyle>
            <a:lvl1pPr>
              <a:defRPr sz="3733" b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kumimoji="1" lang="zh-TW" altLang="en-US" dirty="0"/>
              <a:t>按一下以編輯母片標題樣式</a:t>
            </a:r>
          </a:p>
        </p:txBody>
      </p:sp>
      <p:pic>
        <p:nvPicPr>
          <p:cNvPr id="3" name="圖片 2" descr="logo00-2.png">
            <a:extLst>
              <a:ext uri="{FF2B5EF4-FFF2-40B4-BE49-F238E27FC236}">
                <a16:creationId xmlns:a16="http://schemas.microsoft.com/office/drawing/2014/main" id="{62E0D232-396C-44AB-AE26-C14399BEA4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9249" b="19558"/>
          <a:stretch/>
        </p:blipFill>
        <p:spPr>
          <a:xfrm>
            <a:off x="10635949" y="6330026"/>
            <a:ext cx="1344000" cy="245501"/>
          </a:xfrm>
          <a:prstGeom prst="rect">
            <a:avLst/>
          </a:prstGeom>
        </p:spPr>
      </p:pic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9B3D7340-8672-4E5A-921E-8E9941BA95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35949" y="5964260"/>
            <a:ext cx="1344000" cy="245293"/>
          </a:xfrm>
          <a:prstGeom prst="rect">
            <a:avLst/>
          </a:prstGeo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C5D9C9A2-C603-43BF-8109-192632C683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17600" y="5449680"/>
            <a:ext cx="1162349" cy="30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128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F56ABD-5273-D044-8FAC-FEDA4FEC7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44E3C73-5CE4-2847-B9A3-7A926984D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F4C0758-F73C-724C-B531-A6D87670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691E280-D2E8-2149-B8EB-D641D4409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A5E3-F6CA-8C43-A213-8145B086E897}" type="datetimeFigureOut">
              <a:rPr kumimoji="1" lang="zh-TW" altLang="en-US" smtClean="0"/>
              <a:t>2022/12/5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259683A-2313-FA4C-85F2-799074EF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A28EF0B-719F-634C-8952-AF9213171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7C66-532E-2244-B6AD-D20E0873A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74722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499FAD-8A45-8548-A7AF-769AE2763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BF80F1-832F-FB42-96D8-E6051040A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34F87BD-C3BC-DA46-8E53-E1A293179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38CC58C-6B03-BD49-84F1-50C068FB5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0155129-2AD1-8542-A6A4-E6A7931F3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2BB00E30-DDDD-7D47-AC7F-C5A4412AF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A5E3-F6CA-8C43-A213-8145B086E897}" type="datetimeFigureOut">
              <a:rPr kumimoji="1" lang="zh-TW" altLang="en-US" smtClean="0"/>
              <a:t>2022/12/5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8AFB7A1-39A8-164F-8624-C6C125C26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18CFDFE-E7B9-1944-9B3F-60762A51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7C66-532E-2244-B6AD-D20E0873A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89789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4D6A971-ED4A-2F4F-88EB-5E6C538D9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23946AC-57E7-7743-A0CE-5949C9FF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A5E3-F6CA-8C43-A213-8145B086E897}" type="datetimeFigureOut">
              <a:rPr kumimoji="1" lang="zh-TW" altLang="en-US" smtClean="0"/>
              <a:t>2022/12/5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1B42C07-C1BD-844A-B3BF-4EA6AC3E6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BDC7F9-F1C8-994D-B570-7F789A7E4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7C66-532E-2244-B6AD-D20E0873A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926465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DB991E5-FCAF-6342-87C3-337CF44E3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A5E3-F6CA-8C43-A213-8145B086E897}" type="datetimeFigureOut">
              <a:rPr kumimoji="1" lang="zh-TW" altLang="en-US" smtClean="0"/>
              <a:t>2022/12/5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EFA3BFB-A216-EA44-AEB6-0C465F24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3976666-9D2C-074D-B7C6-2767136F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7C66-532E-2244-B6AD-D20E0873A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16348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F0EEFD-13C1-7343-8224-6188F590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7DC16D-37A8-2B49-950B-08B028C20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602E0D0-5CCE-E643-A71B-50194425C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BBA27AB-89A0-B842-8108-B188FE9C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A5E3-F6CA-8C43-A213-8145B086E897}" type="datetimeFigureOut">
              <a:rPr kumimoji="1" lang="zh-TW" altLang="en-US" smtClean="0"/>
              <a:t>2022/12/5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163160D-015E-944C-B0F0-8CD6BE437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F2D6C82-6442-F542-8C5A-2272441FD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7C66-532E-2244-B6AD-D20E0873A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781359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01EBA0-6ED8-0D4D-A002-3B9B913CB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937593F-A44D-FD41-A754-7BFFAD2A8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066EB6F-3160-854E-ADFE-E706158CB6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F2B86D5-90E0-0442-8F12-C0600392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A5E3-F6CA-8C43-A213-8145B086E897}" type="datetimeFigureOut">
              <a:rPr kumimoji="1" lang="zh-TW" altLang="en-US" smtClean="0"/>
              <a:t>2022/12/5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5FDF26F-D379-B340-9DFB-AC7144BF9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29824AD-57C2-7245-9A8B-D440F7ADF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7C66-532E-2244-B6AD-D20E0873A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8274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F2E71F-7545-2B40-8FB8-7FD2A510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47F3832-2B2B-FE49-8AF6-B47E100EC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8C4044A-3F22-6144-8F23-1F798512D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A5E3-F6CA-8C43-A213-8145B086E897}" type="datetimeFigureOut">
              <a:rPr kumimoji="1" lang="zh-TW" altLang="en-US" smtClean="0"/>
              <a:t>2022/12/5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40B713D-AA07-B642-B913-D3E680B2E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A2CBD8-FF15-FA48-8C32-F9FC51959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7C66-532E-2244-B6AD-D20E0873A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310145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244C11E-3768-BD44-9275-3FB40F89FD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5BCE6C3-62E6-1B4B-ACEC-36D06C63C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DB3557-F5B9-2D41-ABE4-272F79A3C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A5E3-F6CA-8C43-A213-8145B086E897}" type="datetimeFigureOut">
              <a:rPr kumimoji="1" lang="zh-TW" altLang="en-US" smtClean="0"/>
              <a:t>2022/12/5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CB9E25-032B-CE46-81D5-292DC8932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232FBA-4A00-2043-B229-88E6309DE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47C66-532E-2244-B6AD-D20E0873A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939146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5">
            <a:extLst>
              <a:ext uri="{FF2B5EF4-FFF2-40B4-BE49-F238E27FC236}">
                <a16:creationId xmlns:a16="http://schemas.microsoft.com/office/drawing/2014/main" id="{96410001-0DB4-47D1-A441-0D1FF80FCB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60201" y="6565901"/>
            <a:ext cx="2275417" cy="364067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333" b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14B095-7AD3-43AD-B7B8-7904E178C075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134371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633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D830-1F5E-4363-8C00-1B290218B83E}" type="datetimeFigureOut">
              <a:rPr lang="zh-TW" altLang="en-US" smtClean="0"/>
              <a:t>2022/12/5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3FEE6-1726-4F7E-A43A-AC7AFA18A81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5778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0B052934-BE2C-4392-BEE4-3B11DDF9B971}"/>
              </a:ext>
            </a:extLst>
          </p:cNvPr>
          <p:cNvSpPr/>
          <p:nvPr userDrawn="1"/>
        </p:nvSpPr>
        <p:spPr>
          <a:xfrm>
            <a:off x="2" y="1388613"/>
            <a:ext cx="7293428" cy="3796291"/>
          </a:xfrm>
          <a:custGeom>
            <a:avLst/>
            <a:gdLst>
              <a:gd name="connsiteX0" fmla="*/ 0 w 7293428"/>
              <a:gd name="connsiteY0" fmla="*/ 0 h 3796290"/>
              <a:gd name="connsiteX1" fmla="*/ 903514 w 7293428"/>
              <a:gd name="connsiteY1" fmla="*/ 0 h 3796290"/>
              <a:gd name="connsiteX2" fmla="*/ 958022 w 7293428"/>
              <a:gd name="connsiteY2" fmla="*/ 0 h 3796290"/>
              <a:gd name="connsiteX3" fmla="*/ 1861536 w 7293428"/>
              <a:gd name="connsiteY3" fmla="*/ 0 h 3796290"/>
              <a:gd name="connsiteX4" fmla="*/ 1869538 w 7293428"/>
              <a:gd name="connsiteY4" fmla="*/ 0 h 3796290"/>
              <a:gd name="connsiteX5" fmla="*/ 2773052 w 7293428"/>
              <a:gd name="connsiteY5" fmla="*/ 0 h 3796290"/>
              <a:gd name="connsiteX6" fmla="*/ 6389914 w 7293428"/>
              <a:gd name="connsiteY6" fmla="*/ 0 h 3796290"/>
              <a:gd name="connsiteX7" fmla="*/ 7293428 w 7293428"/>
              <a:gd name="connsiteY7" fmla="*/ 0 h 3796290"/>
              <a:gd name="connsiteX8" fmla="*/ 6335407 w 7293428"/>
              <a:gd name="connsiteY8" fmla="*/ 3796290 h 3796290"/>
              <a:gd name="connsiteX9" fmla="*/ 5431893 w 7293428"/>
              <a:gd name="connsiteY9" fmla="*/ 3796290 h 3796290"/>
              <a:gd name="connsiteX10" fmla="*/ 2773052 w 7293428"/>
              <a:gd name="connsiteY10" fmla="*/ 3796290 h 3796290"/>
              <a:gd name="connsiteX11" fmla="*/ 1869538 w 7293428"/>
              <a:gd name="connsiteY11" fmla="*/ 3796290 h 3796290"/>
              <a:gd name="connsiteX12" fmla="*/ 903514 w 7293428"/>
              <a:gd name="connsiteY12" fmla="*/ 3796290 h 3796290"/>
              <a:gd name="connsiteX13" fmla="*/ 0 w 7293428"/>
              <a:gd name="connsiteY13" fmla="*/ 3796290 h 3796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93428" h="3796290">
                <a:moveTo>
                  <a:pt x="0" y="0"/>
                </a:moveTo>
                <a:lnTo>
                  <a:pt x="903514" y="0"/>
                </a:lnTo>
                <a:lnTo>
                  <a:pt x="958022" y="0"/>
                </a:lnTo>
                <a:lnTo>
                  <a:pt x="1861536" y="0"/>
                </a:lnTo>
                <a:lnTo>
                  <a:pt x="1869538" y="0"/>
                </a:lnTo>
                <a:lnTo>
                  <a:pt x="2773052" y="0"/>
                </a:lnTo>
                <a:lnTo>
                  <a:pt x="6389914" y="0"/>
                </a:lnTo>
                <a:lnTo>
                  <a:pt x="7293428" y="0"/>
                </a:lnTo>
                <a:lnTo>
                  <a:pt x="6335407" y="3796290"/>
                </a:lnTo>
                <a:lnTo>
                  <a:pt x="5431893" y="3796290"/>
                </a:lnTo>
                <a:lnTo>
                  <a:pt x="2773052" y="3796290"/>
                </a:lnTo>
                <a:lnTo>
                  <a:pt x="1869538" y="3796290"/>
                </a:lnTo>
                <a:lnTo>
                  <a:pt x="903514" y="3796290"/>
                </a:lnTo>
                <a:lnTo>
                  <a:pt x="0" y="3796290"/>
                </a:lnTo>
                <a:close/>
              </a:path>
            </a:pathLst>
          </a:custGeom>
          <a:blipFill>
            <a:blip r:embed="rId2"/>
            <a:stretch>
              <a:fillRect t="-4047" b="-4020"/>
            </a:stretch>
          </a:blip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331792F-DA9B-4FCA-B1EA-C8D1074CF80D}"/>
              </a:ext>
            </a:extLst>
          </p:cNvPr>
          <p:cNvSpPr/>
          <p:nvPr userDrawn="1"/>
        </p:nvSpPr>
        <p:spPr>
          <a:xfrm>
            <a:off x="6096001" y="2429619"/>
            <a:ext cx="6095999" cy="1998763"/>
          </a:xfrm>
          <a:custGeom>
            <a:avLst/>
            <a:gdLst>
              <a:gd name="connsiteX0" fmla="*/ 499691 w 6741721"/>
              <a:gd name="connsiteY0" fmla="*/ 0 h 1998762"/>
              <a:gd name="connsiteX1" fmla="*/ 4120904 w 6741721"/>
              <a:gd name="connsiteY1" fmla="*/ 0 h 1998762"/>
              <a:gd name="connsiteX2" fmla="*/ 5264399 w 6741721"/>
              <a:gd name="connsiteY2" fmla="*/ 0 h 1998762"/>
              <a:gd name="connsiteX3" fmla="*/ 6741721 w 6741721"/>
              <a:gd name="connsiteY3" fmla="*/ 0 h 1998762"/>
              <a:gd name="connsiteX4" fmla="*/ 6741721 w 6741721"/>
              <a:gd name="connsiteY4" fmla="*/ 1998762 h 1998762"/>
              <a:gd name="connsiteX5" fmla="*/ 4764709 w 6741721"/>
              <a:gd name="connsiteY5" fmla="*/ 1998762 h 1998762"/>
              <a:gd name="connsiteX6" fmla="*/ 4120904 w 6741721"/>
              <a:gd name="connsiteY6" fmla="*/ 1998762 h 1998762"/>
              <a:gd name="connsiteX7" fmla="*/ 0 w 6741721"/>
              <a:gd name="connsiteY7" fmla="*/ 1998762 h 199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41721" h="1998762">
                <a:moveTo>
                  <a:pt x="499691" y="0"/>
                </a:moveTo>
                <a:lnTo>
                  <a:pt x="4120904" y="0"/>
                </a:lnTo>
                <a:lnTo>
                  <a:pt x="5264399" y="0"/>
                </a:lnTo>
                <a:lnTo>
                  <a:pt x="6741721" y="0"/>
                </a:lnTo>
                <a:lnTo>
                  <a:pt x="6741721" y="1998762"/>
                </a:lnTo>
                <a:lnTo>
                  <a:pt x="4764709" y="1998762"/>
                </a:lnTo>
                <a:lnTo>
                  <a:pt x="4120904" y="1998762"/>
                </a:lnTo>
                <a:lnTo>
                  <a:pt x="0" y="1998762"/>
                </a:lnTo>
                <a:close/>
              </a:path>
            </a:pathLst>
          </a:custGeom>
          <a:solidFill>
            <a:srgbClr val="00B0F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096001" y="2491022"/>
            <a:ext cx="5294811" cy="1326351"/>
          </a:xfrm>
        </p:spPr>
        <p:txBody>
          <a:bodyPr anchor="ctr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26541" y="5503639"/>
            <a:ext cx="4787175" cy="298776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526541" y="5799911"/>
            <a:ext cx="4787175" cy="298776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66" indent="0">
              <a:buNone/>
              <a:defRPr/>
            </a:lvl2pPr>
            <a:lvl3pPr marL="914330" indent="0">
              <a:buNone/>
              <a:defRPr/>
            </a:lvl3pPr>
            <a:lvl4pPr marL="1371496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071163" y="3817374"/>
            <a:ext cx="5319648" cy="55879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12CF37B3-92CE-45DC-A2BD-DAB31A0969AF}"/>
              </a:ext>
            </a:extLst>
          </p:cNvPr>
          <p:cNvSpPr/>
          <p:nvPr userDrawn="1"/>
        </p:nvSpPr>
        <p:spPr>
          <a:xfrm flipH="1" flipV="1">
            <a:off x="1" y="5481176"/>
            <a:ext cx="1419763" cy="569307"/>
          </a:xfrm>
          <a:custGeom>
            <a:avLst/>
            <a:gdLst>
              <a:gd name="connsiteX0" fmla="*/ 1419763 w 1419763"/>
              <a:gd name="connsiteY0" fmla="*/ 569306 h 569306"/>
              <a:gd name="connsiteX1" fmla="*/ 856652 w 1419763"/>
              <a:gd name="connsiteY1" fmla="*/ 569306 h 569306"/>
              <a:gd name="connsiteX2" fmla="*/ 673277 w 1419763"/>
              <a:gd name="connsiteY2" fmla="*/ 569306 h 569306"/>
              <a:gd name="connsiteX3" fmla="*/ 0 w 1419763"/>
              <a:gd name="connsiteY3" fmla="*/ 569306 h 569306"/>
              <a:gd name="connsiteX4" fmla="*/ 142327 w 1419763"/>
              <a:gd name="connsiteY4" fmla="*/ 0 h 569306"/>
              <a:gd name="connsiteX5" fmla="*/ 673277 w 1419763"/>
              <a:gd name="connsiteY5" fmla="*/ 0 h 569306"/>
              <a:gd name="connsiteX6" fmla="*/ 998978 w 1419763"/>
              <a:gd name="connsiteY6" fmla="*/ 0 h 569306"/>
              <a:gd name="connsiteX7" fmla="*/ 1419763 w 1419763"/>
              <a:gd name="connsiteY7" fmla="*/ 0 h 56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9763" h="569306">
                <a:moveTo>
                  <a:pt x="1419763" y="569306"/>
                </a:moveTo>
                <a:lnTo>
                  <a:pt x="856652" y="569306"/>
                </a:lnTo>
                <a:lnTo>
                  <a:pt x="673277" y="569306"/>
                </a:lnTo>
                <a:lnTo>
                  <a:pt x="0" y="569306"/>
                </a:lnTo>
                <a:lnTo>
                  <a:pt x="142327" y="0"/>
                </a:lnTo>
                <a:lnTo>
                  <a:pt x="673277" y="0"/>
                </a:lnTo>
                <a:lnTo>
                  <a:pt x="998978" y="0"/>
                </a:lnTo>
                <a:lnTo>
                  <a:pt x="1419763" y="0"/>
                </a:lnTo>
                <a:close/>
              </a:path>
            </a:pathLst>
          </a:custGeom>
          <a:solidFill>
            <a:srgbClr val="00B0F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32352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6">
            <a:extLst>
              <a:ext uri="{FF2B5EF4-FFF2-40B4-BE49-F238E27FC236}">
                <a16:creationId xmlns:a16="http://schemas.microsoft.com/office/drawing/2014/main" id="{698A6E46-2BC8-455B-BEF5-863758B987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58667" y="6180667"/>
            <a:ext cx="3386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endParaRPr lang="zh-TW" altLang="en-US" sz="1600">
              <a:solidFill>
                <a:srgbClr val="80808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" name="文字方塊 7">
            <a:extLst>
              <a:ext uri="{FF2B5EF4-FFF2-40B4-BE49-F238E27FC236}">
                <a16:creationId xmlns:a16="http://schemas.microsoft.com/office/drawing/2014/main" id="{E3037B47-647B-4374-93D6-F584F6AD24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55617" y="6083300"/>
            <a:ext cx="3386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endParaRPr lang="zh-TW" altLang="en-US" sz="1600">
              <a:solidFill>
                <a:srgbClr val="80808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345B31E6-0D0A-4F58-8F4F-CB1FF4EB2F01}"/>
              </a:ext>
            </a:extLst>
          </p:cNvPr>
          <p:cNvSpPr/>
          <p:nvPr userDrawn="1"/>
        </p:nvSpPr>
        <p:spPr>
          <a:xfrm>
            <a:off x="11203518" y="6199718"/>
            <a:ext cx="893233" cy="6963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/>
          </a:p>
        </p:txBody>
      </p:sp>
      <p:pic>
        <p:nvPicPr>
          <p:cNvPr id="6" name="圖片 9" descr="20190309_CGE_logo修改.png">
            <a:extLst>
              <a:ext uri="{FF2B5EF4-FFF2-40B4-BE49-F238E27FC236}">
                <a16:creationId xmlns:a16="http://schemas.microsoft.com/office/drawing/2014/main" id="{F11BBEA9-932D-4DC0-9E9C-DC0F4A6D9A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1852" r="52563" b="46375"/>
          <a:stretch>
            <a:fillRect/>
          </a:stretch>
        </p:blipFill>
        <p:spPr bwMode="auto">
          <a:xfrm>
            <a:off x="11076517" y="6400800"/>
            <a:ext cx="1115483" cy="29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07435" y="2708922"/>
            <a:ext cx="10363200" cy="1470025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000080"/>
                </a:solidFill>
                <a:latin typeface="Times New Roman"/>
                <a:ea typeface="標楷體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頁尾版面配置區 4">
            <a:extLst>
              <a:ext uri="{FF2B5EF4-FFF2-40B4-BE49-F238E27FC236}">
                <a16:creationId xmlns:a16="http://schemas.microsoft.com/office/drawing/2014/main" id="{A46125E8-FA40-49B9-8BDD-107BC7D86D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7AA0031A-1D69-4684-8911-6692FB6C4A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73785" y="6449485"/>
            <a:ext cx="1773767" cy="366183"/>
          </a:xfrm>
        </p:spPr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C04484C3-A492-4928-BEB5-C181BFBE75BB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34060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 rot="16200000">
            <a:off x="10428993" y="522524"/>
            <a:ext cx="2294723" cy="1318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4" h="21225" extrusionOk="0">
                <a:moveTo>
                  <a:pt x="0" y="20524"/>
                </a:moveTo>
                <a:cubicBezTo>
                  <a:pt x="0" y="9189"/>
                  <a:pt x="4792" y="0"/>
                  <a:pt x="10702" y="0"/>
                </a:cubicBezTo>
                <a:cubicBezTo>
                  <a:pt x="16613" y="0"/>
                  <a:pt x="21404" y="9189"/>
                  <a:pt x="21404" y="20524"/>
                </a:cubicBezTo>
                <a:cubicBezTo>
                  <a:pt x="21404" y="20758"/>
                  <a:pt x="21402" y="20991"/>
                  <a:pt x="21398" y="21225"/>
                </a:cubicBezTo>
                <a:lnTo>
                  <a:pt x="21398" y="21225"/>
                </a:lnTo>
                <a:lnTo>
                  <a:pt x="21398" y="21225"/>
                </a:lnTo>
                <a:cubicBezTo>
                  <a:pt x="21600" y="9897"/>
                  <a:pt x="16975" y="400"/>
                  <a:pt x="11068" y="12"/>
                </a:cubicBezTo>
                <a:cubicBezTo>
                  <a:pt x="5161" y="-375"/>
                  <a:pt x="208" y="8494"/>
                  <a:pt x="6" y="19822"/>
                </a:cubicBezTo>
                <a:cubicBezTo>
                  <a:pt x="2" y="20056"/>
                  <a:pt x="0" y="20290"/>
                  <a:pt x="0" y="20524"/>
                </a:cubicBezTo>
                <a:close/>
              </a:path>
            </a:pathLst>
          </a:custGeo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grpSp>
        <p:nvGrpSpPr>
          <p:cNvPr id="2" name="群組 14"/>
          <p:cNvGrpSpPr/>
          <p:nvPr/>
        </p:nvGrpSpPr>
        <p:grpSpPr>
          <a:xfrm>
            <a:off x="3" y="6256405"/>
            <a:ext cx="792359" cy="713123"/>
            <a:chOff x="0" y="6256404"/>
            <a:chExt cx="594269" cy="713123"/>
          </a:xfrm>
        </p:grpSpPr>
        <p:sp>
          <p:nvSpPr>
            <p:cNvPr id="31" name="Shape 31"/>
            <p:cNvSpPr/>
            <p:nvPr/>
          </p:nvSpPr>
          <p:spPr>
            <a:xfrm>
              <a:off x="0" y="6256404"/>
              <a:ext cx="594269" cy="713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9525" cap="flat">
              <a:solidFill>
                <a:srgbClr val="81B11B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6256404"/>
              <a:ext cx="482487" cy="578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81B11B"/>
            </a:solidFill>
            <a:ln w="9525" cap="flat">
              <a:solidFill>
                <a:srgbClr val="81B11B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14" name="投影片編號版面配置區 5"/>
          <p:cNvSpPr txBox="1">
            <a:spLocks/>
          </p:cNvSpPr>
          <p:nvPr/>
        </p:nvSpPr>
        <p:spPr>
          <a:xfrm>
            <a:off x="-91440" y="6396981"/>
            <a:ext cx="643315" cy="4384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865918-2CD4-CD49-8280-D8A4250BA3D0}" type="slidenum">
              <a:rPr kumimoji="1" lang="zh-TW" altLang="en-US" sz="1200" b="1" smtClean="0">
                <a:solidFill>
                  <a:srgbClr val="FFFFFF"/>
                </a:solidFill>
              </a:rPr>
              <a:pPr/>
              <a:t>‹#›</a:t>
            </a:fld>
            <a:endParaRPr kumimoji="1" lang="zh-TW" altLang="en-US" sz="1200" b="1" dirty="0">
              <a:solidFill>
                <a:srgbClr val="FFFFFF"/>
              </a:solidFill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06E4DDE2-439D-1749-B95D-B829BC8F61B5}"/>
              </a:ext>
            </a:extLst>
          </p:cNvPr>
          <p:cNvSpPr/>
          <p:nvPr userDrawn="1"/>
        </p:nvSpPr>
        <p:spPr>
          <a:xfrm>
            <a:off x="10782039" y="93381"/>
            <a:ext cx="1388800" cy="1003323"/>
          </a:xfrm>
          <a:prstGeom prst="ellipse">
            <a:avLst/>
          </a:prstGeom>
          <a:noFill/>
          <a:ln>
            <a:solidFill>
              <a:srgbClr val="81B1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TW" altLang="en-US" sz="1800" dirty="0"/>
          </a:p>
        </p:txBody>
      </p:sp>
      <p:sp>
        <p:nvSpPr>
          <p:cNvPr id="12" name="拱形 11">
            <a:extLst>
              <a:ext uri="{FF2B5EF4-FFF2-40B4-BE49-F238E27FC236}">
                <a16:creationId xmlns:a16="http://schemas.microsoft.com/office/drawing/2014/main" id="{28DEECFC-8CA2-A744-92AD-892D4F54D198}"/>
              </a:ext>
            </a:extLst>
          </p:cNvPr>
          <p:cNvSpPr/>
          <p:nvPr userDrawn="1"/>
        </p:nvSpPr>
        <p:spPr>
          <a:xfrm rot="16200000">
            <a:off x="11815626" y="-162488"/>
            <a:ext cx="1178748" cy="1503727"/>
          </a:xfrm>
          <a:prstGeom prst="blockArc">
            <a:avLst>
              <a:gd name="adj1" fmla="val 10800000"/>
              <a:gd name="adj2" fmla="val 117488"/>
              <a:gd name="adj3" fmla="val 0"/>
            </a:avLst>
          </a:prstGeom>
          <a:noFill/>
          <a:ln>
            <a:solidFill>
              <a:srgbClr val="81B1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TW" altLang="en-US" sz="180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0C4EA688-8AA1-E748-A61D-53FCDC7204B0}"/>
              </a:ext>
            </a:extLst>
          </p:cNvPr>
          <p:cNvSpPr/>
          <p:nvPr userDrawn="1"/>
        </p:nvSpPr>
        <p:spPr>
          <a:xfrm>
            <a:off x="10864617" y="203515"/>
            <a:ext cx="1217323" cy="893428"/>
          </a:xfrm>
          <a:prstGeom prst="ellipse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TW" altLang="en-US" sz="1800" dirty="0"/>
          </a:p>
        </p:txBody>
      </p:sp>
      <p:pic>
        <p:nvPicPr>
          <p:cNvPr id="15" name="圖片 14" descr="20190309_CGE_logo修改.png">
            <a:extLst>
              <a:ext uri="{FF2B5EF4-FFF2-40B4-BE49-F238E27FC236}">
                <a16:creationId xmlns:a16="http://schemas.microsoft.com/office/drawing/2014/main" id="{83AFC14A-D272-DC41-AC76-BF54C5A87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9" t="11852" r="52563" b="46375"/>
          <a:stretch/>
        </p:blipFill>
        <p:spPr>
          <a:xfrm>
            <a:off x="10885031" y="499209"/>
            <a:ext cx="1262517" cy="33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7720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7668" y="164951"/>
            <a:ext cx="10548133" cy="64800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2060"/>
                </a:solidFill>
                <a:latin typeface="+mn-lt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379200" y="6239672"/>
            <a:ext cx="2275200" cy="365125"/>
          </a:xfrm>
        </p:spPr>
        <p:txBody>
          <a:bodyPr/>
          <a:lstStyle>
            <a:lvl1pPr>
              <a:defRPr sz="1600" b="1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3CBD9E41-3741-4017-A2C2-A6D983F224CA}" type="slidenum">
              <a:rPr lang="zh-TW" altLang="en-US" smtClean="0"/>
              <a:pPr/>
              <a:t>‹#›</a:t>
            </a:fld>
            <a:endParaRPr lang="zh-TW" altLang="en-US" dirty="0">
              <a:latin typeface="+mj-lt"/>
            </a:endParaRPr>
          </a:p>
        </p:txBody>
      </p:sp>
      <p:pic>
        <p:nvPicPr>
          <p:cNvPr id="14" name="圖片 13" descr="logo00-2.png">
            <a:extLst>
              <a:ext uri="{FF2B5EF4-FFF2-40B4-BE49-F238E27FC236}">
                <a16:creationId xmlns:a16="http://schemas.microsoft.com/office/drawing/2014/main" id="{63049EA5-447A-204A-B596-B81003858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249" b="19558"/>
          <a:stretch/>
        </p:blipFill>
        <p:spPr>
          <a:xfrm>
            <a:off x="144272" y="6286884"/>
            <a:ext cx="2759459" cy="50405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47D55A8-6893-490F-95D9-20F0741B4570}"/>
              </a:ext>
            </a:extLst>
          </p:cNvPr>
          <p:cNvSpPr/>
          <p:nvPr userDrawn="1"/>
        </p:nvSpPr>
        <p:spPr>
          <a:xfrm>
            <a:off x="3124201" y="6721476"/>
            <a:ext cx="9083299" cy="136525"/>
          </a:xfrm>
          <a:prstGeom prst="rect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A21667E1-8053-4B38-90F5-15F6D03F2F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89515" y="1380519"/>
            <a:ext cx="9412973" cy="4662488"/>
          </a:xfrm>
        </p:spPr>
        <p:txBody>
          <a:bodyPr/>
          <a:lstStyle>
            <a:lvl2pPr>
              <a:defRPr>
                <a:solidFill>
                  <a:schemeClr val="tx1"/>
                </a:solidFill>
                <a:latin typeface="+mn-lt"/>
                <a:ea typeface="微軟正黑體" panose="020B0604030504040204" pitchFamily="34" charset="-120"/>
              </a:defRPr>
            </a:lvl2pPr>
            <a:lvl3pPr>
              <a:defRPr>
                <a:latin typeface="+mn-lt"/>
                <a:ea typeface="微軟正黑體" panose="020B0604030504040204" pitchFamily="34" charset="-120"/>
              </a:defRPr>
            </a:lvl3pPr>
            <a:lvl4pPr>
              <a:defRPr>
                <a:latin typeface="+mn-lt"/>
                <a:ea typeface="微軟正黑體" panose="020B0604030504040204" pitchFamily="34" charset="-120"/>
              </a:defRPr>
            </a:lvl4pPr>
            <a:lvl5pPr>
              <a:defRPr>
                <a:latin typeface="+mn-lt"/>
                <a:ea typeface="微軟正黑體" panose="020B0604030504040204" pitchFamily="34" charset="-120"/>
              </a:defRPr>
            </a:lvl5pPr>
          </a:lstStyle>
          <a:p>
            <a:pPr lvl="1"/>
            <a:r>
              <a:rPr lang="zh-TW" altLang="en-US" dirty="0"/>
              <a:t>第一層</a:t>
            </a:r>
          </a:p>
          <a:p>
            <a:pPr lvl="2"/>
            <a:r>
              <a:rPr lang="zh-TW" altLang="en-US" dirty="0"/>
              <a:t>第二層</a:t>
            </a:r>
          </a:p>
          <a:p>
            <a:pPr lvl="3"/>
            <a:r>
              <a:rPr lang="zh-TW" altLang="en-US" dirty="0"/>
              <a:t>第三層</a:t>
            </a:r>
          </a:p>
          <a:p>
            <a:pPr lvl="4"/>
            <a:r>
              <a:rPr lang="zh-TW" altLang="en-US" dirty="0"/>
              <a:t>第四層</a:t>
            </a:r>
          </a:p>
        </p:txBody>
      </p:sp>
    </p:spTree>
    <p:extLst>
      <p:ext uri="{BB962C8B-B14F-4D97-AF65-F5344CB8AC3E}">
        <p14:creationId xmlns:p14="http://schemas.microsoft.com/office/powerpoint/2010/main" val="36140093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風格（一）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>
            <a:extLst>
              <a:ext uri="{FF2B5EF4-FFF2-40B4-BE49-F238E27FC236}">
                <a16:creationId xmlns:a16="http://schemas.microsoft.com/office/drawing/2014/main" id="{1E932FD8-3ECB-4DC4-9CE3-F02A3108E041}"/>
              </a:ext>
            </a:extLst>
          </p:cNvPr>
          <p:cNvSpPr>
            <a:spLocks noChangeAspect="1"/>
          </p:cNvSpPr>
          <p:nvPr/>
        </p:nvSpPr>
        <p:spPr>
          <a:xfrm>
            <a:off x="5937251" y="2662768"/>
            <a:ext cx="912283" cy="700617"/>
          </a:xfrm>
          <a:prstGeom prst="ellipse">
            <a:avLst/>
          </a:prstGeom>
          <a:solidFill>
            <a:srgbClr val="44BC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 dirty="0"/>
          </a:p>
        </p:txBody>
      </p:sp>
      <p:sp>
        <p:nvSpPr>
          <p:cNvPr id="4" name="橢圓 13">
            <a:extLst>
              <a:ext uri="{FF2B5EF4-FFF2-40B4-BE49-F238E27FC236}">
                <a16:creationId xmlns:a16="http://schemas.microsoft.com/office/drawing/2014/main" id="{47A35626-1A40-4F1E-8FE3-A17A4D7416E9}"/>
              </a:ext>
            </a:extLst>
          </p:cNvPr>
          <p:cNvSpPr>
            <a:spLocks noChangeAspect="1"/>
          </p:cNvSpPr>
          <p:nvPr/>
        </p:nvSpPr>
        <p:spPr>
          <a:xfrm>
            <a:off x="0" y="345017"/>
            <a:ext cx="2321984" cy="2377016"/>
          </a:xfrm>
          <a:custGeom>
            <a:avLst/>
            <a:gdLst/>
            <a:ahLst/>
            <a:cxnLst/>
            <a:rect l="l" t="t" r="r" b="b"/>
            <a:pathLst>
              <a:path w="1486900" h="2189942">
                <a:moveTo>
                  <a:pt x="391929" y="0"/>
                </a:moveTo>
                <a:cubicBezTo>
                  <a:pt x="996665" y="0"/>
                  <a:pt x="1486900" y="490235"/>
                  <a:pt x="1486900" y="1094971"/>
                </a:cubicBezTo>
                <a:cubicBezTo>
                  <a:pt x="1486900" y="1699707"/>
                  <a:pt x="996665" y="2189942"/>
                  <a:pt x="391929" y="2189942"/>
                </a:cubicBezTo>
                <a:cubicBezTo>
                  <a:pt x="278541" y="2189942"/>
                  <a:pt x="169178" y="2172707"/>
                  <a:pt x="66318" y="2140714"/>
                </a:cubicBezTo>
                <a:lnTo>
                  <a:pt x="0" y="2116442"/>
                </a:lnTo>
                <a:lnTo>
                  <a:pt x="0" y="73500"/>
                </a:lnTo>
                <a:lnTo>
                  <a:pt x="66318" y="49228"/>
                </a:lnTo>
                <a:cubicBezTo>
                  <a:pt x="169178" y="17235"/>
                  <a:pt x="278541" y="0"/>
                  <a:pt x="391929" y="0"/>
                </a:cubicBezTo>
                <a:close/>
              </a:path>
            </a:pathLst>
          </a:custGeom>
          <a:solidFill>
            <a:srgbClr val="44BC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 dirty="0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36FCB9C5-B98F-42FA-B4E3-4C08B2A375E5}"/>
              </a:ext>
            </a:extLst>
          </p:cNvPr>
          <p:cNvSpPr>
            <a:spLocks noChangeAspect="1"/>
          </p:cNvSpPr>
          <p:nvPr/>
        </p:nvSpPr>
        <p:spPr>
          <a:xfrm>
            <a:off x="6669617" y="654051"/>
            <a:ext cx="1583267" cy="1217083"/>
          </a:xfrm>
          <a:prstGeom prst="ellipse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 dirty="0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8A52115B-383E-4036-B9D1-B23075B5B334}"/>
              </a:ext>
            </a:extLst>
          </p:cNvPr>
          <p:cNvSpPr>
            <a:spLocks noChangeAspect="1"/>
          </p:cNvSpPr>
          <p:nvPr/>
        </p:nvSpPr>
        <p:spPr>
          <a:xfrm>
            <a:off x="2154767" y="895351"/>
            <a:ext cx="2207684" cy="1697567"/>
          </a:xfrm>
          <a:prstGeom prst="ellipse">
            <a:avLst/>
          </a:prstGeom>
          <a:noFill/>
          <a:ln>
            <a:solidFill>
              <a:srgbClr val="3595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DA39B3A0-EB83-4387-9179-0E1B7419F27E}"/>
              </a:ext>
            </a:extLst>
          </p:cNvPr>
          <p:cNvSpPr>
            <a:spLocks noChangeAspect="1"/>
          </p:cNvSpPr>
          <p:nvPr/>
        </p:nvSpPr>
        <p:spPr>
          <a:xfrm>
            <a:off x="3342217" y="1432984"/>
            <a:ext cx="1727200" cy="1329267"/>
          </a:xfrm>
          <a:prstGeom prst="ellipse">
            <a:avLst/>
          </a:prstGeom>
          <a:solidFill>
            <a:schemeClr val="tx1"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49EA6E2-FB72-45CE-BBD4-AC73AB8CC494}"/>
              </a:ext>
            </a:extLst>
          </p:cNvPr>
          <p:cNvSpPr txBox="1">
            <a:spLocks noChangeAspect="1"/>
          </p:cNvSpPr>
          <p:nvPr/>
        </p:nvSpPr>
        <p:spPr>
          <a:xfrm>
            <a:off x="2641600" y="1035051"/>
            <a:ext cx="28786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800" dirty="0">
                <a:solidFill>
                  <a:schemeClr val="accent2">
                    <a:lumMod val="75000"/>
                  </a:schemeClr>
                </a:solidFill>
                <a:latin typeface="Heiti TC Light"/>
                <a:ea typeface="Heiti TC Light"/>
                <a:cs typeface="Heiti TC Light"/>
              </a:rPr>
              <a:t> </a:t>
            </a:r>
            <a:endParaRPr kumimoji="1" lang="zh-TW" altLang="en-US" sz="1800" dirty="0">
              <a:solidFill>
                <a:schemeClr val="accent2">
                  <a:lumMod val="75000"/>
                </a:schemeClr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0669D618-6C78-4F90-B7AD-C9510AB1A167}"/>
              </a:ext>
            </a:extLst>
          </p:cNvPr>
          <p:cNvSpPr>
            <a:spLocks noChangeAspect="1"/>
          </p:cNvSpPr>
          <p:nvPr/>
        </p:nvSpPr>
        <p:spPr>
          <a:xfrm>
            <a:off x="3644901" y="4885267"/>
            <a:ext cx="1631951" cy="1253067"/>
          </a:xfrm>
          <a:prstGeom prst="ellipse">
            <a:avLst/>
          </a:prstGeom>
          <a:solidFill>
            <a:srgbClr val="44BC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C2F858A8-45E9-4991-9D11-704D403AD2B4}"/>
              </a:ext>
            </a:extLst>
          </p:cNvPr>
          <p:cNvSpPr>
            <a:spLocks noChangeAspect="1"/>
          </p:cNvSpPr>
          <p:nvPr/>
        </p:nvSpPr>
        <p:spPr>
          <a:xfrm>
            <a:off x="7711017" y="770467"/>
            <a:ext cx="2207683" cy="1695451"/>
          </a:xfrm>
          <a:prstGeom prst="ellipse">
            <a:avLst/>
          </a:prstGeom>
          <a:noFill/>
          <a:ln>
            <a:solidFill>
              <a:srgbClr val="3595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 dirty="0"/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id="{F42E1FB4-007C-470F-8F91-8826556A9121}"/>
              </a:ext>
            </a:extLst>
          </p:cNvPr>
          <p:cNvSpPr>
            <a:spLocks noChangeAspect="1"/>
          </p:cNvSpPr>
          <p:nvPr/>
        </p:nvSpPr>
        <p:spPr>
          <a:xfrm>
            <a:off x="9306984" y="4601634"/>
            <a:ext cx="3257549" cy="2262717"/>
          </a:xfrm>
          <a:custGeom>
            <a:avLst/>
            <a:gdLst/>
            <a:ahLst/>
            <a:cxnLst/>
            <a:rect l="l" t="t" r="r" b="b"/>
            <a:pathLst>
              <a:path w="3261266" h="3130406">
                <a:moveTo>
                  <a:pt x="1813800" y="0"/>
                </a:moveTo>
                <a:cubicBezTo>
                  <a:pt x="2377276" y="0"/>
                  <a:pt x="2880739" y="256943"/>
                  <a:pt x="3213416" y="660055"/>
                </a:cubicBezTo>
                <a:lnTo>
                  <a:pt x="3261266" y="724043"/>
                </a:lnTo>
                <a:lnTo>
                  <a:pt x="3261266" y="2903557"/>
                </a:lnTo>
                <a:lnTo>
                  <a:pt x="3213416" y="2967545"/>
                </a:lnTo>
                <a:cubicBezTo>
                  <a:pt x="3176452" y="3012336"/>
                  <a:pt x="3137379" y="3055321"/>
                  <a:pt x="3096350" y="3096351"/>
                </a:cubicBezTo>
                <a:lnTo>
                  <a:pt x="3058880" y="3130406"/>
                </a:lnTo>
                <a:lnTo>
                  <a:pt x="568721" y="3130406"/>
                </a:lnTo>
                <a:lnTo>
                  <a:pt x="531250" y="3096351"/>
                </a:lnTo>
                <a:cubicBezTo>
                  <a:pt x="203017" y="2768117"/>
                  <a:pt x="0" y="2314667"/>
                  <a:pt x="0" y="1813800"/>
                </a:cubicBezTo>
                <a:cubicBezTo>
                  <a:pt x="0" y="812066"/>
                  <a:pt x="812066" y="0"/>
                  <a:pt x="1813800" y="0"/>
                </a:cubicBezTo>
                <a:close/>
              </a:path>
            </a:pathLst>
          </a:custGeom>
          <a:noFill/>
          <a:ln>
            <a:solidFill>
              <a:srgbClr val="3595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/>
          </a:p>
        </p:txBody>
      </p:sp>
      <p:sp>
        <p:nvSpPr>
          <p:cNvPr id="12" name="矩形 9">
            <a:extLst>
              <a:ext uri="{FF2B5EF4-FFF2-40B4-BE49-F238E27FC236}">
                <a16:creationId xmlns:a16="http://schemas.microsoft.com/office/drawing/2014/main" id="{3A67E41C-5D15-44B7-8CFE-552D8D875036}"/>
              </a:ext>
            </a:extLst>
          </p:cNvPr>
          <p:cNvSpPr>
            <a:spLocks noChangeAspect="1"/>
          </p:cNvSpPr>
          <p:nvPr/>
        </p:nvSpPr>
        <p:spPr>
          <a:xfrm>
            <a:off x="9654118" y="4874685"/>
            <a:ext cx="2865967" cy="1983316"/>
          </a:xfrm>
          <a:custGeom>
            <a:avLst/>
            <a:gdLst/>
            <a:ahLst/>
            <a:cxnLst/>
            <a:rect l="l" t="t" r="r" b="b"/>
            <a:pathLst>
              <a:path w="2877698" h="2751668">
                <a:moveTo>
                  <a:pt x="1678954" y="0"/>
                </a:moveTo>
                <a:cubicBezTo>
                  <a:pt x="2135341" y="0"/>
                  <a:pt x="2549196" y="180902"/>
                  <a:pt x="2851827" y="474464"/>
                </a:cubicBezTo>
                <a:lnTo>
                  <a:pt x="2877698" y="502407"/>
                </a:lnTo>
                <a:lnTo>
                  <a:pt x="2877698" y="2751668"/>
                </a:lnTo>
                <a:lnTo>
                  <a:pt x="404217" y="2751668"/>
                </a:lnTo>
                <a:lnTo>
                  <a:pt x="383392" y="2728905"/>
                </a:lnTo>
                <a:cubicBezTo>
                  <a:pt x="143880" y="2440586"/>
                  <a:pt x="0" y="2070955"/>
                  <a:pt x="0" y="1667940"/>
                </a:cubicBezTo>
                <a:cubicBezTo>
                  <a:pt x="0" y="746762"/>
                  <a:pt x="751694" y="0"/>
                  <a:pt x="1678954" y="0"/>
                </a:cubicBezTo>
                <a:close/>
              </a:path>
            </a:pathLst>
          </a:cu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/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F371A7E9-C45F-4B4C-8254-3AAFBCD7CC11}"/>
              </a:ext>
            </a:extLst>
          </p:cNvPr>
          <p:cNvSpPr>
            <a:spLocks noChangeAspect="1"/>
          </p:cNvSpPr>
          <p:nvPr/>
        </p:nvSpPr>
        <p:spPr>
          <a:xfrm>
            <a:off x="10100734" y="3092452"/>
            <a:ext cx="2080684" cy="2152649"/>
          </a:xfrm>
          <a:custGeom>
            <a:avLst/>
            <a:gdLst/>
            <a:ahLst/>
            <a:cxnLst/>
            <a:rect l="l" t="t" r="r" b="b"/>
            <a:pathLst>
              <a:path w="1333108" h="1966096">
                <a:moveTo>
                  <a:pt x="983048" y="0"/>
                </a:moveTo>
                <a:cubicBezTo>
                  <a:pt x="1084846" y="0"/>
                  <a:pt x="1183030" y="15473"/>
                  <a:pt x="1275376" y="44196"/>
                </a:cubicBezTo>
                <a:lnTo>
                  <a:pt x="1333108" y="65326"/>
                </a:lnTo>
                <a:lnTo>
                  <a:pt x="1333108" y="1900770"/>
                </a:lnTo>
                <a:lnTo>
                  <a:pt x="1275376" y="1921900"/>
                </a:lnTo>
                <a:cubicBezTo>
                  <a:pt x="1183030" y="1950623"/>
                  <a:pt x="1084846" y="1966096"/>
                  <a:pt x="983048" y="1966096"/>
                </a:cubicBezTo>
                <a:cubicBezTo>
                  <a:pt x="440126" y="1966096"/>
                  <a:pt x="0" y="1525970"/>
                  <a:pt x="0" y="983048"/>
                </a:cubicBezTo>
                <a:cubicBezTo>
                  <a:pt x="0" y="440126"/>
                  <a:pt x="440126" y="0"/>
                  <a:pt x="983048" y="0"/>
                </a:cubicBezTo>
                <a:close/>
              </a:path>
            </a:pathLst>
          </a:custGeom>
          <a:solidFill>
            <a:srgbClr val="44BCC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1800"/>
          </a:p>
        </p:txBody>
      </p:sp>
      <p:pic>
        <p:nvPicPr>
          <p:cNvPr id="14" name="圖片 17" descr="20190309_CGE_logo修改.png">
            <a:extLst>
              <a:ext uri="{FF2B5EF4-FFF2-40B4-BE49-F238E27FC236}">
                <a16:creationId xmlns:a16="http://schemas.microsoft.com/office/drawing/2014/main" id="{3A3A01A0-EF09-4767-AB37-108207BB7B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0"/>
          <a:stretch>
            <a:fillRect/>
          </a:stretch>
        </p:blipFill>
        <p:spPr bwMode="auto">
          <a:xfrm>
            <a:off x="10113433" y="5281085"/>
            <a:ext cx="2032000" cy="139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標題 20"/>
          <p:cNvSpPr>
            <a:spLocks noGrp="1" noChangeAspect="1"/>
          </p:cNvSpPr>
          <p:nvPr>
            <p:ph type="title"/>
          </p:nvPr>
        </p:nvSpPr>
        <p:spPr>
          <a:xfrm>
            <a:off x="1174044" y="3092162"/>
            <a:ext cx="9967416" cy="852487"/>
          </a:xfrm>
        </p:spPr>
        <p:txBody>
          <a:bodyPr>
            <a:normAutofit/>
          </a:bodyPr>
          <a:lstStyle>
            <a:lvl1pPr>
              <a:defRPr sz="4000" b="1">
                <a:latin typeface="+mj-ea"/>
                <a:ea typeface="+mj-ea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82478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風格（二）內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D1C4EE-9A2A-4D5B-AE23-5EA0422BDED4}"/>
              </a:ext>
            </a:extLst>
          </p:cNvPr>
          <p:cNvSpPr/>
          <p:nvPr userDrawn="1"/>
        </p:nvSpPr>
        <p:spPr>
          <a:xfrm>
            <a:off x="0" y="0"/>
            <a:ext cx="12192000" cy="690033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F5E3D56E-A7CC-4F3E-8410-5689CEEC6AAD}"/>
              </a:ext>
            </a:extLst>
          </p:cNvPr>
          <p:cNvSpPr/>
          <p:nvPr userDrawn="1"/>
        </p:nvSpPr>
        <p:spPr>
          <a:xfrm>
            <a:off x="10833101" y="5524500"/>
            <a:ext cx="1318684" cy="1320800"/>
          </a:xfrm>
          <a:prstGeom prst="ellipse">
            <a:avLst/>
          </a:prstGeom>
          <a:noFill/>
          <a:ln>
            <a:solidFill>
              <a:srgbClr val="81B1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6B21C49E-2A16-4BD6-B706-874EC736391F}"/>
              </a:ext>
            </a:extLst>
          </p:cNvPr>
          <p:cNvSpPr/>
          <p:nvPr/>
        </p:nvSpPr>
        <p:spPr>
          <a:xfrm>
            <a:off x="29634" y="6051551"/>
            <a:ext cx="793751" cy="774700"/>
          </a:xfrm>
          <a:prstGeom prst="ellipse">
            <a:avLst/>
          </a:prstGeom>
          <a:noFill/>
          <a:ln>
            <a:solidFill>
              <a:srgbClr val="6A93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99749305-CA08-4FB6-94D2-A3F9E3923EBF}"/>
              </a:ext>
            </a:extLst>
          </p:cNvPr>
          <p:cNvSpPr>
            <a:spLocks noChangeAspect="1"/>
          </p:cNvSpPr>
          <p:nvPr/>
        </p:nvSpPr>
        <p:spPr>
          <a:xfrm>
            <a:off x="162985" y="5899151"/>
            <a:ext cx="891116" cy="914400"/>
          </a:xfrm>
          <a:prstGeom prst="ellipse">
            <a:avLst/>
          </a:prstGeom>
          <a:noFill/>
          <a:ln>
            <a:solidFill>
              <a:srgbClr val="81B1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F52B8ACA-0EFF-43CE-B49F-CC6FAF916F9F}"/>
              </a:ext>
            </a:extLst>
          </p:cNvPr>
          <p:cNvSpPr/>
          <p:nvPr/>
        </p:nvSpPr>
        <p:spPr>
          <a:xfrm>
            <a:off x="103717" y="6138334"/>
            <a:ext cx="643467" cy="626533"/>
          </a:xfrm>
          <a:prstGeom prst="ellipse">
            <a:avLst/>
          </a:prstGeom>
          <a:solidFill>
            <a:srgbClr val="81B1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9" name="文字方塊 11">
            <a:extLst>
              <a:ext uri="{FF2B5EF4-FFF2-40B4-BE49-F238E27FC236}">
                <a16:creationId xmlns:a16="http://schemas.microsoft.com/office/drawing/2014/main" id="{43392374-6D65-4B5E-A8D6-74C9CBCC7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134" y="6303434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endParaRPr kumimoji="1" lang="zh-TW" altLang="en-US" sz="240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0" name="投影片編號版面配置區 5">
            <a:extLst>
              <a:ext uri="{FF2B5EF4-FFF2-40B4-BE49-F238E27FC236}">
                <a16:creationId xmlns:a16="http://schemas.microsoft.com/office/drawing/2014/main" id="{D1B8F664-087F-4482-9379-1DD997C563B9}"/>
              </a:ext>
            </a:extLst>
          </p:cNvPr>
          <p:cNvSpPr txBox="1">
            <a:spLocks/>
          </p:cNvSpPr>
          <p:nvPr userDrawn="1"/>
        </p:nvSpPr>
        <p:spPr>
          <a:xfrm>
            <a:off x="10584" y="6269567"/>
            <a:ext cx="643467" cy="440267"/>
          </a:xfrm>
          <a:prstGeom prst="rect">
            <a:avLst/>
          </a:prstGeom>
        </p:spPr>
        <p:txBody>
          <a:bodyPr anchor="ctr"/>
          <a:lstStyle>
            <a:defPPr>
              <a:defRPr lang="zh-TW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8D3AFE7-F626-4CF0-89B8-77EADEE55A61}" type="slidenum">
              <a:rPr kumimoji="1" lang="zh-TW" altLang="en-US" sz="1600" b="1" smtClean="0">
                <a:solidFill>
                  <a:srgbClr val="FFFFFF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1" lang="zh-TW" altLang="en-US" sz="1600" b="1" dirty="0">
              <a:solidFill>
                <a:srgbClr val="FFFFFF"/>
              </a:solidFill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1" name="拱形 10">
            <a:extLst>
              <a:ext uri="{FF2B5EF4-FFF2-40B4-BE49-F238E27FC236}">
                <a16:creationId xmlns:a16="http://schemas.microsoft.com/office/drawing/2014/main" id="{469AD193-A8E7-40F9-B375-C027D600B675}"/>
              </a:ext>
            </a:extLst>
          </p:cNvPr>
          <p:cNvSpPr/>
          <p:nvPr userDrawn="1"/>
        </p:nvSpPr>
        <p:spPr>
          <a:xfrm rot="16200000">
            <a:off x="11739034" y="6034617"/>
            <a:ext cx="1570567" cy="1371600"/>
          </a:xfrm>
          <a:prstGeom prst="blockArc">
            <a:avLst>
              <a:gd name="adj1" fmla="val 10800000"/>
              <a:gd name="adj2" fmla="val 21244497"/>
              <a:gd name="adj3" fmla="val 0"/>
            </a:avLst>
          </a:prstGeom>
          <a:noFill/>
          <a:ln>
            <a:solidFill>
              <a:srgbClr val="81B1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14AAA764-8849-4AB7-924C-7CCDD8436041}"/>
              </a:ext>
            </a:extLst>
          </p:cNvPr>
          <p:cNvSpPr/>
          <p:nvPr userDrawn="1"/>
        </p:nvSpPr>
        <p:spPr>
          <a:xfrm>
            <a:off x="10951634" y="5630334"/>
            <a:ext cx="1068917" cy="106891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>
              <a:latin typeface="Times New Roman" panose="02020603050405020304" pitchFamily="18" charset="0"/>
              <a:ea typeface="標楷體" panose="03000509000000000000" pitchFamily="65" charset="-120"/>
            </a:endParaRPr>
          </a:p>
        </p:txBody>
      </p:sp>
      <p:pic>
        <p:nvPicPr>
          <p:cNvPr id="13" name="圖片 15" descr="20190309_CGE_logo修改.png">
            <a:extLst>
              <a:ext uri="{FF2B5EF4-FFF2-40B4-BE49-F238E27FC236}">
                <a16:creationId xmlns:a16="http://schemas.microsoft.com/office/drawing/2014/main" id="{B6F69CAC-06A9-49C2-8422-65A1D3BDB326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1852" r="52563" b="46375"/>
          <a:stretch>
            <a:fillRect/>
          </a:stretch>
        </p:blipFill>
        <p:spPr bwMode="auto">
          <a:xfrm>
            <a:off x="10930467" y="5939367"/>
            <a:ext cx="1265767" cy="45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6296" y="221182"/>
            <a:ext cx="10307749" cy="852487"/>
          </a:xfrm>
        </p:spPr>
        <p:txBody>
          <a:bodyPr>
            <a:normAutofit/>
          </a:bodyPr>
          <a:lstStyle>
            <a:lvl1pPr>
              <a:defRPr sz="4267" b="1">
                <a:solidFill>
                  <a:schemeClr val="accent6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26297" y="1337244"/>
            <a:ext cx="10307749" cy="40523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4" name="日期版面配置區 3">
            <a:extLst>
              <a:ext uri="{FF2B5EF4-FFF2-40B4-BE49-F238E27FC236}">
                <a16:creationId xmlns:a16="http://schemas.microsoft.com/office/drawing/2014/main" id="{A4D2DED5-1F42-4C5D-B576-80283FB95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76501" y="6390217"/>
            <a:ext cx="1799167" cy="36406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0410FC-42BE-C34A-A922-A2B0C92F25FA}" type="datetimeFigureOut">
              <a:rPr lang="zh-TW" altLang="en-US"/>
              <a:pPr>
                <a:defRPr/>
              </a:pPr>
              <a:t>2022/12/5</a:t>
            </a:fld>
            <a:endParaRPr lang="zh-TW" altLang="en-US"/>
          </a:p>
        </p:txBody>
      </p:sp>
      <p:sp>
        <p:nvSpPr>
          <p:cNvPr id="15" name="頁尾版面配置區 4">
            <a:extLst>
              <a:ext uri="{FF2B5EF4-FFF2-40B4-BE49-F238E27FC236}">
                <a16:creationId xmlns:a16="http://schemas.microsoft.com/office/drawing/2014/main" id="{70E08AFA-2A61-4155-BFA1-97A614AF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85268" y="6390217"/>
            <a:ext cx="4423833" cy="364067"/>
          </a:xfrm>
        </p:spPr>
        <p:txBody>
          <a:bodyPr/>
          <a:lstStyle>
            <a:lvl1pPr algn="l">
              <a:defRPr dirty="0"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53490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524873-6BE5-4879-B50F-EC3ECF1F2BA1}"/>
              </a:ext>
            </a:extLst>
          </p:cNvPr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9DB7680-BCD7-4C1B-97B4-C82E082C47C2}"/>
              </a:ext>
            </a:extLst>
          </p:cNvPr>
          <p:cNvGrpSpPr/>
          <p:nvPr userDrawn="1"/>
        </p:nvGrpSpPr>
        <p:grpSpPr>
          <a:xfrm>
            <a:off x="623567" y="-9292"/>
            <a:ext cx="2434936" cy="1219200"/>
            <a:chOff x="623567" y="20852"/>
            <a:chExt cx="2434936" cy="12192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0C6E2EE-321A-47CB-9B17-01A6C7F54C53}"/>
                </a:ext>
              </a:extLst>
            </p:cNvPr>
            <p:cNvSpPr/>
            <p:nvPr userDrawn="1"/>
          </p:nvSpPr>
          <p:spPr>
            <a:xfrm>
              <a:off x="1538287" y="20852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81EE286-F844-4771-9CFC-94BF60D78565}"/>
                </a:ext>
              </a:extLst>
            </p:cNvPr>
            <p:cNvSpPr/>
            <p:nvPr userDrawn="1"/>
          </p:nvSpPr>
          <p:spPr>
            <a:xfrm>
              <a:off x="2161853" y="284463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19794EC-70B7-4CA7-B86F-B7DD5B250116}"/>
                </a:ext>
              </a:extLst>
            </p:cNvPr>
            <p:cNvSpPr/>
            <p:nvPr userDrawn="1"/>
          </p:nvSpPr>
          <p:spPr>
            <a:xfrm>
              <a:off x="1378101" y="436863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5923C14-7C77-40CC-82DB-9E1F4A7524AB}"/>
                </a:ext>
              </a:extLst>
            </p:cNvPr>
            <p:cNvSpPr/>
            <p:nvPr userDrawn="1"/>
          </p:nvSpPr>
          <p:spPr>
            <a:xfrm>
              <a:off x="745171" y="282011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35BE877-79E4-493D-8CCE-9682FE0748AA}"/>
                </a:ext>
              </a:extLst>
            </p:cNvPr>
            <p:cNvSpPr/>
            <p:nvPr userDrawn="1"/>
          </p:nvSpPr>
          <p:spPr>
            <a:xfrm>
              <a:off x="623567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2FD92A-CC13-4DFD-A85C-8CE910B21828}"/>
                </a:ext>
              </a:extLst>
            </p:cNvPr>
            <p:cNvSpPr/>
            <p:nvPr userDrawn="1"/>
          </p:nvSpPr>
          <p:spPr>
            <a:xfrm>
              <a:off x="1235073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C05787A-C43E-453A-BE07-3D337B74A2E0}"/>
                </a:ext>
              </a:extLst>
            </p:cNvPr>
            <p:cNvSpPr/>
            <p:nvPr userDrawn="1"/>
          </p:nvSpPr>
          <p:spPr>
            <a:xfrm>
              <a:off x="2674902" y="576526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A36D23-48BD-4BA3-8545-A3920D835DF4}"/>
              </a:ext>
            </a:extLst>
          </p:cNvPr>
          <p:cNvGrpSpPr/>
          <p:nvPr userDrawn="1"/>
        </p:nvGrpSpPr>
        <p:grpSpPr>
          <a:xfrm flipH="1">
            <a:off x="9757064" y="5636999"/>
            <a:ext cx="2434936" cy="1240052"/>
            <a:chOff x="328292" y="0"/>
            <a:chExt cx="2434936" cy="1240052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22CDA6-66B0-4261-8AAB-F61537EBC5C1}"/>
                </a:ext>
              </a:extLst>
            </p:cNvPr>
            <p:cNvSpPr/>
            <p:nvPr userDrawn="1"/>
          </p:nvSpPr>
          <p:spPr>
            <a:xfrm>
              <a:off x="1243012" y="0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E29A8A-7472-4C7B-B2D8-F2CA911113E6}"/>
                </a:ext>
              </a:extLst>
            </p:cNvPr>
            <p:cNvSpPr/>
            <p:nvPr userDrawn="1"/>
          </p:nvSpPr>
          <p:spPr>
            <a:xfrm>
              <a:off x="1866578" y="263611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F2D5BA9-02F0-4EBF-8047-65342716CF01}"/>
                </a:ext>
              </a:extLst>
            </p:cNvPr>
            <p:cNvSpPr/>
            <p:nvPr userDrawn="1"/>
          </p:nvSpPr>
          <p:spPr>
            <a:xfrm>
              <a:off x="1082826" y="422492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4CD11AB-8BFB-424D-B3CC-4FEB6AB5C821}"/>
                </a:ext>
              </a:extLst>
            </p:cNvPr>
            <p:cNvSpPr/>
            <p:nvPr userDrawn="1"/>
          </p:nvSpPr>
          <p:spPr>
            <a:xfrm>
              <a:off x="449896" y="280904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B82DE08-397D-4848-B109-C55EEF52BDA4}"/>
                </a:ext>
              </a:extLst>
            </p:cNvPr>
            <p:cNvSpPr/>
            <p:nvPr userDrawn="1"/>
          </p:nvSpPr>
          <p:spPr>
            <a:xfrm>
              <a:off x="328292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9598C0A-7EE6-4767-B149-6F044CB9FD7B}"/>
                </a:ext>
              </a:extLst>
            </p:cNvPr>
            <p:cNvSpPr/>
            <p:nvPr userDrawn="1"/>
          </p:nvSpPr>
          <p:spPr>
            <a:xfrm>
              <a:off x="939798" y="608493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736E712-C4F3-4B0A-8585-2B8D1DBCB0CC}"/>
                </a:ext>
              </a:extLst>
            </p:cNvPr>
            <p:cNvSpPr/>
            <p:nvPr userDrawn="1"/>
          </p:nvSpPr>
          <p:spPr>
            <a:xfrm>
              <a:off x="2379627" y="555674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758FE55-F2E3-411E-B08B-7BB726147569}"/>
              </a:ext>
            </a:extLst>
          </p:cNvPr>
          <p:cNvSpPr/>
          <p:nvPr userDrawn="1"/>
        </p:nvSpPr>
        <p:spPr>
          <a:xfrm>
            <a:off x="1" y="6359792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8BD529C-F177-4014-858A-48426744683D}"/>
              </a:ext>
            </a:extLst>
          </p:cNvPr>
          <p:cNvSpPr/>
          <p:nvPr userDrawn="1"/>
        </p:nvSpPr>
        <p:spPr>
          <a:xfrm>
            <a:off x="1" y="6512192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29A4EDC-BC81-48B2-A5D1-5C42D2143CB0}"/>
              </a:ext>
            </a:extLst>
          </p:cNvPr>
          <p:cNvSpPr/>
          <p:nvPr userDrawn="1"/>
        </p:nvSpPr>
        <p:spPr>
          <a:xfrm>
            <a:off x="1" y="6664592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8553442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48100C-351A-D947-9B0C-9922D4AA1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34108A-744E-1A49-8415-EAE6F4456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DAF107C-15EE-384A-8264-62D55D88C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D0CB-F971-C74B-B65B-71B5C9E613F2}" type="datetimeFigureOut">
              <a:rPr kumimoji="1" lang="zh-TW" altLang="en-US" smtClean="0"/>
              <a:t>2022/12/5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328C2EA-88B0-6043-A3A5-A1A139328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86EDC46-D44A-7245-856A-63197F03F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C31F9-B880-5D45-B0A0-A13AF864A96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181123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74141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6">
            <a:extLst>
              <a:ext uri="{FF2B5EF4-FFF2-40B4-BE49-F238E27FC236}">
                <a16:creationId xmlns:a16="http://schemas.microsoft.com/office/drawing/2014/main" id="{698A6E46-2BC8-455B-BEF5-863758B987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958667" y="6180667"/>
            <a:ext cx="3386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endParaRPr lang="zh-TW" altLang="en-US" sz="1600">
              <a:solidFill>
                <a:srgbClr val="80808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" name="文字方塊 7">
            <a:extLst>
              <a:ext uri="{FF2B5EF4-FFF2-40B4-BE49-F238E27FC236}">
                <a16:creationId xmlns:a16="http://schemas.microsoft.com/office/drawing/2014/main" id="{E3037B47-647B-4374-93D6-F584F6AD24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55617" y="6083300"/>
            <a:ext cx="3386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endParaRPr lang="zh-TW" altLang="en-US" sz="1600">
              <a:solidFill>
                <a:srgbClr val="80808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345B31E6-0D0A-4F58-8F4F-CB1FF4EB2F01}"/>
              </a:ext>
            </a:extLst>
          </p:cNvPr>
          <p:cNvSpPr/>
          <p:nvPr userDrawn="1"/>
        </p:nvSpPr>
        <p:spPr>
          <a:xfrm>
            <a:off x="11203518" y="6199718"/>
            <a:ext cx="893233" cy="6963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1" lang="zh-TW" altLang="en-US" sz="2400" dirty="0"/>
          </a:p>
        </p:txBody>
      </p:sp>
      <p:pic>
        <p:nvPicPr>
          <p:cNvPr id="6" name="圖片 9" descr="20190309_CGE_logo修改.png">
            <a:extLst>
              <a:ext uri="{FF2B5EF4-FFF2-40B4-BE49-F238E27FC236}">
                <a16:creationId xmlns:a16="http://schemas.microsoft.com/office/drawing/2014/main" id="{F11BBEA9-932D-4DC0-9E9C-DC0F4A6D9A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11852" r="52563" b="46375"/>
          <a:stretch>
            <a:fillRect/>
          </a:stretch>
        </p:blipFill>
        <p:spPr bwMode="auto">
          <a:xfrm>
            <a:off x="11076517" y="6400800"/>
            <a:ext cx="1115483" cy="29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07435" y="2708922"/>
            <a:ext cx="10363200" cy="1470025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rgbClr val="000080"/>
                </a:solidFill>
                <a:latin typeface="Times New Roman"/>
                <a:ea typeface="標楷體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頁尾版面配置區 4">
            <a:extLst>
              <a:ext uri="{FF2B5EF4-FFF2-40B4-BE49-F238E27FC236}">
                <a16:creationId xmlns:a16="http://schemas.microsoft.com/office/drawing/2014/main" id="{A46125E8-FA40-49B9-8BDD-107BC7D86D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7AA0031A-1D69-4684-8911-6692FB6C4A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73785" y="6449485"/>
            <a:ext cx="1773767" cy="366183"/>
          </a:xfrm>
        </p:spPr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C04484C3-A492-4928-BEB5-C181BFBE75BB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8379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5838489" y="6644381"/>
            <a:ext cx="523387" cy="313011"/>
          </a:xfrm>
          <a:prstGeom prst="rect">
            <a:avLst/>
          </a:prstGeom>
        </p:spPr>
        <p:txBody>
          <a:bodyPr/>
          <a:lstStyle>
            <a:lvl1pPr algn="ctr">
              <a:defRPr sz="1051">
                <a:solidFill>
                  <a:srgbClr val="FFFFFF"/>
                </a:solidFill>
              </a:defRPr>
            </a:lvl1pPr>
          </a:lstStyle>
          <a:p>
            <a:fld id="{8F4EACC7-37E3-43A5-A5FB-BEB9CE95D26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5" name="標題版面配置區 1"/>
          <p:cNvSpPr>
            <a:spLocks noGrp="1"/>
          </p:cNvSpPr>
          <p:nvPr>
            <p:ph type="title"/>
          </p:nvPr>
        </p:nvSpPr>
        <p:spPr bwMode="ltGray">
          <a:xfrm>
            <a:off x="778487" y="0"/>
            <a:ext cx="10635028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lv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15995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609599" y="1600204"/>
            <a:ext cx="11377164" cy="4892675"/>
          </a:xfrm>
        </p:spPr>
        <p:txBody>
          <a:bodyPr/>
          <a:lstStyle>
            <a:lvl1pPr marL="182558" indent="-182558">
              <a:spcBef>
                <a:spcPts val="300"/>
              </a:spcBef>
              <a:defRPr/>
            </a:lvl1pPr>
            <a:lvl2pPr marL="355591" indent="-173034">
              <a:spcBef>
                <a:spcPts val="300"/>
              </a:spcBef>
              <a:defRPr>
                <a:solidFill>
                  <a:schemeClr val="bg1"/>
                </a:solidFill>
              </a:defRPr>
            </a:lvl2pPr>
            <a:lvl3pPr marL="536561" indent="-228594">
              <a:spcBef>
                <a:spcPts val="300"/>
              </a:spcBef>
              <a:defRPr>
                <a:solidFill>
                  <a:srgbClr val="00FFFF"/>
                </a:solidFill>
              </a:defRPr>
            </a:lvl3pPr>
            <a:lvl4pPr marL="725470" indent="-228594">
              <a:spcBef>
                <a:spcPts val="300"/>
              </a:spcBef>
              <a:defRPr/>
            </a:lvl4pPr>
            <a:lvl5pPr marL="892152" indent="-228594">
              <a:spcBef>
                <a:spcPts val="300"/>
              </a:spcBef>
              <a:defRPr>
                <a:solidFill>
                  <a:srgbClr val="00FF00"/>
                </a:solidFill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8" name="標題版面配置區 1"/>
          <p:cNvSpPr>
            <a:spLocks noGrp="1"/>
          </p:cNvSpPr>
          <p:nvPr>
            <p:ph type="title"/>
          </p:nvPr>
        </p:nvSpPr>
        <p:spPr>
          <a:xfrm>
            <a:off x="1811216" y="152636"/>
            <a:ext cx="10380784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B21E773-C08B-4866-AA61-4E3A65F543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8000" y="6534151"/>
            <a:ext cx="2540000" cy="262467"/>
          </a:xfrm>
        </p:spPr>
        <p:txBody>
          <a:bodyPr/>
          <a:lstStyle>
            <a:lvl1pPr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6DA3BFE-C9C9-4A94-B42D-038DDEBEB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</p:spPr>
        <p:txBody>
          <a:bodyPr/>
          <a:lstStyle>
            <a:lvl1pPr>
              <a:defRPr kumimoji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A436C78-26B4-490F-9008-28F17F1BE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0"/>
            </a:lvl1pPr>
          </a:lstStyle>
          <a:p>
            <a:pPr>
              <a:defRPr/>
            </a:pPr>
            <a:fld id="{BA4A5684-DDA4-4476-847B-39A511AA9685}" type="slidenum">
              <a:rPr lang="zh-TW" altLang="en-US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490292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節分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9">
            <a:extLst>
              <a:ext uri="{FF2B5EF4-FFF2-40B4-BE49-F238E27FC236}">
                <a16:creationId xmlns:a16="http://schemas.microsoft.com/office/drawing/2014/main" id="{C3E58903-1F44-4D78-B5E8-85BB91DAB55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95469" y="2708920"/>
            <a:ext cx="9601067" cy="1440160"/>
          </a:xfrm>
          <a:prstGeom prst="roundRect">
            <a:avLst>
              <a:gd name="adj" fmla="val 29167"/>
            </a:avLst>
          </a:prstGeom>
          <a:solidFill>
            <a:srgbClr val="B9D9BB"/>
          </a:solidFill>
          <a:ln w="9525">
            <a:solidFill>
              <a:srgbClr val="77A978"/>
            </a:solidFill>
            <a:round/>
            <a:headEnd/>
            <a:tailEnd/>
          </a:ln>
          <a:effectLst>
            <a:reflection blurRad="6350" stA="50000" endA="300" endPos="38500" dist="50800" dir="5400000" sy="-100000" algn="bl" rotWithShape="0"/>
          </a:effectLst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sz="1500">
              <a:latin typeface="+mn-lt"/>
              <a:ea typeface="+mn-ea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0"/>
          </p:nvPr>
        </p:nvSpPr>
        <p:spPr>
          <a:xfrm>
            <a:off x="1583501" y="2852937"/>
            <a:ext cx="9025003" cy="115212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  <a:lvl2pPr marL="342882" indent="0">
              <a:buNone/>
              <a:defRPr/>
            </a:lvl2pPr>
            <a:lvl5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投影片編號版面配置區 41">
            <a:extLst>
              <a:ext uri="{FF2B5EF4-FFF2-40B4-BE49-F238E27FC236}">
                <a16:creationId xmlns:a16="http://schemas.microsoft.com/office/drawing/2014/main" id="{5ABA0185-D94D-421F-B858-7C2ACE07B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64952" y="6481234"/>
            <a:ext cx="527049" cy="376767"/>
          </a:xfrm>
        </p:spPr>
        <p:txBody>
          <a:bodyPr/>
          <a:lstStyle>
            <a:lvl1pPr algn="ctr">
              <a:defRPr kumimoji="0" sz="1200" b="1" smtClean="0">
                <a:cs typeface="Arial" pitchFamily="34" charset="0"/>
              </a:defRPr>
            </a:lvl1pPr>
          </a:lstStyle>
          <a:p>
            <a:pPr>
              <a:defRPr/>
            </a:pPr>
            <a:fld id="{AA661AE6-32E0-4D9A-8B9E-05894A0EDE4A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48519252"/>
      </p:ext>
    </p:extLst>
  </p:cSld>
  <p:clrMapOvr>
    <a:masterClrMapping/>
  </p:clrMapOvr>
  <p:transition spd="slow">
    <p:cover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0B052934-BE2C-4392-BEE4-3B11DDF9B971}"/>
              </a:ext>
            </a:extLst>
          </p:cNvPr>
          <p:cNvSpPr/>
          <p:nvPr userDrawn="1"/>
        </p:nvSpPr>
        <p:spPr>
          <a:xfrm>
            <a:off x="0" y="1530855"/>
            <a:ext cx="7293428" cy="3796290"/>
          </a:xfrm>
          <a:custGeom>
            <a:avLst/>
            <a:gdLst>
              <a:gd name="connsiteX0" fmla="*/ 0 w 7293428"/>
              <a:gd name="connsiteY0" fmla="*/ 0 h 3796290"/>
              <a:gd name="connsiteX1" fmla="*/ 903514 w 7293428"/>
              <a:gd name="connsiteY1" fmla="*/ 0 h 3796290"/>
              <a:gd name="connsiteX2" fmla="*/ 958022 w 7293428"/>
              <a:gd name="connsiteY2" fmla="*/ 0 h 3796290"/>
              <a:gd name="connsiteX3" fmla="*/ 1861536 w 7293428"/>
              <a:gd name="connsiteY3" fmla="*/ 0 h 3796290"/>
              <a:gd name="connsiteX4" fmla="*/ 1869538 w 7293428"/>
              <a:gd name="connsiteY4" fmla="*/ 0 h 3796290"/>
              <a:gd name="connsiteX5" fmla="*/ 2773052 w 7293428"/>
              <a:gd name="connsiteY5" fmla="*/ 0 h 3796290"/>
              <a:gd name="connsiteX6" fmla="*/ 6389914 w 7293428"/>
              <a:gd name="connsiteY6" fmla="*/ 0 h 3796290"/>
              <a:gd name="connsiteX7" fmla="*/ 7293428 w 7293428"/>
              <a:gd name="connsiteY7" fmla="*/ 0 h 3796290"/>
              <a:gd name="connsiteX8" fmla="*/ 6335407 w 7293428"/>
              <a:gd name="connsiteY8" fmla="*/ 3796290 h 3796290"/>
              <a:gd name="connsiteX9" fmla="*/ 5431893 w 7293428"/>
              <a:gd name="connsiteY9" fmla="*/ 3796290 h 3796290"/>
              <a:gd name="connsiteX10" fmla="*/ 2773052 w 7293428"/>
              <a:gd name="connsiteY10" fmla="*/ 3796290 h 3796290"/>
              <a:gd name="connsiteX11" fmla="*/ 1869538 w 7293428"/>
              <a:gd name="connsiteY11" fmla="*/ 3796290 h 3796290"/>
              <a:gd name="connsiteX12" fmla="*/ 903514 w 7293428"/>
              <a:gd name="connsiteY12" fmla="*/ 3796290 h 3796290"/>
              <a:gd name="connsiteX13" fmla="*/ 0 w 7293428"/>
              <a:gd name="connsiteY13" fmla="*/ 3796290 h 3796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93428" h="3796290">
                <a:moveTo>
                  <a:pt x="0" y="0"/>
                </a:moveTo>
                <a:lnTo>
                  <a:pt x="903514" y="0"/>
                </a:lnTo>
                <a:lnTo>
                  <a:pt x="958022" y="0"/>
                </a:lnTo>
                <a:lnTo>
                  <a:pt x="1861536" y="0"/>
                </a:lnTo>
                <a:lnTo>
                  <a:pt x="1869538" y="0"/>
                </a:lnTo>
                <a:lnTo>
                  <a:pt x="2773052" y="0"/>
                </a:lnTo>
                <a:lnTo>
                  <a:pt x="6389914" y="0"/>
                </a:lnTo>
                <a:lnTo>
                  <a:pt x="7293428" y="0"/>
                </a:lnTo>
                <a:lnTo>
                  <a:pt x="6335407" y="3796290"/>
                </a:lnTo>
                <a:lnTo>
                  <a:pt x="5431893" y="3796290"/>
                </a:lnTo>
                <a:lnTo>
                  <a:pt x="2773052" y="3796290"/>
                </a:lnTo>
                <a:lnTo>
                  <a:pt x="1869538" y="3796290"/>
                </a:lnTo>
                <a:lnTo>
                  <a:pt x="903514" y="3796290"/>
                </a:lnTo>
                <a:lnTo>
                  <a:pt x="0" y="3796290"/>
                </a:lnTo>
                <a:close/>
              </a:path>
            </a:pathLst>
          </a:custGeom>
          <a:blipFill>
            <a:blip r:embed="rId2"/>
            <a:stretch>
              <a:fillRect t="-4047" b="-4020"/>
            </a:stretch>
          </a:blip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2331792F-DA9B-4FCA-B1EA-C8D1074CF80D}"/>
              </a:ext>
            </a:extLst>
          </p:cNvPr>
          <p:cNvSpPr/>
          <p:nvPr userDrawn="1"/>
        </p:nvSpPr>
        <p:spPr>
          <a:xfrm>
            <a:off x="6096000" y="2429619"/>
            <a:ext cx="6095998" cy="1998762"/>
          </a:xfrm>
          <a:custGeom>
            <a:avLst/>
            <a:gdLst>
              <a:gd name="connsiteX0" fmla="*/ 499691 w 6741721"/>
              <a:gd name="connsiteY0" fmla="*/ 0 h 1998762"/>
              <a:gd name="connsiteX1" fmla="*/ 4120904 w 6741721"/>
              <a:gd name="connsiteY1" fmla="*/ 0 h 1998762"/>
              <a:gd name="connsiteX2" fmla="*/ 5264399 w 6741721"/>
              <a:gd name="connsiteY2" fmla="*/ 0 h 1998762"/>
              <a:gd name="connsiteX3" fmla="*/ 6741721 w 6741721"/>
              <a:gd name="connsiteY3" fmla="*/ 0 h 1998762"/>
              <a:gd name="connsiteX4" fmla="*/ 6741721 w 6741721"/>
              <a:gd name="connsiteY4" fmla="*/ 1998762 h 1998762"/>
              <a:gd name="connsiteX5" fmla="*/ 4764709 w 6741721"/>
              <a:gd name="connsiteY5" fmla="*/ 1998762 h 1998762"/>
              <a:gd name="connsiteX6" fmla="*/ 4120904 w 6741721"/>
              <a:gd name="connsiteY6" fmla="*/ 1998762 h 1998762"/>
              <a:gd name="connsiteX7" fmla="*/ 0 w 6741721"/>
              <a:gd name="connsiteY7" fmla="*/ 1998762 h 199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41721" h="1998762">
                <a:moveTo>
                  <a:pt x="499691" y="0"/>
                </a:moveTo>
                <a:lnTo>
                  <a:pt x="4120904" y="0"/>
                </a:lnTo>
                <a:lnTo>
                  <a:pt x="5264399" y="0"/>
                </a:lnTo>
                <a:lnTo>
                  <a:pt x="6741721" y="0"/>
                </a:lnTo>
                <a:lnTo>
                  <a:pt x="6741721" y="1998762"/>
                </a:lnTo>
                <a:lnTo>
                  <a:pt x="4764709" y="1998762"/>
                </a:lnTo>
                <a:lnTo>
                  <a:pt x="4120904" y="1998762"/>
                </a:lnTo>
                <a:lnTo>
                  <a:pt x="0" y="1998762"/>
                </a:lnTo>
                <a:close/>
              </a:path>
            </a:pathLst>
          </a:custGeom>
          <a:solidFill>
            <a:schemeClr val="accent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6096000" y="2491021"/>
            <a:ext cx="5294811" cy="1326351"/>
          </a:xfrm>
        </p:spPr>
        <p:txBody>
          <a:bodyPr anchor="ctr">
            <a:normAutofit/>
          </a:bodyPr>
          <a:lstStyle>
            <a:lvl1pPr algn="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26540" y="5503639"/>
            <a:ext cx="4787174" cy="298776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526540" y="5799910"/>
            <a:ext cx="4787174" cy="298776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6071163" y="3817372"/>
            <a:ext cx="5319648" cy="55879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12CF37B3-92CE-45DC-A2BD-DAB31A0969AF}"/>
              </a:ext>
            </a:extLst>
          </p:cNvPr>
          <p:cNvSpPr/>
          <p:nvPr userDrawn="1"/>
        </p:nvSpPr>
        <p:spPr>
          <a:xfrm flipH="1" flipV="1">
            <a:off x="1" y="5481176"/>
            <a:ext cx="1419763" cy="569306"/>
          </a:xfrm>
          <a:custGeom>
            <a:avLst/>
            <a:gdLst>
              <a:gd name="connsiteX0" fmla="*/ 1419763 w 1419763"/>
              <a:gd name="connsiteY0" fmla="*/ 569306 h 569306"/>
              <a:gd name="connsiteX1" fmla="*/ 856652 w 1419763"/>
              <a:gd name="connsiteY1" fmla="*/ 569306 h 569306"/>
              <a:gd name="connsiteX2" fmla="*/ 673277 w 1419763"/>
              <a:gd name="connsiteY2" fmla="*/ 569306 h 569306"/>
              <a:gd name="connsiteX3" fmla="*/ 0 w 1419763"/>
              <a:gd name="connsiteY3" fmla="*/ 569306 h 569306"/>
              <a:gd name="connsiteX4" fmla="*/ 142327 w 1419763"/>
              <a:gd name="connsiteY4" fmla="*/ 0 h 569306"/>
              <a:gd name="connsiteX5" fmla="*/ 673277 w 1419763"/>
              <a:gd name="connsiteY5" fmla="*/ 0 h 569306"/>
              <a:gd name="connsiteX6" fmla="*/ 998978 w 1419763"/>
              <a:gd name="connsiteY6" fmla="*/ 0 h 569306"/>
              <a:gd name="connsiteX7" fmla="*/ 1419763 w 1419763"/>
              <a:gd name="connsiteY7" fmla="*/ 0 h 56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9763" h="569306">
                <a:moveTo>
                  <a:pt x="1419763" y="569306"/>
                </a:moveTo>
                <a:lnTo>
                  <a:pt x="856652" y="569306"/>
                </a:lnTo>
                <a:lnTo>
                  <a:pt x="673277" y="569306"/>
                </a:lnTo>
                <a:lnTo>
                  <a:pt x="0" y="569306"/>
                </a:lnTo>
                <a:lnTo>
                  <a:pt x="142327" y="0"/>
                </a:lnTo>
                <a:lnTo>
                  <a:pt x="673277" y="0"/>
                </a:lnTo>
                <a:lnTo>
                  <a:pt x="998978" y="0"/>
                </a:lnTo>
                <a:lnTo>
                  <a:pt x="1419763" y="0"/>
                </a:lnTo>
                <a:close/>
              </a:path>
            </a:pathLst>
          </a:custGeom>
          <a:solidFill>
            <a:schemeClr val="accent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1397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5F4CA89-E5A9-43E9-B903-E03C6822DFCC}"/>
              </a:ext>
            </a:extLst>
          </p:cNvPr>
          <p:cNvSpPr/>
          <p:nvPr userDrawn="1"/>
        </p:nvSpPr>
        <p:spPr>
          <a:xfrm>
            <a:off x="0" y="0"/>
            <a:ext cx="12191998" cy="6909368"/>
          </a:xfrm>
          <a:prstGeom prst="rect">
            <a:avLst/>
          </a:prstGeom>
          <a:blipFill>
            <a:blip r:embed="rId2">
              <a:grayscl/>
            </a:blip>
            <a:stretch>
              <a:fillRect l="-374" r="-374"/>
            </a:stretch>
          </a:blip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9EA058A-A632-4834-9495-F653D02FE2FC}"/>
              </a:ext>
            </a:extLst>
          </p:cNvPr>
          <p:cNvSpPr/>
          <p:nvPr userDrawn="1"/>
        </p:nvSpPr>
        <p:spPr>
          <a:xfrm>
            <a:off x="0" y="0"/>
            <a:ext cx="12191998" cy="6909368"/>
          </a:xfrm>
          <a:prstGeom prst="rect">
            <a:avLst/>
          </a:prstGeom>
          <a:gradFill>
            <a:gsLst>
              <a:gs pos="0">
                <a:schemeClr val="bg1">
                  <a:alpha val="98000"/>
                </a:schemeClr>
              </a:gs>
              <a:gs pos="100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69F834DD-B3CA-47B4-8501-AFBE49E629A4}"/>
              </a:ext>
            </a:extLst>
          </p:cNvPr>
          <p:cNvSpPr/>
          <p:nvPr userDrawn="1"/>
        </p:nvSpPr>
        <p:spPr>
          <a:xfrm>
            <a:off x="5450277" y="2429619"/>
            <a:ext cx="6741721" cy="1998762"/>
          </a:xfrm>
          <a:custGeom>
            <a:avLst/>
            <a:gdLst>
              <a:gd name="connsiteX0" fmla="*/ 499691 w 6741721"/>
              <a:gd name="connsiteY0" fmla="*/ 0 h 1998762"/>
              <a:gd name="connsiteX1" fmla="*/ 4120904 w 6741721"/>
              <a:gd name="connsiteY1" fmla="*/ 0 h 1998762"/>
              <a:gd name="connsiteX2" fmla="*/ 5264399 w 6741721"/>
              <a:gd name="connsiteY2" fmla="*/ 0 h 1998762"/>
              <a:gd name="connsiteX3" fmla="*/ 6741721 w 6741721"/>
              <a:gd name="connsiteY3" fmla="*/ 0 h 1998762"/>
              <a:gd name="connsiteX4" fmla="*/ 6741721 w 6741721"/>
              <a:gd name="connsiteY4" fmla="*/ 1998762 h 1998762"/>
              <a:gd name="connsiteX5" fmla="*/ 4764709 w 6741721"/>
              <a:gd name="connsiteY5" fmla="*/ 1998762 h 1998762"/>
              <a:gd name="connsiteX6" fmla="*/ 4120904 w 6741721"/>
              <a:gd name="connsiteY6" fmla="*/ 1998762 h 1998762"/>
              <a:gd name="connsiteX7" fmla="*/ 0 w 6741721"/>
              <a:gd name="connsiteY7" fmla="*/ 1998762 h 199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41721" h="1998762">
                <a:moveTo>
                  <a:pt x="499691" y="0"/>
                </a:moveTo>
                <a:lnTo>
                  <a:pt x="4120904" y="0"/>
                </a:lnTo>
                <a:lnTo>
                  <a:pt x="5264399" y="0"/>
                </a:lnTo>
                <a:lnTo>
                  <a:pt x="6741721" y="0"/>
                </a:lnTo>
                <a:lnTo>
                  <a:pt x="6741721" y="1998762"/>
                </a:lnTo>
                <a:lnTo>
                  <a:pt x="4764709" y="1998762"/>
                </a:lnTo>
                <a:lnTo>
                  <a:pt x="4120904" y="1998762"/>
                </a:lnTo>
                <a:lnTo>
                  <a:pt x="0" y="1998762"/>
                </a:lnTo>
                <a:close/>
              </a:path>
            </a:pathLst>
          </a:custGeom>
          <a:solidFill>
            <a:schemeClr val="accent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574766" y="2517408"/>
            <a:ext cx="4788597" cy="895350"/>
          </a:xfrm>
        </p:spPr>
        <p:txBody>
          <a:bodyPr anchor="b">
            <a:normAutofit/>
          </a:bodyPr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575882" y="3412758"/>
            <a:ext cx="4788597" cy="1015623"/>
          </a:xfrm>
        </p:spPr>
        <p:txBody>
          <a:bodyPr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7013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88B6D7-9D3F-49D7-BACE-73A9D114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AC997A4-1DD8-4731-B9FD-42398A20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754973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7A1C-3684-4AAF-A408-C63B6CB64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32621-D9D9-445E-BFF9-F8348FA1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5182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5BF52F79-380E-4278-8B67-588AFE584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7456" y="6651619"/>
            <a:ext cx="424543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0767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F28C6CEA-2446-4327-8A60-C798CBFAC9C9}"/>
              </a:ext>
            </a:extLst>
          </p:cNvPr>
          <p:cNvSpPr/>
          <p:nvPr userDrawn="1"/>
        </p:nvSpPr>
        <p:spPr>
          <a:xfrm>
            <a:off x="8987" y="-25684"/>
            <a:ext cx="12174026" cy="6909368"/>
          </a:xfrm>
          <a:prstGeom prst="rect">
            <a:avLst/>
          </a:prstGeom>
          <a:blipFill>
            <a:blip r:embed="rId2">
              <a:grayscl/>
            </a:blip>
            <a:stretch>
              <a:fillRect l="-374" r="-374"/>
            </a:stretch>
          </a:blip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46C4764-613E-4689-BAD7-1ED68F3CC8AE}"/>
              </a:ext>
            </a:extLst>
          </p:cNvPr>
          <p:cNvSpPr/>
          <p:nvPr userDrawn="1"/>
        </p:nvSpPr>
        <p:spPr>
          <a:xfrm>
            <a:off x="-8985" y="-25684"/>
            <a:ext cx="12191998" cy="6909368"/>
          </a:xfrm>
          <a:prstGeom prst="rect">
            <a:avLst/>
          </a:prstGeom>
          <a:gradFill>
            <a:gsLst>
              <a:gs pos="0">
                <a:schemeClr val="bg1">
                  <a:alpha val="98000"/>
                </a:schemeClr>
              </a:gs>
              <a:gs pos="100000">
                <a:schemeClr val="bg1">
                  <a:alpha val="7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1486759" y="1807491"/>
            <a:ext cx="5974443" cy="1621509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1486759" y="4564063"/>
            <a:ext cx="5974443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5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6" name="文本占位符 13">
            <a:extLst>
              <a:ext uri="{FF2B5EF4-FFF2-40B4-BE49-F238E27FC236}">
                <a16:creationId xmlns:a16="http://schemas.microsoft.com/office/drawing/2014/main" id="{05EBDA4F-7210-4CAE-8333-80DB24212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6761" y="4267792"/>
            <a:ext cx="5974443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2646018D-27F7-43F1-B1EA-155EBA6925B6}"/>
              </a:ext>
            </a:extLst>
          </p:cNvPr>
          <p:cNvSpPr/>
          <p:nvPr userDrawn="1"/>
        </p:nvSpPr>
        <p:spPr>
          <a:xfrm>
            <a:off x="10772235" y="3606982"/>
            <a:ext cx="1419763" cy="569306"/>
          </a:xfrm>
          <a:custGeom>
            <a:avLst/>
            <a:gdLst>
              <a:gd name="connsiteX0" fmla="*/ 1419763 w 1419763"/>
              <a:gd name="connsiteY0" fmla="*/ 569306 h 569306"/>
              <a:gd name="connsiteX1" fmla="*/ 856652 w 1419763"/>
              <a:gd name="connsiteY1" fmla="*/ 569306 h 569306"/>
              <a:gd name="connsiteX2" fmla="*/ 673277 w 1419763"/>
              <a:gd name="connsiteY2" fmla="*/ 569306 h 569306"/>
              <a:gd name="connsiteX3" fmla="*/ 0 w 1419763"/>
              <a:gd name="connsiteY3" fmla="*/ 569306 h 569306"/>
              <a:gd name="connsiteX4" fmla="*/ 142327 w 1419763"/>
              <a:gd name="connsiteY4" fmla="*/ 0 h 569306"/>
              <a:gd name="connsiteX5" fmla="*/ 673277 w 1419763"/>
              <a:gd name="connsiteY5" fmla="*/ 0 h 569306"/>
              <a:gd name="connsiteX6" fmla="*/ 998978 w 1419763"/>
              <a:gd name="connsiteY6" fmla="*/ 0 h 569306"/>
              <a:gd name="connsiteX7" fmla="*/ 1419763 w 1419763"/>
              <a:gd name="connsiteY7" fmla="*/ 0 h 56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19763" h="569306">
                <a:moveTo>
                  <a:pt x="1419763" y="569306"/>
                </a:moveTo>
                <a:lnTo>
                  <a:pt x="856652" y="569306"/>
                </a:lnTo>
                <a:lnTo>
                  <a:pt x="673277" y="569306"/>
                </a:lnTo>
                <a:lnTo>
                  <a:pt x="0" y="569306"/>
                </a:lnTo>
                <a:lnTo>
                  <a:pt x="142327" y="0"/>
                </a:lnTo>
                <a:lnTo>
                  <a:pt x="673277" y="0"/>
                </a:lnTo>
                <a:lnTo>
                  <a:pt x="998978" y="0"/>
                </a:lnTo>
                <a:lnTo>
                  <a:pt x="1419763" y="0"/>
                </a:lnTo>
                <a:close/>
              </a:path>
            </a:pathLst>
          </a:custGeom>
          <a:solidFill>
            <a:schemeClr val="accent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54154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風格（一）">
    <p:bg>
      <p:bgPr>
        <a:gradFill flip="none" rotWithShape="1">
          <a:gsLst>
            <a:gs pos="14000">
              <a:srgbClr val="4DD1D5"/>
            </a:gs>
            <a:gs pos="100000">
              <a:schemeClr val="bg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橢圓 10"/>
          <p:cNvSpPr>
            <a:spLocks noChangeAspect="1"/>
          </p:cNvSpPr>
          <p:nvPr/>
        </p:nvSpPr>
        <p:spPr>
          <a:xfrm>
            <a:off x="5937631" y="2662983"/>
            <a:ext cx="912000" cy="700796"/>
          </a:xfrm>
          <a:prstGeom prst="ellipse">
            <a:avLst/>
          </a:prstGeom>
          <a:solidFill>
            <a:srgbClr val="44BC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kumimoji="1" lang="zh-TW" altLang="en-US" sz="1800" dirty="0">
              <a:solidFill>
                <a:prstClr val="white"/>
              </a:solidFill>
            </a:endParaRPr>
          </a:p>
        </p:txBody>
      </p:sp>
      <p:sp>
        <p:nvSpPr>
          <p:cNvPr id="14" name="橢圓 13"/>
          <p:cNvSpPr>
            <a:spLocks noChangeAspect="1"/>
          </p:cNvSpPr>
          <p:nvPr/>
        </p:nvSpPr>
        <p:spPr>
          <a:xfrm>
            <a:off x="0" y="344399"/>
            <a:ext cx="2322016" cy="2377104"/>
          </a:xfrm>
          <a:custGeom>
            <a:avLst/>
            <a:gdLst/>
            <a:ahLst/>
            <a:cxnLst/>
            <a:rect l="l" t="t" r="r" b="b"/>
            <a:pathLst>
              <a:path w="1486900" h="2189942">
                <a:moveTo>
                  <a:pt x="391929" y="0"/>
                </a:moveTo>
                <a:cubicBezTo>
                  <a:pt x="996665" y="0"/>
                  <a:pt x="1486900" y="490235"/>
                  <a:pt x="1486900" y="1094971"/>
                </a:cubicBezTo>
                <a:cubicBezTo>
                  <a:pt x="1486900" y="1699707"/>
                  <a:pt x="996665" y="2189942"/>
                  <a:pt x="391929" y="2189942"/>
                </a:cubicBezTo>
                <a:cubicBezTo>
                  <a:pt x="278541" y="2189942"/>
                  <a:pt x="169178" y="2172707"/>
                  <a:pt x="66318" y="2140714"/>
                </a:cubicBezTo>
                <a:lnTo>
                  <a:pt x="0" y="2116442"/>
                </a:lnTo>
                <a:lnTo>
                  <a:pt x="0" y="73500"/>
                </a:lnTo>
                <a:lnTo>
                  <a:pt x="66318" y="49228"/>
                </a:lnTo>
                <a:cubicBezTo>
                  <a:pt x="169178" y="17235"/>
                  <a:pt x="278541" y="0"/>
                  <a:pt x="391929" y="0"/>
                </a:cubicBezTo>
                <a:close/>
              </a:path>
            </a:pathLst>
          </a:custGeom>
          <a:solidFill>
            <a:srgbClr val="44BC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kumimoji="1" lang="zh-TW" altLang="en-US" sz="1800" dirty="0">
              <a:solidFill>
                <a:prstClr val="white"/>
              </a:solidFill>
            </a:endParaRPr>
          </a:p>
        </p:txBody>
      </p:sp>
      <p:sp>
        <p:nvSpPr>
          <p:cNvPr id="15" name="橢圓 14"/>
          <p:cNvSpPr>
            <a:spLocks noChangeAspect="1"/>
          </p:cNvSpPr>
          <p:nvPr/>
        </p:nvSpPr>
        <p:spPr>
          <a:xfrm>
            <a:off x="6668877" y="653346"/>
            <a:ext cx="1584000" cy="1217175"/>
          </a:xfrm>
          <a:prstGeom prst="ellipse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kumimoji="1" lang="zh-TW" altLang="en-US" sz="1800" dirty="0">
              <a:solidFill>
                <a:prstClr val="white"/>
              </a:solidFill>
            </a:endParaRPr>
          </a:p>
        </p:txBody>
      </p:sp>
      <p:sp>
        <p:nvSpPr>
          <p:cNvPr id="16" name="橢圓 15"/>
          <p:cNvSpPr>
            <a:spLocks noChangeAspect="1"/>
          </p:cNvSpPr>
          <p:nvPr/>
        </p:nvSpPr>
        <p:spPr>
          <a:xfrm>
            <a:off x="2155324" y="895547"/>
            <a:ext cx="2208000" cy="1696668"/>
          </a:xfrm>
          <a:prstGeom prst="ellipse">
            <a:avLst/>
          </a:prstGeom>
          <a:noFill/>
          <a:ln>
            <a:solidFill>
              <a:srgbClr val="3595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kumimoji="1" lang="zh-TW" altLang="en-US" sz="1800" dirty="0">
              <a:solidFill>
                <a:prstClr val="white"/>
              </a:solidFill>
            </a:endParaRPr>
          </a:p>
        </p:txBody>
      </p:sp>
      <p:sp>
        <p:nvSpPr>
          <p:cNvPr id="17" name="橢圓 16"/>
          <p:cNvSpPr>
            <a:spLocks noChangeAspect="1"/>
          </p:cNvSpPr>
          <p:nvPr/>
        </p:nvSpPr>
        <p:spPr>
          <a:xfrm>
            <a:off x="3342352" y="1433877"/>
            <a:ext cx="1728000" cy="1327827"/>
          </a:xfrm>
          <a:prstGeom prst="ellipse">
            <a:avLst/>
          </a:prstGeom>
          <a:solidFill>
            <a:schemeClr val="tx1">
              <a:alpha val="6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kumimoji="1" lang="zh-TW" altLang="en-US" sz="1800" dirty="0">
              <a:solidFill>
                <a:prstClr val="white"/>
              </a:solidFill>
            </a:endParaRPr>
          </a:p>
        </p:txBody>
      </p:sp>
      <p:sp>
        <p:nvSpPr>
          <p:cNvPr id="18" name="文字方塊 17"/>
          <p:cNvSpPr txBox="1">
            <a:spLocks noChangeAspect="1"/>
          </p:cNvSpPr>
          <p:nvPr/>
        </p:nvSpPr>
        <p:spPr>
          <a:xfrm>
            <a:off x="2641097" y="1034085"/>
            <a:ext cx="288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/>
            <a:r>
              <a:rPr lang="zh-TW" altLang="en-US" sz="1800" dirty="0">
                <a:solidFill>
                  <a:srgbClr val="ED7D31">
                    <a:lumMod val="75000"/>
                  </a:srgbClr>
                </a:solidFill>
                <a:latin typeface="Heiti TC Light"/>
                <a:ea typeface="Heiti TC Light"/>
                <a:cs typeface="Heiti TC Light"/>
              </a:rPr>
              <a:t> </a:t>
            </a:r>
            <a:endParaRPr kumimoji="1" lang="zh-TW" altLang="en-US" sz="1800" dirty="0">
              <a:solidFill>
                <a:srgbClr val="ED7D31">
                  <a:lumMod val="75000"/>
                </a:srgbClr>
              </a:solidFill>
              <a:latin typeface="Heiti TC Light"/>
              <a:ea typeface="Heiti TC Light"/>
              <a:cs typeface="Heiti TC Light"/>
            </a:endParaRPr>
          </a:p>
        </p:txBody>
      </p:sp>
      <p:sp>
        <p:nvSpPr>
          <p:cNvPr id="19" name="橢圓 18"/>
          <p:cNvSpPr>
            <a:spLocks noChangeAspect="1"/>
          </p:cNvSpPr>
          <p:nvPr/>
        </p:nvSpPr>
        <p:spPr>
          <a:xfrm>
            <a:off x="3645644" y="4884584"/>
            <a:ext cx="1632000" cy="1254057"/>
          </a:xfrm>
          <a:prstGeom prst="ellipse">
            <a:avLst/>
          </a:prstGeom>
          <a:solidFill>
            <a:srgbClr val="44BC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kumimoji="1" lang="zh-TW" altLang="en-US" sz="1800" dirty="0">
              <a:solidFill>
                <a:prstClr val="white"/>
              </a:solidFill>
            </a:endParaRPr>
          </a:p>
        </p:txBody>
      </p:sp>
      <p:sp>
        <p:nvSpPr>
          <p:cNvPr id="20" name="橢圓 19"/>
          <p:cNvSpPr>
            <a:spLocks noChangeAspect="1"/>
          </p:cNvSpPr>
          <p:nvPr/>
        </p:nvSpPr>
        <p:spPr>
          <a:xfrm>
            <a:off x="7711443" y="769570"/>
            <a:ext cx="2208000" cy="1696668"/>
          </a:xfrm>
          <a:prstGeom prst="ellipse">
            <a:avLst/>
          </a:prstGeom>
          <a:noFill/>
          <a:ln>
            <a:solidFill>
              <a:srgbClr val="3595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kumimoji="1" lang="zh-TW" altLang="en-US" sz="1800" dirty="0">
              <a:solidFill>
                <a:prstClr val="white"/>
              </a:solidFill>
            </a:endParaRPr>
          </a:p>
        </p:txBody>
      </p:sp>
      <p:sp>
        <p:nvSpPr>
          <p:cNvPr id="6" name="矩形 5"/>
          <p:cNvSpPr>
            <a:spLocks noChangeAspect="1"/>
          </p:cNvSpPr>
          <p:nvPr/>
        </p:nvSpPr>
        <p:spPr>
          <a:xfrm>
            <a:off x="9307288" y="4600684"/>
            <a:ext cx="3257013" cy="2263675"/>
          </a:xfrm>
          <a:custGeom>
            <a:avLst/>
            <a:gdLst/>
            <a:ahLst/>
            <a:cxnLst/>
            <a:rect l="l" t="t" r="r" b="b"/>
            <a:pathLst>
              <a:path w="3261266" h="3130406">
                <a:moveTo>
                  <a:pt x="1813800" y="0"/>
                </a:moveTo>
                <a:cubicBezTo>
                  <a:pt x="2377276" y="0"/>
                  <a:pt x="2880739" y="256943"/>
                  <a:pt x="3213416" y="660055"/>
                </a:cubicBezTo>
                <a:lnTo>
                  <a:pt x="3261266" y="724043"/>
                </a:lnTo>
                <a:lnTo>
                  <a:pt x="3261266" y="2903557"/>
                </a:lnTo>
                <a:lnTo>
                  <a:pt x="3213416" y="2967545"/>
                </a:lnTo>
                <a:cubicBezTo>
                  <a:pt x="3176452" y="3012336"/>
                  <a:pt x="3137379" y="3055321"/>
                  <a:pt x="3096350" y="3096351"/>
                </a:cubicBezTo>
                <a:lnTo>
                  <a:pt x="3058880" y="3130406"/>
                </a:lnTo>
                <a:lnTo>
                  <a:pt x="568721" y="3130406"/>
                </a:lnTo>
                <a:lnTo>
                  <a:pt x="531250" y="3096351"/>
                </a:lnTo>
                <a:cubicBezTo>
                  <a:pt x="203017" y="2768117"/>
                  <a:pt x="0" y="2314667"/>
                  <a:pt x="0" y="1813800"/>
                </a:cubicBezTo>
                <a:cubicBezTo>
                  <a:pt x="0" y="812066"/>
                  <a:pt x="812066" y="0"/>
                  <a:pt x="1813800" y="0"/>
                </a:cubicBezTo>
                <a:close/>
              </a:path>
            </a:pathLst>
          </a:custGeom>
          <a:noFill/>
          <a:ln>
            <a:solidFill>
              <a:srgbClr val="35959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kumimoji="1" lang="zh-TW" altLang="en-US" sz="1800">
              <a:solidFill>
                <a:prstClr val="white"/>
              </a:solidFill>
            </a:endParaRPr>
          </a:p>
        </p:txBody>
      </p:sp>
      <p:sp>
        <p:nvSpPr>
          <p:cNvPr id="10" name="矩形 9"/>
          <p:cNvSpPr>
            <a:spLocks/>
          </p:cNvSpPr>
          <p:nvPr/>
        </p:nvSpPr>
        <p:spPr>
          <a:xfrm>
            <a:off x="9684277" y="4676265"/>
            <a:ext cx="2520000" cy="2196000"/>
          </a:xfrm>
          <a:custGeom>
            <a:avLst/>
            <a:gdLst/>
            <a:ahLst/>
            <a:cxnLst/>
            <a:rect l="l" t="t" r="r" b="b"/>
            <a:pathLst>
              <a:path w="2877698" h="2751668">
                <a:moveTo>
                  <a:pt x="1678954" y="0"/>
                </a:moveTo>
                <a:cubicBezTo>
                  <a:pt x="2135341" y="0"/>
                  <a:pt x="2549196" y="180902"/>
                  <a:pt x="2851827" y="474464"/>
                </a:cubicBezTo>
                <a:lnTo>
                  <a:pt x="2877698" y="502407"/>
                </a:lnTo>
                <a:lnTo>
                  <a:pt x="2877698" y="2751668"/>
                </a:lnTo>
                <a:lnTo>
                  <a:pt x="404217" y="2751668"/>
                </a:lnTo>
                <a:lnTo>
                  <a:pt x="383392" y="2728905"/>
                </a:lnTo>
                <a:cubicBezTo>
                  <a:pt x="143880" y="2440586"/>
                  <a:pt x="0" y="2070955"/>
                  <a:pt x="0" y="1667940"/>
                </a:cubicBezTo>
                <a:cubicBezTo>
                  <a:pt x="0" y="746762"/>
                  <a:pt x="751694" y="0"/>
                  <a:pt x="1678954" y="0"/>
                </a:cubicBezTo>
                <a:close/>
              </a:path>
            </a:pathLst>
          </a:custGeom>
          <a:solidFill>
            <a:srgbClr val="FFFFFF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kumimoji="1" lang="zh-TW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>
            <a:spLocks noChangeAspect="1"/>
          </p:cNvSpPr>
          <p:nvPr/>
        </p:nvSpPr>
        <p:spPr>
          <a:xfrm>
            <a:off x="10100536" y="3092165"/>
            <a:ext cx="2081848" cy="2151905"/>
          </a:xfrm>
          <a:custGeom>
            <a:avLst/>
            <a:gdLst/>
            <a:ahLst/>
            <a:cxnLst/>
            <a:rect l="l" t="t" r="r" b="b"/>
            <a:pathLst>
              <a:path w="1333108" h="1966096">
                <a:moveTo>
                  <a:pt x="983048" y="0"/>
                </a:moveTo>
                <a:cubicBezTo>
                  <a:pt x="1084846" y="0"/>
                  <a:pt x="1183030" y="15473"/>
                  <a:pt x="1275376" y="44196"/>
                </a:cubicBezTo>
                <a:lnTo>
                  <a:pt x="1333108" y="65326"/>
                </a:lnTo>
                <a:lnTo>
                  <a:pt x="1333108" y="1900770"/>
                </a:lnTo>
                <a:lnTo>
                  <a:pt x="1275376" y="1921900"/>
                </a:lnTo>
                <a:cubicBezTo>
                  <a:pt x="1183030" y="1950623"/>
                  <a:pt x="1084846" y="1966096"/>
                  <a:pt x="983048" y="1966096"/>
                </a:cubicBezTo>
                <a:cubicBezTo>
                  <a:pt x="440126" y="1966096"/>
                  <a:pt x="0" y="1525970"/>
                  <a:pt x="0" y="983048"/>
                </a:cubicBezTo>
                <a:cubicBezTo>
                  <a:pt x="0" y="440126"/>
                  <a:pt x="440126" y="0"/>
                  <a:pt x="983048" y="0"/>
                </a:cubicBezTo>
                <a:close/>
              </a:path>
            </a:pathLst>
          </a:custGeom>
          <a:solidFill>
            <a:srgbClr val="44BCC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kumimoji="1" lang="zh-TW" altLang="en-US" sz="1800">
              <a:solidFill>
                <a:prstClr val="white"/>
              </a:solidFill>
            </a:endParaRPr>
          </a:p>
        </p:txBody>
      </p:sp>
      <p:sp>
        <p:nvSpPr>
          <p:cNvPr id="21" name="標題 20"/>
          <p:cNvSpPr>
            <a:spLocks noGrp="1" noChangeAspect="1"/>
          </p:cNvSpPr>
          <p:nvPr>
            <p:ph type="title"/>
          </p:nvPr>
        </p:nvSpPr>
        <p:spPr>
          <a:xfrm>
            <a:off x="1174044" y="3092163"/>
            <a:ext cx="9967416" cy="852487"/>
          </a:xfrm>
        </p:spPr>
        <p:txBody>
          <a:bodyPr>
            <a:normAutofit/>
          </a:bodyPr>
          <a:lstStyle>
            <a:lvl1pPr>
              <a:defRPr sz="4000" b="1">
                <a:latin typeface="+mj-ea"/>
                <a:ea typeface="+mj-ea"/>
              </a:defRPr>
            </a:lvl1pPr>
          </a:lstStyle>
          <a:p>
            <a:r>
              <a:rPr kumimoji="1" lang="zh-TW" altLang="en-US"/>
              <a:t>按一下以編輯母片標題樣式</a:t>
            </a:r>
            <a:endParaRPr kumimoji="1" lang="zh-TW" altLang="en-US" dirty="0"/>
          </a:p>
        </p:txBody>
      </p:sp>
      <p:pic>
        <p:nvPicPr>
          <p:cNvPr id="24" name="圖片 23" descr="20190309_CGE_logo修改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0"/>
          <a:stretch/>
        </p:blipFill>
        <p:spPr>
          <a:xfrm>
            <a:off x="10358309" y="5220765"/>
            <a:ext cx="1845969" cy="16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2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10041514" y="3012"/>
            <a:ext cx="2220116" cy="1998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>
            <a:solidFill>
              <a:srgbClr val="D1FCFF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7" name="Shape 27"/>
          <p:cNvSpPr/>
          <p:nvPr/>
        </p:nvSpPr>
        <p:spPr>
          <a:xfrm rot="16200000">
            <a:off x="10428992" y="522524"/>
            <a:ext cx="2294722" cy="1318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4" h="21225" extrusionOk="0">
                <a:moveTo>
                  <a:pt x="0" y="20524"/>
                </a:moveTo>
                <a:cubicBezTo>
                  <a:pt x="0" y="9189"/>
                  <a:pt x="4792" y="0"/>
                  <a:pt x="10702" y="0"/>
                </a:cubicBezTo>
                <a:cubicBezTo>
                  <a:pt x="16613" y="0"/>
                  <a:pt x="21404" y="9189"/>
                  <a:pt x="21404" y="20524"/>
                </a:cubicBezTo>
                <a:cubicBezTo>
                  <a:pt x="21404" y="20758"/>
                  <a:pt x="21402" y="20991"/>
                  <a:pt x="21398" y="21225"/>
                </a:cubicBezTo>
                <a:lnTo>
                  <a:pt x="21398" y="21225"/>
                </a:lnTo>
                <a:lnTo>
                  <a:pt x="21398" y="21225"/>
                </a:lnTo>
                <a:cubicBezTo>
                  <a:pt x="21600" y="9897"/>
                  <a:pt x="16975" y="400"/>
                  <a:pt x="11068" y="12"/>
                </a:cubicBezTo>
                <a:cubicBezTo>
                  <a:pt x="5161" y="-375"/>
                  <a:pt x="208" y="8494"/>
                  <a:pt x="6" y="19822"/>
                </a:cubicBezTo>
                <a:cubicBezTo>
                  <a:pt x="2" y="20056"/>
                  <a:pt x="0" y="20290"/>
                  <a:pt x="0" y="20524"/>
                </a:cubicBezTo>
                <a:close/>
              </a:path>
            </a:pathLst>
          </a:custGeom>
          <a:ln>
            <a:solidFill>
              <a:srgbClr val="D1FCFF"/>
            </a:solidFill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8" name="Shape 28"/>
          <p:cNvSpPr/>
          <p:nvPr/>
        </p:nvSpPr>
        <p:spPr>
          <a:xfrm>
            <a:off x="9977809" y="159750"/>
            <a:ext cx="1802515" cy="1622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44BCC0">
              <a:alpha val="8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800"/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2354540" y="2"/>
            <a:ext cx="9227861" cy="140176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8B1B3"/>
                </a:solidFill>
                <a:latin typeface="微軟正黑體"/>
                <a:ea typeface="微軟正黑體"/>
                <a:cs typeface="微軟正黑體"/>
                <a:sym typeface="微軟正黑體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TW" altLang="en-US" sz="2800" b="1">
                <a:solidFill>
                  <a:srgbClr val="58B1B3"/>
                </a:solidFill>
              </a:rPr>
              <a:t>按一下以編輯母片標題樣式</a:t>
            </a:r>
            <a:endParaRPr sz="2800" b="1">
              <a:solidFill>
                <a:srgbClr val="58B1B3"/>
              </a:solidFill>
            </a:endParaRP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2354540" y="1460502"/>
            <a:ext cx="9227861" cy="5397500"/>
          </a:xfrm>
          <a:prstGeom prst="rect">
            <a:avLst/>
          </a:prstGeom>
        </p:spPr>
        <p:txBody>
          <a:bodyPr/>
          <a:lstStyle>
            <a:lvl1pPr>
              <a:tabLst>
                <a:tab pos="342900" algn="l"/>
              </a:tabLst>
              <a:defRPr>
                <a:solidFill>
                  <a:srgbClr val="000000"/>
                </a:solidFill>
              </a:defRPr>
            </a:lvl1pPr>
            <a:lvl2pPr>
              <a:tabLst>
                <a:tab pos="342900" algn="l"/>
              </a:tabLst>
              <a:defRPr>
                <a:solidFill>
                  <a:srgbClr val="000000"/>
                </a:solidFill>
              </a:defRPr>
            </a:lvl2pPr>
            <a:lvl3pPr>
              <a:tabLst>
                <a:tab pos="342900" algn="l"/>
              </a:tabLst>
              <a:defRPr>
                <a:solidFill>
                  <a:srgbClr val="000000"/>
                </a:solidFill>
              </a:defRPr>
            </a:lvl3pPr>
            <a:lvl4pPr>
              <a:tabLst>
                <a:tab pos="342900" algn="l"/>
              </a:tabLst>
              <a:defRPr>
                <a:solidFill>
                  <a:srgbClr val="000000"/>
                </a:solidFill>
              </a:defRPr>
            </a:lvl4pPr>
            <a:lvl5pPr>
              <a:tabLst>
                <a:tab pos="342900" algn="l"/>
              </a:tabLst>
              <a:defRPr>
                <a:solidFill>
                  <a:srgbClr val="000000"/>
                </a:solidFill>
              </a:defRPr>
            </a:lvl5pPr>
          </a:lstStyle>
          <a:p>
            <a:pPr lvl="0">
              <a:defRPr sz="1800" b="0"/>
            </a:pPr>
            <a:r>
              <a:rPr lang="zh-TW" altLang="en-US" sz="2000" b="1"/>
              <a:t>按一下以編輯母片文字樣式</a:t>
            </a:r>
          </a:p>
          <a:p>
            <a:pPr lvl="1">
              <a:defRPr sz="1800" b="0"/>
            </a:pPr>
            <a:r>
              <a:rPr lang="zh-TW" altLang="en-US" sz="2000" b="1"/>
              <a:t>第二層</a:t>
            </a:r>
          </a:p>
          <a:p>
            <a:pPr lvl="2">
              <a:defRPr sz="1800" b="0"/>
            </a:pPr>
            <a:r>
              <a:rPr lang="zh-TW" altLang="en-US" sz="2000" b="1"/>
              <a:t>第三層</a:t>
            </a:r>
          </a:p>
          <a:p>
            <a:pPr lvl="3">
              <a:defRPr sz="1800" b="0"/>
            </a:pPr>
            <a:r>
              <a:rPr lang="zh-TW" altLang="en-US" sz="2000" b="1"/>
              <a:t>第四層</a:t>
            </a:r>
          </a:p>
          <a:p>
            <a:pPr lvl="4">
              <a:defRPr sz="1800" b="0"/>
            </a:pPr>
            <a:r>
              <a:rPr lang="zh-TW" altLang="en-US" sz="2000" b="1"/>
              <a:t>第五層</a:t>
            </a:r>
            <a:endParaRPr sz="2000" b="1"/>
          </a:p>
        </p:txBody>
      </p:sp>
      <p:grpSp>
        <p:nvGrpSpPr>
          <p:cNvPr id="2" name="Group 35"/>
          <p:cNvGrpSpPr/>
          <p:nvPr/>
        </p:nvGrpSpPr>
        <p:grpSpPr>
          <a:xfrm>
            <a:off x="10449" y="5681164"/>
            <a:ext cx="12181553" cy="1127713"/>
            <a:chOff x="0" y="0"/>
            <a:chExt cx="9136164" cy="939759"/>
          </a:xfrm>
        </p:grpSpPr>
        <p:sp>
          <p:nvSpPr>
            <p:cNvPr id="31" name="Shape 31"/>
            <p:cNvSpPr/>
            <p:nvPr/>
          </p:nvSpPr>
          <p:spPr>
            <a:xfrm>
              <a:off x="100131" y="224731"/>
              <a:ext cx="594269" cy="59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9525" cap="flat">
              <a:solidFill>
                <a:srgbClr val="359599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2" name="Shape 32"/>
            <p:cNvSpPr/>
            <p:nvPr/>
          </p:nvSpPr>
          <p:spPr>
            <a:xfrm>
              <a:off x="0" y="523438"/>
              <a:ext cx="9136165" cy="1"/>
            </a:xfrm>
            <a:prstGeom prst="line">
              <a:avLst/>
            </a:prstGeom>
            <a:noFill/>
            <a:ln w="9525" cap="flat">
              <a:solidFill>
                <a:srgbClr val="35959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/>
            </a:p>
          </p:txBody>
        </p:sp>
        <p:sp>
          <p:nvSpPr>
            <p:cNvPr id="33" name="Shape 33"/>
            <p:cNvSpPr/>
            <p:nvPr/>
          </p:nvSpPr>
          <p:spPr>
            <a:xfrm>
              <a:off x="477326" y="0"/>
              <a:ext cx="939761" cy="939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noFill/>
            <a:ln w="9525" cap="flat">
              <a:solidFill>
                <a:srgbClr val="359599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  <p:sp>
          <p:nvSpPr>
            <p:cNvPr id="34" name="Shape 34"/>
            <p:cNvSpPr/>
            <p:nvPr/>
          </p:nvSpPr>
          <p:spPr>
            <a:xfrm>
              <a:off x="156022" y="280621"/>
              <a:ext cx="482487" cy="48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389CBB"/>
            </a:solidFill>
            <a:ln w="9525" cap="flat">
              <a:solidFill>
                <a:srgbClr val="359599"/>
              </a:solidFill>
              <a:prstDash val="solid"/>
              <a:beve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1800"/>
            </a:p>
          </p:txBody>
        </p:sp>
      </p:grpSp>
      <p:sp>
        <p:nvSpPr>
          <p:cNvPr id="14" name="投影片編號版面配置區 5"/>
          <p:cNvSpPr txBox="1">
            <a:spLocks/>
          </p:cNvSpPr>
          <p:nvPr/>
        </p:nvSpPr>
        <p:spPr>
          <a:xfrm>
            <a:off x="145904" y="6107488"/>
            <a:ext cx="643315" cy="438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865918-2CD4-CD49-8280-D8A4250BA3D0}" type="slidenum">
              <a:rPr kumimoji="1" lang="zh-TW" altLang="en-US" sz="1200" b="1" smtClean="0">
                <a:solidFill>
                  <a:srgbClr val="FFFFFF"/>
                </a:solidFill>
              </a:rPr>
              <a:pPr/>
              <a:t>‹#›</a:t>
            </a:fld>
            <a:endParaRPr kumimoji="1" lang="zh-TW" altLang="en-US" sz="1200" b="1" dirty="0">
              <a:solidFill>
                <a:srgbClr val="FFFFFF"/>
              </a:solidFill>
            </a:endParaRPr>
          </a:p>
        </p:txBody>
      </p:sp>
      <p:pic>
        <p:nvPicPr>
          <p:cNvPr id="15" name="圖片 14" descr="20190309_CGE_logo修改.png">
            <a:extLst>
              <a:ext uri="{FF2B5EF4-FFF2-40B4-BE49-F238E27FC236}">
                <a16:creationId xmlns:a16="http://schemas.microsoft.com/office/drawing/2014/main" id="{26C983FB-50B2-48C8-9CA5-DD5B43AA64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00" b="53465"/>
          <a:stretch/>
        </p:blipFill>
        <p:spPr>
          <a:xfrm>
            <a:off x="10119500" y="528527"/>
            <a:ext cx="1802515" cy="5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6895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B544C-84DB-4EA5-9F0E-01A742FEE47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88465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封面">
  <p:cSld name="2_封面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l="6697" t="6046" b="7150"/>
          <a:stretch/>
        </p:blipFill>
        <p:spPr>
          <a:xfrm>
            <a:off x="389325" y="250055"/>
            <a:ext cx="7731577" cy="635789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439476" y="3590613"/>
            <a:ext cx="10363200" cy="76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imes New Roman"/>
              <a:buNone/>
              <a:defRPr sz="3733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2" descr="logo00-2.png"/>
          <p:cNvPicPr preferRelativeResize="0"/>
          <p:nvPr/>
        </p:nvPicPr>
        <p:blipFill rotWithShape="1">
          <a:blip r:embed="rId3">
            <a:alphaModFix/>
          </a:blip>
          <a:srcRect t="19249" b="19557"/>
          <a:stretch/>
        </p:blipFill>
        <p:spPr>
          <a:xfrm>
            <a:off x="10635949" y="6330026"/>
            <a:ext cx="1344000" cy="245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1387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標題及物件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97668" y="164951"/>
            <a:ext cx="10548133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3200" b="1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1"/>
          </p:nvPr>
        </p:nvSpPr>
        <p:spPr>
          <a:xfrm>
            <a:off x="1389514" y="1380519"/>
            <a:ext cx="9412973" cy="466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solidFill>
                  <a:schemeClr val="dk1"/>
                </a:solidFill>
              </a:defRPr>
            </a:lvl2pPr>
            <a:lvl3pPr marL="1828754" lvl="2" indent="-457189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760000" y="6356350"/>
            <a:ext cx="2275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333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333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333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333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333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333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333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333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333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  <p:cxnSp>
        <p:nvCxnSpPr>
          <p:cNvPr id="20" name="Google Shape;20;p3"/>
          <p:cNvCxnSpPr/>
          <p:nvPr/>
        </p:nvCxnSpPr>
        <p:spPr>
          <a:xfrm>
            <a:off x="1" y="923851"/>
            <a:ext cx="9276521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" name="Google Shape;21;p3" descr="logo00-2.png"/>
          <p:cNvPicPr preferRelativeResize="0"/>
          <p:nvPr/>
        </p:nvPicPr>
        <p:blipFill rotWithShape="1">
          <a:blip r:embed="rId2">
            <a:alphaModFix/>
          </a:blip>
          <a:srcRect t="19249" b="19557"/>
          <a:stretch/>
        </p:blipFill>
        <p:spPr>
          <a:xfrm>
            <a:off x="144271" y="6286884"/>
            <a:ext cx="2759459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/>
          <p:nvPr/>
        </p:nvSpPr>
        <p:spPr>
          <a:xfrm>
            <a:off x="3124200" y="6721476"/>
            <a:ext cx="9083299" cy="136525"/>
          </a:xfrm>
          <a:prstGeom prst="rect">
            <a:avLst/>
          </a:prstGeom>
          <a:solidFill>
            <a:srgbClr val="27496D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4490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自訂版面配置">
  <p:cSld name="3_自訂版面配置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5211194" y="1743858"/>
            <a:ext cx="1638925" cy="2048655"/>
          </a:xfrm>
          <a:prstGeom prst="flowChartInputOutput">
            <a:avLst/>
          </a:prstGeom>
          <a:solidFill>
            <a:srgbClr val="00909E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rtl="0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"/>
          <p:cNvSpPr/>
          <p:nvPr/>
        </p:nvSpPr>
        <p:spPr>
          <a:xfrm>
            <a:off x="6683560" y="1743857"/>
            <a:ext cx="1636800" cy="2048655"/>
          </a:xfrm>
          <a:prstGeom prst="flowChartInputOutput">
            <a:avLst/>
          </a:prstGeom>
          <a:solidFill>
            <a:srgbClr val="27496D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rtl="0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8155927" y="1743855"/>
            <a:ext cx="1636800" cy="2048655"/>
          </a:xfrm>
          <a:prstGeom prst="flowChartInputOutpu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0" marR="0" lvl="0" indent="0" algn="ctr" rtl="0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1821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標題投影片">
  <p:cSld name="3_標題投影片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/>
        </p:nvSpPr>
        <p:spPr>
          <a:xfrm>
            <a:off x="7958667" y="6180667"/>
            <a:ext cx="3386667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8"/>
          <p:cNvSpPr txBox="1"/>
          <p:nvPr/>
        </p:nvSpPr>
        <p:spPr>
          <a:xfrm>
            <a:off x="8955617" y="6083300"/>
            <a:ext cx="3386667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8"/>
          <p:cNvSpPr/>
          <p:nvPr/>
        </p:nvSpPr>
        <p:spPr>
          <a:xfrm>
            <a:off x="11203518" y="6199718"/>
            <a:ext cx="893233" cy="696383"/>
          </a:xfrm>
          <a:prstGeom prst="ellipse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8" descr="20190309_CGE_logo修改.png"/>
          <p:cNvPicPr preferRelativeResize="0"/>
          <p:nvPr/>
        </p:nvPicPr>
        <p:blipFill rotWithShape="1">
          <a:blip r:embed="rId2">
            <a:alphaModFix/>
          </a:blip>
          <a:srcRect l="34000" t="11851" r="52563" b="46375"/>
          <a:stretch/>
        </p:blipFill>
        <p:spPr>
          <a:xfrm>
            <a:off x="11076517" y="6400800"/>
            <a:ext cx="1115483" cy="29845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 txBox="1">
            <a:spLocks noGrp="1"/>
          </p:cNvSpPr>
          <p:nvPr>
            <p:ph type="ctrTitle"/>
          </p:nvPr>
        </p:nvSpPr>
        <p:spPr>
          <a:xfrm>
            <a:off x="1007435" y="2708922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80"/>
              </a:buClr>
              <a:buSzPts val="2400"/>
              <a:buFont typeface="Times New Roman"/>
              <a:buNone/>
              <a:defRPr sz="3200" b="1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10373785" y="6449485"/>
            <a:ext cx="1773767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28066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及物件">
  <p:cSld name="1_標題及物件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297668" y="164951"/>
            <a:ext cx="10548133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3200" b="1">
                <a:solidFill>
                  <a:srgbClr val="00206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11379200" y="6239671"/>
            <a:ext cx="2275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  <p:pic>
        <p:nvPicPr>
          <p:cNvPr id="49" name="Google Shape;49;p9" descr="logo00-2.png"/>
          <p:cNvPicPr preferRelativeResize="0"/>
          <p:nvPr/>
        </p:nvPicPr>
        <p:blipFill rotWithShape="1">
          <a:blip r:embed="rId2">
            <a:alphaModFix/>
          </a:blip>
          <a:srcRect t="19249" b="19557"/>
          <a:stretch/>
        </p:blipFill>
        <p:spPr>
          <a:xfrm>
            <a:off x="144271" y="6286884"/>
            <a:ext cx="2759459" cy="504056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9"/>
          <p:cNvSpPr/>
          <p:nvPr/>
        </p:nvSpPr>
        <p:spPr>
          <a:xfrm>
            <a:off x="3124200" y="6721476"/>
            <a:ext cx="9083299" cy="13652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1389514" y="1380519"/>
            <a:ext cx="9412973" cy="466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>
                <a:solidFill>
                  <a:schemeClr val="dk1"/>
                </a:solidFill>
              </a:defRPr>
            </a:lvl2pPr>
            <a:lvl3pPr marL="1828754" lvl="2" indent="-457189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5680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含標題的圖片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>
            <a:spLocks noGrp="1"/>
          </p:cNvSpPr>
          <p:nvPr>
            <p:ph type="pic" idx="2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>
              <a:lnSpc>
                <a:spcPct val="150000"/>
              </a:lnSpc>
              <a:spcBef>
                <a:spcPts val="29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>
              <a:lnSpc>
                <a:spcPct val="15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>
              <a:lnSpc>
                <a:spcPct val="15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>
              <a:lnSpc>
                <a:spcPct val="150000"/>
              </a:lnSpc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0060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609599" y="1600204"/>
            <a:ext cx="11377164" cy="489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74121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/>
            </a:lvl1pPr>
            <a:lvl2pPr marL="1219170" lvl="1" indent="-457189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>
                <a:solidFill>
                  <a:schemeClr val="lt1"/>
                </a:solidFill>
              </a:defRPr>
            </a:lvl2pPr>
            <a:lvl3pPr marL="1828754" lvl="2" indent="-440256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FFFF"/>
              </a:buClr>
              <a:buSzPts val="1600"/>
              <a:buChar char="•"/>
              <a:defRPr>
                <a:solidFill>
                  <a:srgbClr val="00FFFF"/>
                </a:solidFill>
              </a:defRPr>
            </a:lvl3pPr>
            <a:lvl4pPr marL="2438339" lvl="3" indent="-423323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3047924" lvl="4" indent="-423323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FF00"/>
              </a:buClr>
              <a:buSzPts val="1400"/>
              <a:buChar char="»"/>
              <a:defRPr>
                <a:solidFill>
                  <a:srgbClr val="00FF00"/>
                </a:solidFill>
              </a:defRPr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title"/>
          </p:nvPr>
        </p:nvSpPr>
        <p:spPr>
          <a:xfrm>
            <a:off x="1811216" y="152636"/>
            <a:ext cx="10380784" cy="1143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dt" idx="10"/>
          </p:nvPr>
        </p:nvSpPr>
        <p:spPr>
          <a:xfrm>
            <a:off x="508000" y="6534151"/>
            <a:ext cx="2540000" cy="26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09600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標題及物件">
  <p:cSld name="2_標題及物件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92727" y="79848"/>
            <a:ext cx="960000" cy="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3619" y="96000"/>
            <a:ext cx="960000" cy="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2"/>
          <p:cNvSpPr txBox="1"/>
          <p:nvPr/>
        </p:nvSpPr>
        <p:spPr>
          <a:xfrm rot="5400000">
            <a:off x="10502787" y="260176"/>
            <a:ext cx="943848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小組會議</a:t>
            </a:r>
            <a:endParaRPr sz="2400"/>
          </a:p>
        </p:txBody>
      </p:sp>
      <p:sp>
        <p:nvSpPr>
          <p:cNvPr id="69" name="Google Shape;69;p12"/>
          <p:cNvSpPr txBox="1"/>
          <p:nvPr/>
        </p:nvSpPr>
        <p:spPr>
          <a:xfrm rot="5400000">
            <a:off x="9176005" y="260176"/>
            <a:ext cx="943848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期中審查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86295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標題投影片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5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5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800"/>
            </a:lvl3pPr>
            <a:lvl4pPr lvl="3" algn="ctr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71988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3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216ED04-5BB1-8048-A78D-98926E9C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406DB-2C57-FA46-802E-A831BB9D9A35}" type="datetimeFigureOut">
              <a:rPr kumimoji="1" lang="zh-TW" altLang="en-US" smtClean="0"/>
              <a:t>2022/12/5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18E8A1A-EDEC-A646-897F-F4CCC17F5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4E7CA5A-685A-5E41-B423-AFB150C34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BEDFD-55FC-EE4C-BABF-66ECAD2BD41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0919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2169427" y="274643"/>
            <a:ext cx="9412973" cy="852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169427" y="1460504"/>
            <a:ext cx="9412973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dirty="0"/>
              <a:t>按一下以編輯母片文字樣式</a:t>
            </a:r>
          </a:p>
          <a:p>
            <a:pPr lvl="1"/>
            <a:r>
              <a:rPr kumimoji="1" lang="zh-TW" altLang="en-US" dirty="0"/>
              <a:t>第二層</a:t>
            </a:r>
          </a:p>
          <a:p>
            <a:pPr lvl="2"/>
            <a:r>
              <a:rPr kumimoji="1" lang="zh-TW" altLang="en-US" dirty="0"/>
              <a:t>第三層</a:t>
            </a:r>
          </a:p>
          <a:p>
            <a:pPr lvl="3"/>
            <a:r>
              <a:rPr kumimoji="1" lang="zh-TW" altLang="en-US" dirty="0"/>
              <a:t>第四層</a:t>
            </a:r>
          </a:p>
          <a:p>
            <a:pPr lvl="4"/>
            <a:r>
              <a:rPr kumimoji="1" lang="zh-TW" altLang="en-US" dirty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4670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903" r:id="rId9"/>
    <p:sldLayoutId id="2147483989" r:id="rId10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733" b="1" i="0" kern="1200">
          <a:solidFill>
            <a:srgbClr val="002060"/>
          </a:solidFill>
          <a:latin typeface="+mj-lt"/>
          <a:ea typeface="+mn-ea"/>
          <a:cs typeface="Heiti TC Medium"/>
        </a:defRPr>
      </a:lvl1pPr>
    </p:titleStyle>
    <p:bodyStyle>
      <a:lvl1pPr marL="457189" indent="-457189" algn="l" defTabSz="609585" rtl="0" eaLnBrk="1" latinLnBrk="0" hangingPunct="1">
        <a:lnSpc>
          <a:spcPct val="150000"/>
        </a:lnSpc>
        <a:spcBef>
          <a:spcPct val="20000"/>
        </a:spcBef>
        <a:buFont typeface="Arial"/>
        <a:buChar char="•"/>
        <a:defRPr sz="2667" b="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1pPr>
      <a:lvl2pPr marL="990575" indent="-380990" algn="l" defTabSz="609585" rtl="0" eaLnBrk="1" latinLnBrk="0" hangingPunct="1">
        <a:lnSpc>
          <a:spcPct val="150000"/>
        </a:lnSpc>
        <a:spcBef>
          <a:spcPct val="20000"/>
        </a:spcBef>
        <a:buFont typeface="Arial"/>
        <a:buChar char="–"/>
        <a:defRPr sz="2400" b="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2pPr>
      <a:lvl3pPr marL="1523962" indent="-304792" algn="l" defTabSz="609585" rtl="0" eaLnBrk="1" latinLnBrk="0" hangingPunct="1">
        <a:lnSpc>
          <a:spcPct val="150000"/>
        </a:lnSpc>
        <a:spcBef>
          <a:spcPct val="20000"/>
        </a:spcBef>
        <a:buFont typeface="Arial"/>
        <a:buChar char="•"/>
        <a:defRPr sz="2133" b="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3pPr>
      <a:lvl4pPr marL="2133547" indent="-304792" algn="l" defTabSz="609585" rtl="0" eaLnBrk="1" latinLnBrk="0" hangingPunct="1">
        <a:lnSpc>
          <a:spcPct val="150000"/>
        </a:lnSpc>
        <a:spcBef>
          <a:spcPct val="20000"/>
        </a:spcBef>
        <a:buFont typeface="Arial"/>
        <a:buChar char="–"/>
        <a:defRPr sz="1867" b="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4pPr>
      <a:lvl5pPr marL="2743131" indent="-304792" algn="l" defTabSz="609585" rtl="0" eaLnBrk="1" latinLnBrk="0" hangingPunct="1">
        <a:lnSpc>
          <a:spcPct val="150000"/>
        </a:lnSpc>
        <a:spcBef>
          <a:spcPct val="20000"/>
        </a:spcBef>
        <a:buFont typeface="Arial"/>
        <a:buChar char="»"/>
        <a:defRPr sz="1867" b="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微軟正黑體" panose="020B0604030504040204" pitchFamily="34" charset="-12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07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>
            <a:extLst>
              <a:ext uri="{FF2B5EF4-FFF2-40B4-BE49-F238E27FC236}">
                <a16:creationId xmlns:a16="http://schemas.microsoft.com/office/drawing/2014/main" id="{E985ECD0-1FC4-41A9-B4B6-5C6528E4F0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文字版面配置區 2">
            <a:extLst>
              <a:ext uri="{FF2B5EF4-FFF2-40B4-BE49-F238E27FC236}">
                <a16:creationId xmlns:a16="http://schemas.microsoft.com/office/drawing/2014/main" id="{BC9B8799-3F88-46B0-AD9A-E5017CA089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64C89A1-8D80-4447-9C22-A83B490442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DA0E5C-F33B-4F42-BC89-AA86791B5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1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862B9E-F8F5-4189-B4DB-144E7C4E6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1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41CC094-8F82-4BB2-9302-E6BBBA91DE0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733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11" r:id="rId23"/>
    <p:sldLayoutId id="2147483812" r:id="rId24"/>
  </p:sldLayoutIdLst>
  <p:hf hdr="0" ftr="0" dt="0"/>
  <p:txStyles>
    <p:titleStyle>
      <a:lvl1pPr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微軟正黑體"/>
          <a:ea typeface="微軟正黑體"/>
          <a:cs typeface="微軟正黑體"/>
        </a:defRPr>
      </a:lvl1pPr>
      <a:lvl2pPr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609585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6pPr>
      <a:lvl7pPr marL="1219170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7pPr>
      <a:lvl8pPr marL="1828754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8pPr>
      <a:lvl9pPr marL="2438339" algn="l" defTabSz="912261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9pPr>
    </p:titleStyle>
    <p:bodyStyle>
      <a:lvl1pPr marL="226478" indent="-226478" algn="l" defTabSz="912261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/>
          <a:ea typeface="微軟正黑體"/>
          <a:cs typeface="微軟正黑體"/>
        </a:defRPr>
      </a:lvl1pPr>
      <a:lvl2pPr marL="683667" indent="-226478" algn="l" defTabSz="912261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0855" indent="-226478" algn="l" defTabSz="912261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44" indent="-226478" algn="l" defTabSz="912261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5233" indent="-226478" algn="l" defTabSz="912261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BD5A863-2651-4645-A115-DC9790753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352A448-DB5B-B44B-B69E-7CA52B475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6E32500-2547-C84C-84AD-4DF3EBA5E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DA5E3-F6CA-8C43-A213-8145B086E897}" type="datetimeFigureOut">
              <a:rPr kumimoji="1" lang="zh-TW" altLang="en-US" smtClean="0"/>
              <a:t>2022/12/5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48BA8D-3E70-964F-9803-156B944FA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D83D02A-16E0-DC44-A7DE-63F9B98FD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47C66-532E-2244-B6AD-D20E0873A8D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5139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2" r:id="rId17"/>
    <p:sldLayoutId id="2147483923" r:id="rId18"/>
    <p:sldLayoutId id="2147483924" r:id="rId19"/>
    <p:sldLayoutId id="214748392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新細明體" panose="02020500000000000000" pitchFamily="18" charset="-12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新細明體" panose="02020500000000000000" pitchFamily="18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新細明體" panose="02020500000000000000" pitchFamily="18" charset="-12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6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56" r:id="rId2"/>
    <p:sldLayoutId id="2147483957" r:id="rId3"/>
    <p:sldLayoutId id="2147483958" r:id="rId4"/>
    <p:sldLayoutId id="2147483987" r:id="rId5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新細明體" panose="02020500000000000000" pitchFamily="18" charset="-120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新細明體" panose="02020500000000000000" pitchFamily="18" charset="-120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新細明體" panose="02020500000000000000" pitchFamily="18" charset="-120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新細明體" panose="02020500000000000000" pitchFamily="18" charset="-120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新細明體" panose="02020500000000000000" pitchFamily="18" charset="-120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新細明體" panose="02020500000000000000" pitchFamily="18" charset="-120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04388434-9949-479C-A9C3-67A953F6A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50A5656E-7A33-4865-A262-1F96263BA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5BF52F79-380E-4278-8B67-588AFE584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7456" y="6651619"/>
            <a:ext cx="424543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29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4" r:id="rId7"/>
    <p:sldLayoutId id="2147483955" r:id="rId8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>
          <p15:clr>
            <a:srgbClr val="F26B43"/>
          </p15:clr>
        </p15:guide>
        <p15:guide id="2" pos="7257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31">
          <p15:clr>
            <a:srgbClr val="F26B43"/>
          </p15:clr>
        </p15:guide>
        <p15:guide id="6" orient="horz" pos="386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169427" y="274643"/>
            <a:ext cx="9412973" cy="85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169427" y="1460504"/>
            <a:ext cx="9412973" cy="466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marL="914400" marR="0" lvl="1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marL="1371600" marR="0" lvl="2" indent="-33020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marL="1828800" marR="0" lvl="3" indent="-31750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marL="2286000" marR="0" lvl="4" indent="-317500" algn="l" rtl="0">
              <a:lnSpc>
                <a:spcPct val="15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47124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53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5.png"/><Relationship Id="rId5" Type="http://schemas.openxmlformats.org/officeDocument/2006/relationships/image" Target="../media/image57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5.png"/><Relationship Id="rId5" Type="http://schemas.openxmlformats.org/officeDocument/2006/relationships/image" Target="../media/image47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47.png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3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2.png"/><Relationship Id="rId7" Type="http://schemas.openxmlformats.org/officeDocument/2006/relationships/image" Target="../media/image11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2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hyperlink" Target="https://unsplash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torm.mg/article/4006605?page=2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7.xml"/><Relationship Id="rId6" Type="http://schemas.openxmlformats.org/officeDocument/2006/relationships/hyperlink" Target="https://equator-principles.com/members-reporting/&#65307;https:/www.unpri.org/signatories/signatory-directory&#65307;https:/www.unepfi.org/psi/signatory-companies/&#65307;https:/www.unepfi.org/banking/bankingprinciples/signatories/" TargetMode="Externa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0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>
            <a:extLst>
              <a:ext uri="{FF2B5EF4-FFF2-40B4-BE49-F238E27FC236}">
                <a16:creationId xmlns:a16="http://schemas.microsoft.com/office/drawing/2014/main" id="{3C326D0B-7DAB-41B6-8030-2E4A18CC949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3" name="对象 2" hidden="1">
                        <a:extLst>
                          <a:ext uri="{FF2B5EF4-FFF2-40B4-BE49-F238E27FC236}">
                            <a16:creationId xmlns:a16="http://schemas.microsoft.com/office/drawing/2014/main" id="{3C326D0B-7DAB-41B6-8030-2E4A18CC94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EC933494-1B63-4A32-964F-D05236799BA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7223760" y="2862117"/>
            <a:ext cx="4467401" cy="1133765"/>
          </a:xfrm>
        </p:spPr>
        <p:txBody>
          <a:bodyPr>
            <a:noAutofit/>
          </a:bodyPr>
          <a:lstStyle/>
          <a:p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ESG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的企業意涵與永續金融─紡織業如何推展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NTINGHEI SC DEMIBOLD" panose="02000000000000000000" pitchFamily="2" charset="-122"/>
                <a:ea typeface="LANTINGHEI SC DEMIBOLD" panose="02000000000000000000" pitchFamily="2" charset="-122"/>
              </a:rPr>
              <a:t>ESG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NTINGHEI SC DEMIBOLD" panose="02000000000000000000" pitchFamily="2" charset="-122"/>
              <a:ea typeface="LANTINGHEI SC DEMIBOLD" panose="02000000000000000000" pitchFamily="2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>
          <a:xfrm>
            <a:off x="1620809" y="5517049"/>
            <a:ext cx="4787175" cy="595047"/>
          </a:xfrm>
        </p:spPr>
        <p:txBody>
          <a:bodyPr/>
          <a:lstStyle/>
          <a:p>
            <a:r>
              <a:rPr lang="zh-TW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溫麗琪 主任 </a:t>
            </a:r>
            <a:endParaRPr lang="en-US" altLang="zh-CN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62085" y="5578046"/>
            <a:ext cx="1546559" cy="383981"/>
          </a:xfrm>
        </p:spPr>
        <p:txBody>
          <a:bodyPr/>
          <a:lstStyle/>
          <a:p>
            <a:r>
              <a:rPr lang="en-US" altLang="zh-CN" sz="1600" dirty="0">
                <a:solidFill>
                  <a:schemeClr val="bg1"/>
                </a:solidFill>
              </a:rPr>
              <a:t>202</a:t>
            </a:r>
            <a:r>
              <a:rPr lang="en-US" altLang="zh-TW" sz="1600" dirty="0">
                <a:solidFill>
                  <a:schemeClr val="bg1"/>
                </a:solidFill>
              </a:rPr>
              <a:t>2.12.8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CC297F8-BEA2-4D12-BDA3-388D928054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0941" y="4623667"/>
            <a:ext cx="2063699" cy="206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8"/>
    </mc:Choice>
    <mc:Fallback xmlns="">
      <p:transition spd="slow" advTm="639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111499" y="6449837"/>
            <a:ext cx="4098903" cy="187020"/>
          </a:xfrm>
          <a:prstGeom prst="rect">
            <a:avLst/>
          </a:prstGeom>
          <a:solidFill>
            <a:srgbClr val="2779C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2685" b="77411"/>
          <a:stretch>
            <a:fillRect/>
          </a:stretch>
        </p:blipFill>
        <p:spPr>
          <a:xfrm>
            <a:off x="3408358" y="6093684"/>
            <a:ext cx="558869" cy="1799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54587" y="609600"/>
            <a:ext cx="4518925" cy="59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219170">
              <a:lnSpc>
                <a:spcPts val="5103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3645" b="1" kern="0" dirty="0" err="1">
                <a:solidFill>
                  <a:srgbClr val="2779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前言</a:t>
            </a:r>
            <a:endParaRPr lang="en-US" sz="3645" b="1" kern="0" dirty="0">
              <a:solidFill>
                <a:srgbClr val="2779C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21501" y="1927851"/>
            <a:ext cx="1140612" cy="122049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21501" y="3618467"/>
            <a:ext cx="1140612" cy="93737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153411" y="4241316"/>
            <a:ext cx="5719133" cy="606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1219170">
              <a:lnSpc>
                <a:spcPts val="2461"/>
              </a:lnSpc>
              <a:buClr>
                <a:srgbClr val="000000"/>
              </a:buClr>
            </a:pPr>
            <a:r>
              <a:rPr lang="en-US" sz="1568" kern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318家上市公司的淨利排名因為環境外部成本大洗牌！</a:t>
            </a:r>
          </a:p>
          <a:p>
            <a:pPr algn="just" defTabSz="1219170">
              <a:lnSpc>
                <a:spcPts val="2461"/>
              </a:lnSpc>
              <a:buClr>
                <a:srgbClr val="000000"/>
              </a:buClr>
            </a:pPr>
            <a:endParaRPr lang="en-US" sz="1568" kern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153411" y="3760549"/>
            <a:ext cx="8032780" cy="391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219170">
              <a:lnSpc>
                <a:spcPts val="3437"/>
              </a:lnSpc>
              <a:buClr>
                <a:srgbClr val="000000"/>
              </a:buClr>
            </a:pPr>
            <a:r>
              <a:rPr lang="en-US" sz="2189" b="1" kern="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CSRone和中經院綠經中心聯手分析上市公司的環境外部成本</a:t>
            </a:r>
            <a:endParaRPr lang="en-US" sz="2189" b="1" kern="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153411" y="2053943"/>
            <a:ext cx="8032780" cy="834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1219170">
              <a:lnSpc>
                <a:spcPts val="4527"/>
              </a:lnSpc>
              <a:buClr>
                <a:srgbClr val="000000"/>
              </a:buClr>
            </a:pPr>
            <a:r>
              <a:rPr lang="en-US" sz="2187" b="1" kern="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「</a:t>
            </a:r>
            <a:r>
              <a:rPr lang="en-US" sz="2187" b="1" kern="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環境外部成本」成為企業「碳焦慮」的主要來源</a:t>
            </a:r>
            <a:endParaRPr lang="en-US" sz="2187" b="1" kern="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algn="just" defTabSz="1219170">
              <a:lnSpc>
                <a:spcPts val="2195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568" kern="0" dirty="0" err="1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來自於碳費、碳關稅、永續金融、供應鏈客戶的壓力脫離不了「環境外部成本</a:t>
            </a:r>
            <a:r>
              <a:rPr lang="en-US" sz="1568" kern="0" dirty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」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116341" y="-17122"/>
            <a:ext cx="1022015" cy="10220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035631" y="94511"/>
            <a:ext cx="1261135" cy="7130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6415712"/>
            <a:ext cx="2408613" cy="44228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975007" y="6446730"/>
            <a:ext cx="102395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7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559" kern="0" dirty="0">
                <a:solidFill>
                  <a:srgbClr val="FFFFFF"/>
                </a:solidFill>
                <a:latin typeface="Glacial Indifference Bold"/>
                <a:cs typeface="Arial"/>
                <a:sym typeface="Arial"/>
              </a:rPr>
              <a:t>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645283" y="6659597"/>
            <a:ext cx="4098903" cy="521123"/>
          </a:xfrm>
          <a:prstGeom prst="rect">
            <a:avLst/>
          </a:prstGeom>
          <a:solidFill>
            <a:srgbClr val="2779C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16341" y="-17122"/>
            <a:ext cx="1022015" cy="10220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035631" y="94511"/>
            <a:ext cx="1261135" cy="71308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75398" y="807596"/>
            <a:ext cx="3617933" cy="1646642"/>
            <a:chOff x="0" y="0"/>
            <a:chExt cx="7235866" cy="3293281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7235866" cy="3293281"/>
            </a:xfrm>
            <a:prstGeom prst="rect">
              <a:avLst/>
            </a:prstGeom>
            <a:solidFill>
              <a:srgbClr val="2779C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37448" y="346774"/>
              <a:ext cx="6960970" cy="2557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lnSpc>
                  <a:spcPts val="3444"/>
                </a:lnSpc>
                <a:buClr>
                  <a:srgbClr val="000000"/>
                </a:buClr>
              </a:pPr>
              <a:r>
                <a:rPr lang="en-US" sz="2712" b="1" kern="0" dirty="0" err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企業碳環境成本以美國碳社會成本的平均值為主要情境</a:t>
              </a:r>
              <a:endParaRPr lang="en-US" sz="2712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415712"/>
            <a:ext cx="2408613" cy="4422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6460" y="685801"/>
            <a:ext cx="9519880" cy="565287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622552" y="6441112"/>
            <a:ext cx="6986669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219170">
              <a:lnSpc>
                <a:spcPts val="1195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95" kern="0">
                <a:solidFill>
                  <a:srgbClr val="000000"/>
                </a:solidFill>
                <a:latin typeface="Arial"/>
                <a:ea typeface="Glacial Indifference"/>
                <a:cs typeface="Arial"/>
                <a:sym typeface="Arial"/>
              </a:rPr>
              <a:t>資料來源：Interagency Working Group on Social Cost of Carbon, United States Government (2021)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31595" y="6659598"/>
            <a:ext cx="106760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7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559" kern="0" dirty="0">
                <a:solidFill>
                  <a:srgbClr val="FFFFFF"/>
                </a:solidFill>
                <a:latin typeface="Glacial Indifference Bold"/>
                <a:cs typeface="Arial"/>
                <a:sym typeface="Arial"/>
              </a:rPr>
              <a:t>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39310" y="6254001"/>
            <a:ext cx="925111" cy="666159"/>
          </a:xfrm>
          <a:prstGeom prst="rect">
            <a:avLst/>
          </a:prstGeom>
          <a:solidFill>
            <a:srgbClr val="2779C8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685" b="77411"/>
          <a:stretch>
            <a:fillRect/>
          </a:stretch>
        </p:blipFill>
        <p:spPr>
          <a:xfrm>
            <a:off x="10071844" y="6659598"/>
            <a:ext cx="586897" cy="1889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5801" y="760417"/>
            <a:ext cx="10101969" cy="609758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334873"/>
            <a:ext cx="1219200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3371"/>
              </a:lnSpc>
              <a:buClr>
                <a:srgbClr val="000000"/>
              </a:buClr>
            </a:pPr>
            <a:r>
              <a:rPr lang="en-US" sz="3092" b="1" kern="0" dirty="0">
                <a:solidFill>
                  <a:srgbClr val="2779C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318家上市公司碳排放量超過我國整體排放量1半以上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397598" y="3647611"/>
            <a:ext cx="7370365" cy="1702052"/>
            <a:chOff x="0" y="0"/>
            <a:chExt cx="14740729" cy="340410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4740729" cy="3404103"/>
            </a:xfrm>
            <a:prstGeom prst="rect">
              <a:avLst/>
            </a:prstGeom>
            <a:solidFill>
              <a:srgbClr val="2779C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65248" y="323196"/>
              <a:ext cx="14487435" cy="28014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219170">
                <a:lnSpc>
                  <a:spcPts val="2768"/>
                </a:lnSpc>
                <a:buClr>
                  <a:srgbClr val="000000"/>
                </a:buClr>
              </a:pPr>
              <a:r>
                <a:rPr lang="en-US" sz="1845" b="1" kern="0" spc="15" dirty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行業別排放量總計為1億6,270萬噸CO2e，前四大行業別排放佔比即超過整體排放的一半，依序為塑膠工業（2,680萬，佔16.5%）、油電燃氣業（2,555萬，佔15.7%） 、</a:t>
              </a:r>
              <a:r>
                <a:rPr lang="en-US" sz="1845" b="1" kern="0" spc="15" dirty="0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鋼鐵工業</a:t>
              </a:r>
              <a:r>
                <a:rPr lang="en-US" sz="1845" b="1" kern="0" spc="15" dirty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（ 2,176萬，佔13.4 % ）、</a:t>
              </a:r>
              <a:r>
                <a:rPr lang="en-US" sz="1845" b="1" kern="0" spc="15" dirty="0" err="1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航運業</a:t>
              </a:r>
              <a:r>
                <a:rPr lang="en-US" sz="1845" b="1" kern="0" spc="15" dirty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（ 1,985萬，佔12.2 % ）。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078194" y="6375141"/>
            <a:ext cx="2161647" cy="2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595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595" kern="0" dirty="0">
                <a:solidFill>
                  <a:srgbClr val="000000"/>
                </a:solidFill>
                <a:latin typeface="Arial" panose="020B0604020202020204" pitchFamily="34" charset="0"/>
                <a:ea typeface="Glacial Indifference"/>
                <a:cs typeface="Arial" panose="020B0604020202020204" pitchFamily="34" charset="0"/>
                <a:sym typeface="Arial"/>
              </a:rPr>
              <a:t>（單位：百萬噸CO2e）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25179" y="6659598"/>
            <a:ext cx="119592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7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559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685" b="77411"/>
          <a:stretch>
            <a:fillRect/>
          </a:stretch>
        </p:blipFill>
        <p:spPr>
          <a:xfrm>
            <a:off x="10071844" y="6659598"/>
            <a:ext cx="586897" cy="1889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31095" y="1398128"/>
            <a:ext cx="9171763" cy="501991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5440" y="989668"/>
            <a:ext cx="3566115" cy="296067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0" y="374750"/>
            <a:ext cx="1219200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3371"/>
              </a:lnSpc>
              <a:buClr>
                <a:srgbClr val="000000"/>
              </a:buClr>
            </a:pPr>
            <a:r>
              <a:rPr lang="en-US" sz="3092" b="1" kern="0" dirty="0">
                <a:solidFill>
                  <a:srgbClr val="2779C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上市公司126家環境外部成本超過上億</a:t>
            </a:r>
          </a:p>
        </p:txBody>
      </p:sp>
      <p:sp>
        <p:nvSpPr>
          <p:cNvPr id="6" name="AutoShape 6"/>
          <p:cNvSpPr/>
          <p:nvPr/>
        </p:nvSpPr>
        <p:spPr>
          <a:xfrm>
            <a:off x="0" y="4078787"/>
            <a:ext cx="4108640" cy="2649635"/>
          </a:xfrm>
          <a:prstGeom prst="rect">
            <a:avLst/>
          </a:prstGeom>
          <a:solidFill>
            <a:srgbClr val="2779C8"/>
          </a:solidFill>
        </p:spPr>
      </p:sp>
      <p:sp>
        <p:nvSpPr>
          <p:cNvPr id="8" name="AutoShape 8"/>
          <p:cNvSpPr/>
          <p:nvPr/>
        </p:nvSpPr>
        <p:spPr>
          <a:xfrm>
            <a:off x="9645283" y="6659597"/>
            <a:ext cx="4098903" cy="521123"/>
          </a:xfrm>
          <a:prstGeom prst="rect">
            <a:avLst/>
          </a:prstGeom>
          <a:solidFill>
            <a:srgbClr val="2779C8"/>
          </a:solidFill>
        </p:spPr>
      </p:sp>
      <p:sp>
        <p:nvSpPr>
          <p:cNvPr id="9" name="TextBox 9"/>
          <p:cNvSpPr txBox="1"/>
          <p:nvPr/>
        </p:nvSpPr>
        <p:spPr>
          <a:xfrm>
            <a:off x="12030999" y="6659598"/>
            <a:ext cx="107951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7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559" kern="0" dirty="0">
                <a:solidFill>
                  <a:srgbClr val="FFFFFF"/>
                </a:solidFill>
                <a:latin typeface="Glacial Indifference Bold"/>
                <a:cs typeface="Arial"/>
                <a:sym typeface="Arial"/>
              </a:rPr>
              <a:t>5</a:t>
            </a:r>
          </a:p>
        </p:txBody>
      </p:sp>
      <p:sp>
        <p:nvSpPr>
          <p:cNvPr id="11" name="矩形 10"/>
          <p:cNvSpPr/>
          <p:nvPr/>
        </p:nvSpPr>
        <p:spPr>
          <a:xfrm>
            <a:off x="137999" y="4245430"/>
            <a:ext cx="3832644" cy="2440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ts val="3067"/>
              </a:lnSpc>
              <a:buClr>
                <a:srgbClr val="000000"/>
              </a:buClr>
            </a:pPr>
            <a:r>
              <a:rPr lang="zh-TW" altLang="en-US" sz="2133" b="1" kern="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依照美國碳社會成本</a:t>
            </a:r>
            <a:r>
              <a:rPr lang="en-US" altLang="zh-TW" sz="2133" b="1" kern="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(SCC)1</a:t>
            </a:r>
            <a:r>
              <a:rPr lang="zh-TW" altLang="en-US" sz="2133" b="1" kern="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噸碳</a:t>
            </a:r>
            <a:r>
              <a:rPr lang="en-US" altLang="zh-TW" sz="2133" b="1" kern="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1,370</a:t>
            </a:r>
            <a:r>
              <a:rPr lang="zh-TW" altLang="en-US" sz="2133" b="1" kern="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元計算，所有行業別環境外部成本總計約為</a:t>
            </a:r>
            <a:r>
              <a:rPr lang="en-US" altLang="zh-TW" sz="2133" b="1" kern="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2,230</a:t>
            </a:r>
            <a:r>
              <a:rPr lang="zh-TW" altLang="en-US" sz="2133" b="1" kern="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億元，其中又以塑膠工業環境外部成本最高（</a:t>
            </a:r>
            <a:r>
              <a:rPr lang="en-US" altLang="zh-TW" sz="2133" b="1" kern="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367.1</a:t>
            </a:r>
            <a:r>
              <a:rPr lang="zh-TW" altLang="en-US" sz="2133" b="1" kern="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億），佔總環境外部成本</a:t>
            </a:r>
            <a:r>
              <a:rPr lang="en-US" altLang="zh-TW" sz="2133" b="1" kern="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16.5%</a:t>
            </a:r>
            <a:r>
              <a:rPr lang="zh-TW" altLang="en-US" sz="2133" b="1" kern="0" dirty="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685" b="77411"/>
          <a:stretch>
            <a:fillRect/>
          </a:stretch>
        </p:blipFill>
        <p:spPr>
          <a:xfrm>
            <a:off x="10071844" y="6659598"/>
            <a:ext cx="586897" cy="18894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645283" y="6659597"/>
            <a:ext cx="4098903" cy="521123"/>
          </a:xfrm>
          <a:prstGeom prst="rect">
            <a:avLst/>
          </a:prstGeom>
          <a:solidFill>
            <a:srgbClr val="2779C8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415712"/>
            <a:ext cx="2408613" cy="44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4359" y="804114"/>
            <a:ext cx="12163220" cy="59711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292199"/>
            <a:ext cx="1219200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3371"/>
              </a:lnSpc>
              <a:buClr>
                <a:srgbClr val="000000"/>
              </a:buClr>
            </a:pPr>
            <a:r>
              <a:rPr lang="en-US" sz="3092" b="1" kern="0" dirty="0" err="1">
                <a:solidFill>
                  <a:srgbClr val="2779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電燃氣業、水泥、鋼鐵業環境成本佔營收比例為最高</a:t>
            </a:r>
            <a:endParaRPr lang="en-US" sz="3092" b="1" kern="0" dirty="0">
              <a:solidFill>
                <a:srgbClr val="2779C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76420" y="6472701"/>
            <a:ext cx="202670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2136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959" kern="0">
                <a:solidFill>
                  <a:srgbClr val="32443B"/>
                </a:solidFill>
                <a:latin typeface="Glacial Indifference"/>
                <a:cs typeface="Arial"/>
                <a:sym typeface="Arial"/>
              </a:rPr>
              <a:t>*()內表示企業家數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28817" y="6659598"/>
            <a:ext cx="112316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7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559" kern="0" dirty="0">
                <a:solidFill>
                  <a:srgbClr val="FFFFFF"/>
                </a:solidFill>
                <a:latin typeface="Glacial Indifference Bold"/>
                <a:cs typeface="Arial"/>
                <a:sym typeface="Arial"/>
              </a:rPr>
              <a:t>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685" b="77411"/>
          <a:stretch>
            <a:fillRect/>
          </a:stretch>
        </p:blipFill>
        <p:spPr>
          <a:xfrm>
            <a:off x="10071844" y="6659598"/>
            <a:ext cx="586897" cy="18894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645283" y="6659597"/>
            <a:ext cx="4098903" cy="521123"/>
          </a:xfrm>
          <a:prstGeom prst="rect">
            <a:avLst/>
          </a:prstGeom>
          <a:solidFill>
            <a:srgbClr val="2779C8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415712"/>
            <a:ext cx="2408613" cy="44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5169" y="748151"/>
            <a:ext cx="12220868" cy="623435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292199"/>
            <a:ext cx="1219200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3371"/>
              </a:lnSpc>
              <a:buClr>
                <a:srgbClr val="000000"/>
              </a:buClr>
            </a:pPr>
            <a:r>
              <a:rPr lang="en-US" sz="3092" b="1" kern="0" dirty="0" err="1">
                <a:solidFill>
                  <a:srgbClr val="2779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油電燃氣、鋼鐵、觀光事業、造紙業</a:t>
            </a:r>
            <a:r>
              <a:rPr lang="zh-TW" altLang="en-US" sz="3092" b="1" kern="0" dirty="0">
                <a:solidFill>
                  <a:srgbClr val="2779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en-US" sz="3092" b="1" kern="0" dirty="0" err="1">
                <a:solidFill>
                  <a:srgbClr val="2779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環境成本佔淨利比例最高</a:t>
            </a:r>
            <a:endParaRPr lang="en-US" sz="3092" b="1" kern="0" dirty="0">
              <a:solidFill>
                <a:srgbClr val="2779C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76420" y="6472701"/>
            <a:ext cx="202670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2136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959" kern="0">
                <a:solidFill>
                  <a:srgbClr val="32443B"/>
                </a:solidFill>
                <a:latin typeface="Glacial Indifference"/>
                <a:cs typeface="Arial"/>
                <a:sym typeface="Arial"/>
              </a:rPr>
              <a:t>*()內表示企業家數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518977" y="1577599"/>
            <a:ext cx="5281235" cy="1794867"/>
            <a:chOff x="-1" y="0"/>
            <a:chExt cx="10562469" cy="3589734"/>
          </a:xfrm>
        </p:grpSpPr>
        <p:sp>
          <p:nvSpPr>
            <p:cNvPr id="9" name="AutoShape 9"/>
            <p:cNvSpPr/>
            <p:nvPr/>
          </p:nvSpPr>
          <p:spPr>
            <a:xfrm>
              <a:off x="215900" y="0"/>
              <a:ext cx="10346568" cy="2903789"/>
            </a:xfrm>
            <a:prstGeom prst="rect">
              <a:avLst/>
            </a:prstGeom>
            <a:solidFill>
              <a:srgbClr val="2779C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-1" y="61972"/>
              <a:ext cx="10562469" cy="35277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3942" lvl="1" indent="-191971" algn="just" defTabSz="1219170">
                <a:lnSpc>
                  <a:spcPts val="2668"/>
                </a:lnSpc>
                <a:buClr>
                  <a:srgbClr val="000000"/>
                </a:buClr>
                <a:buFont typeface="Arial"/>
                <a:buChar char="•"/>
              </a:pPr>
              <a:r>
                <a:rPr lang="en-US" sz="1779" b="1" kern="0" spc="15" dirty="0" err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國內以油電燃氣業、鋼鐵業、航運業、塑膠工業的環境成本占淨利比最高</a:t>
              </a:r>
              <a:r>
                <a:rPr lang="zh-TW" altLang="en-US" sz="1779" b="1" kern="0" spc="15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。</a:t>
              </a:r>
              <a:endParaRPr lang="en-US" sz="1779" b="1" kern="0" spc="1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  <a:p>
              <a:pPr marL="383942" lvl="1" indent="-191971" algn="just" defTabSz="1219170">
                <a:lnSpc>
                  <a:spcPts val="2668"/>
                </a:lnSpc>
                <a:buClr>
                  <a:srgbClr val="000000"/>
                </a:buClr>
                <a:buFont typeface="Arial"/>
                <a:buChar char="•"/>
              </a:pPr>
              <a:r>
                <a:rPr lang="en-US" sz="1779" b="1" kern="0" spc="15" dirty="0" err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其次為化學工業、紡織工業、橡膠工業、通信網路業、食品工業</a:t>
              </a:r>
              <a:r>
                <a:rPr lang="en-US" sz="1779" b="1" kern="0" spc="15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。</a:t>
              </a:r>
            </a:p>
            <a:p>
              <a:pPr algn="just" defTabSz="1219170">
                <a:lnSpc>
                  <a:spcPts val="3368"/>
                </a:lnSpc>
                <a:buClr>
                  <a:srgbClr val="000000"/>
                </a:buClr>
              </a:pPr>
              <a:endParaRPr lang="en-US" sz="1779" kern="0" spc="15" dirty="0">
                <a:solidFill>
                  <a:srgbClr val="FFFFFF"/>
                </a:solidFill>
                <a:latin typeface="Arial"/>
                <a:ea typeface="Glacial Indifference Bold"/>
                <a:cs typeface="Arial"/>
                <a:sym typeface="Arial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030603" y="6659598"/>
            <a:ext cx="108744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7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559" kern="0" dirty="0">
                <a:solidFill>
                  <a:srgbClr val="FFFFFF"/>
                </a:solidFill>
                <a:latin typeface="Glacial Indifference Bold"/>
                <a:cs typeface="Arial"/>
                <a:sym typeface="Arial"/>
              </a:rPr>
              <a:t>7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685" b="77411"/>
          <a:stretch>
            <a:fillRect/>
          </a:stretch>
        </p:blipFill>
        <p:spPr>
          <a:xfrm>
            <a:off x="10071844" y="6659598"/>
            <a:ext cx="586897" cy="1889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18645" y="451829"/>
            <a:ext cx="6657660" cy="33170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32003" b="24748"/>
          <a:stretch>
            <a:fillRect/>
          </a:stretch>
        </p:blipFill>
        <p:spPr>
          <a:xfrm>
            <a:off x="6742048" y="6508471"/>
            <a:ext cx="5449952" cy="491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07229" y="3429000"/>
            <a:ext cx="6480492" cy="311764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55474" y="4594355"/>
            <a:ext cx="5040527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2493"/>
              </a:lnSpc>
              <a:buClr>
                <a:srgbClr val="000000"/>
              </a:buClr>
            </a:pPr>
            <a:r>
              <a:rPr lang="en-US" sz="2225" b="1" kern="0" dirty="0" err="1">
                <a:solidFill>
                  <a:srgbClr val="2779C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國際環境成本佔EBITDA比例</a:t>
            </a:r>
            <a:endParaRPr lang="en-US" sz="2225" b="1" kern="0" dirty="0">
              <a:solidFill>
                <a:srgbClr val="2779C8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algn="ctr" defTabSz="1219170">
              <a:lnSpc>
                <a:spcPts val="2493"/>
              </a:lnSpc>
              <a:buClr>
                <a:srgbClr val="000000"/>
              </a:buClr>
            </a:pPr>
            <a:r>
              <a:rPr lang="en-US" sz="2225" b="1" kern="0" dirty="0">
                <a:solidFill>
                  <a:srgbClr val="2779C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zh-TW" altLang="en-US" sz="2225" b="1" kern="0" dirty="0">
                <a:solidFill>
                  <a:srgbClr val="2779C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（</a:t>
            </a:r>
            <a:r>
              <a:rPr lang="en-US" sz="2225" b="1" kern="0" dirty="0">
                <a:solidFill>
                  <a:srgbClr val="2779C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全球800家企業，22項環境</a:t>
            </a:r>
          </a:p>
          <a:p>
            <a:pPr algn="ctr" defTabSz="1219170">
              <a:lnSpc>
                <a:spcPts val="2493"/>
              </a:lnSpc>
              <a:buClr>
                <a:srgbClr val="000000"/>
              </a:buClr>
            </a:pPr>
            <a:r>
              <a:rPr lang="en-US" sz="2225" b="1" kern="0" dirty="0" err="1">
                <a:solidFill>
                  <a:srgbClr val="2779C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衝擊指標</a:t>
            </a:r>
            <a:r>
              <a:rPr lang="zh-TW" altLang="en-US" sz="2225" b="1" kern="0" dirty="0">
                <a:solidFill>
                  <a:srgbClr val="2779C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）</a:t>
            </a:r>
            <a:endParaRPr lang="en-US" sz="2225" b="1" kern="0" dirty="0">
              <a:solidFill>
                <a:srgbClr val="2779C8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algn="ctr" defTabSz="1219170">
              <a:lnSpc>
                <a:spcPts val="2493"/>
              </a:lnSpc>
              <a:buClr>
                <a:srgbClr val="000000"/>
              </a:buClr>
            </a:pPr>
            <a:endParaRPr lang="en-US" sz="2225" b="1" kern="0" dirty="0">
              <a:solidFill>
                <a:srgbClr val="2779C8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310041" y="1097399"/>
            <a:ext cx="1126145" cy="4663204"/>
            <a:chOff x="0" y="0"/>
            <a:chExt cx="2252291" cy="9326407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2252291" cy="9326407"/>
            </a:xfrm>
            <a:prstGeom prst="rect">
              <a:avLst/>
            </a:prstGeom>
            <a:solidFill>
              <a:srgbClr val="2779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94970" y="1588296"/>
              <a:ext cx="901440" cy="61042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219170">
                <a:lnSpc>
                  <a:spcPts val="3417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3136" b="1" kern="0" dirty="0" err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國內外環境成本</a:t>
              </a:r>
              <a:endParaRPr lang="en-US" sz="3136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96410" y="1597822"/>
              <a:ext cx="960908" cy="6976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219170">
                <a:lnSpc>
                  <a:spcPts val="3371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3092" b="1" kern="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佔</a:t>
              </a:r>
            </a:p>
            <a:p>
              <a:pPr algn="ctr" defTabSz="1219170">
                <a:lnSpc>
                  <a:spcPts val="3371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3092" b="1" kern="0" dirty="0" err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淨利比例的比較</a:t>
              </a:r>
              <a:endParaRPr lang="en-US" sz="3092" b="1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471235" y="1868276"/>
            <a:ext cx="191137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2427"/>
              </a:lnSpc>
              <a:buClr>
                <a:srgbClr val="000000"/>
              </a:buClr>
            </a:pPr>
            <a:r>
              <a:rPr lang="en-US" sz="2225" b="1" kern="0" dirty="0" err="1">
                <a:solidFill>
                  <a:srgbClr val="2779C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國內</a:t>
            </a:r>
            <a:endParaRPr lang="en-US" sz="2225" b="1" kern="0" dirty="0">
              <a:solidFill>
                <a:srgbClr val="2779C8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781412" y="6628489"/>
            <a:ext cx="6986669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219170">
              <a:lnSpc>
                <a:spcPts val="1195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95" kern="0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資料來源：Trucost 2012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6415712"/>
            <a:ext cx="2408613" cy="44228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987720" y="6405506"/>
            <a:ext cx="110133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7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559" kern="0" dirty="0">
                <a:solidFill>
                  <a:srgbClr val="000000"/>
                </a:solidFill>
                <a:latin typeface="Glacial Indifference Bold"/>
                <a:cs typeface="Arial"/>
                <a:sym typeface="Arial"/>
              </a:rPr>
              <a:t>8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685" b="77411"/>
          <a:stretch>
            <a:fillRect/>
          </a:stretch>
        </p:blipFill>
        <p:spPr>
          <a:xfrm>
            <a:off x="10071844" y="6659598"/>
            <a:ext cx="586897" cy="18894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645283" y="6659597"/>
            <a:ext cx="4098903" cy="521123"/>
          </a:xfrm>
          <a:prstGeom prst="rect">
            <a:avLst/>
          </a:prstGeom>
          <a:solidFill>
            <a:srgbClr val="2779C8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415712"/>
            <a:ext cx="2408613" cy="442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41657" y="1595706"/>
            <a:ext cx="9308689" cy="451011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605021"/>
            <a:ext cx="1219200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3371"/>
              </a:lnSpc>
              <a:buClr>
                <a:srgbClr val="000000"/>
              </a:buClr>
            </a:pPr>
            <a:r>
              <a:rPr lang="en-US" sz="3092" b="1" kern="0" dirty="0" err="1">
                <a:solidFill>
                  <a:srgbClr val="2779C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碳定價將決定企業的經濟競爭力</a:t>
            </a:r>
            <a:endParaRPr lang="en-US" sz="3092" b="1" kern="0" dirty="0">
              <a:solidFill>
                <a:srgbClr val="2779C8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116341" y="-17122"/>
            <a:ext cx="1022015" cy="10220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035631" y="94511"/>
            <a:ext cx="1261135" cy="71308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028817" y="6659598"/>
            <a:ext cx="112316" cy="21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7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559" kern="0" dirty="0">
                <a:solidFill>
                  <a:srgbClr val="FFFFFF"/>
                </a:solidFill>
                <a:latin typeface="Glacial Indifference Bold"/>
                <a:cs typeface="Arial"/>
                <a:sym typeface="Arial"/>
              </a:rPr>
              <a:t>9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685" b="77411"/>
          <a:stretch>
            <a:fillRect/>
          </a:stretch>
        </p:blipFill>
        <p:spPr>
          <a:xfrm>
            <a:off x="10071844" y="6659598"/>
            <a:ext cx="586897" cy="18894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" y="301726"/>
            <a:ext cx="7403844" cy="768151"/>
            <a:chOff x="0" y="0"/>
            <a:chExt cx="14807688" cy="153630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4807688" cy="1536302"/>
            </a:xfrm>
            <a:prstGeom prst="rect">
              <a:avLst/>
            </a:prstGeom>
            <a:solidFill>
              <a:srgbClr val="2779C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79720" y="188352"/>
              <a:ext cx="13981336" cy="1066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lnSpc>
                  <a:spcPts val="4640"/>
                </a:lnSpc>
                <a:buClr>
                  <a:srgbClr val="000000"/>
                </a:buClr>
              </a:pPr>
              <a:r>
                <a:rPr lang="en-US" sz="3093" b="1" kern="0" spc="25" dirty="0" err="1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企業範疇二排放佔總排放量高</a:t>
              </a:r>
              <a:endParaRPr lang="en-US" sz="3093" b="1" kern="0" spc="25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</p:grpSp>
      <p:sp>
        <p:nvSpPr>
          <p:cNvPr id="6" name="AutoShape 6"/>
          <p:cNvSpPr/>
          <p:nvPr/>
        </p:nvSpPr>
        <p:spPr>
          <a:xfrm>
            <a:off x="9645283" y="6659597"/>
            <a:ext cx="4098903" cy="521123"/>
          </a:xfrm>
          <a:prstGeom prst="rect">
            <a:avLst/>
          </a:prstGeom>
          <a:solidFill>
            <a:srgbClr val="2779C8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33651" y="2695695"/>
            <a:ext cx="5783131" cy="332947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29216" y="1457287"/>
            <a:ext cx="11809139" cy="8586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219170">
              <a:lnSpc>
                <a:spcPts val="3540"/>
              </a:lnSpc>
              <a:buClr>
                <a:srgbClr val="000000"/>
              </a:buClr>
            </a:pPr>
            <a:r>
              <a:rPr lang="en-US" sz="2492" b="1" kern="0" spc="-95" dirty="0">
                <a:solidFill>
                  <a:srgbClr val="2779C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近一半企業（155家）範疇2排放佔自身排放量（範疇1+2）的90%以上；而有264家企業範疇2排放超過自身排放量的50%。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6415712"/>
            <a:ext cx="2408613" cy="442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116341" y="-17122"/>
            <a:ext cx="1022015" cy="1022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035631" y="94511"/>
            <a:ext cx="1261135" cy="71308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938000" y="6663805"/>
            <a:ext cx="254000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ts val="17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559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1004892"/>
            <a:ext cx="12638265" cy="59152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2685" b="77411"/>
          <a:stretch>
            <a:fillRect/>
          </a:stretch>
        </p:blipFill>
        <p:spPr>
          <a:xfrm>
            <a:off x="10071844" y="6659598"/>
            <a:ext cx="586897" cy="18894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712138" y="511597"/>
            <a:ext cx="5982597" cy="1074755"/>
            <a:chOff x="0" y="0"/>
            <a:chExt cx="11965195" cy="2149509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1965195" cy="2149509"/>
            </a:xfrm>
            <a:prstGeom prst="rect">
              <a:avLst/>
            </a:prstGeom>
            <a:solidFill>
              <a:srgbClr val="2779C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667722" y="192988"/>
              <a:ext cx="11297473" cy="1610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219170">
                <a:lnSpc>
                  <a:spcPts val="3312"/>
                </a:lnSpc>
                <a:buClr>
                  <a:srgbClr val="000000"/>
                </a:buClr>
              </a:pPr>
              <a:r>
                <a:rPr lang="en-US" sz="2208" b="1" kern="0" spc="17" dirty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所有行業別範疇二排放總量約為5,800萬噸，約佔整體碳排總量1億6,270萬噸的35%。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9645283" y="6659597"/>
            <a:ext cx="4098903" cy="521123"/>
          </a:xfrm>
          <a:prstGeom prst="rect">
            <a:avLst/>
          </a:prstGeom>
          <a:solidFill>
            <a:srgbClr val="2779C8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6415712"/>
            <a:ext cx="2408613" cy="44228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887200" y="6651105"/>
            <a:ext cx="279400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ts val="17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559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08"/>
          <p:cNvSpPr txBox="1">
            <a:spLocks noGrp="1"/>
          </p:cNvSpPr>
          <p:nvPr>
            <p:ph type="title"/>
          </p:nvPr>
        </p:nvSpPr>
        <p:spPr>
          <a:xfrm>
            <a:off x="512418" y="282151"/>
            <a:ext cx="10548133" cy="64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rmAutofit fontScale="90000"/>
          </a:bodyPr>
          <a:lstStyle/>
          <a:p>
            <a:pPr>
              <a:spcBef>
                <a:spcPts val="0"/>
              </a:spcBef>
              <a:buClr>
                <a:srgbClr val="002060"/>
              </a:buClr>
              <a:buSzPts val="2400"/>
            </a:pPr>
            <a:r>
              <a:rPr lang="zh-TW" dirty="0">
                <a:latin typeface="Microsoft JhengHei"/>
                <a:ea typeface="Microsoft JhengHei"/>
                <a:cs typeface="Microsoft JhengHei"/>
                <a:sym typeface="Microsoft JhengHei"/>
              </a:rPr>
              <a:t>自我介紹</a:t>
            </a:r>
            <a:endParaRPr dirty="0"/>
          </a:p>
        </p:txBody>
      </p:sp>
      <p:sp>
        <p:nvSpPr>
          <p:cNvPr id="729" name="Google Shape;729;p108"/>
          <p:cNvSpPr txBox="1">
            <a:spLocks noGrp="1"/>
          </p:cNvSpPr>
          <p:nvPr>
            <p:ph type="body" idx="1"/>
          </p:nvPr>
        </p:nvSpPr>
        <p:spPr>
          <a:xfrm>
            <a:off x="512418" y="1380517"/>
            <a:ext cx="7103165" cy="49758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rmAutofit/>
          </a:bodyPr>
          <a:lstStyle/>
          <a:p>
            <a:pPr marL="285752" indent="-285752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■"/>
            </a:pPr>
            <a:r>
              <a:rPr lang="zh-TW" altLang="en-US" sz="1867" b="1" dirty="0">
                <a:ea typeface="微軟正黑體" panose="020B0604030504040204" pitchFamily="34" charset="-120"/>
                <a:cs typeface="Times New Roman"/>
                <a:sym typeface="Times New Roman"/>
              </a:rPr>
              <a:t>環境和法律經濟學者</a:t>
            </a:r>
            <a:endParaRPr lang="en-US" altLang="zh-TW" sz="1867" b="1" dirty="0">
              <a:ea typeface="微軟正黑體" panose="020B0604030504040204" pitchFamily="34" charset="-120"/>
              <a:cs typeface="Times New Roman"/>
              <a:sym typeface="Times New Roman"/>
            </a:endParaRPr>
          </a:p>
          <a:p>
            <a:pPr marL="285752" indent="-285752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■"/>
            </a:pPr>
            <a:r>
              <a:rPr lang="zh-TW" altLang="en-US" sz="1867" b="1" dirty="0">
                <a:ea typeface="微軟正黑體" panose="020B0604030504040204" pitchFamily="34" charset="-120"/>
                <a:cs typeface="Times New Roman"/>
                <a:sym typeface="Times New Roman"/>
              </a:rPr>
              <a:t>綠色經濟研究中心主任</a:t>
            </a:r>
            <a:endParaRPr lang="en-US" altLang="zh-TW" sz="1867" b="1" dirty="0">
              <a:ea typeface="微軟正黑體" panose="020B0604030504040204" pitchFamily="34" charset="-120"/>
              <a:cs typeface="Times New Roman"/>
              <a:sym typeface="Times New Roman"/>
            </a:endParaRPr>
          </a:p>
          <a:p>
            <a:pPr marL="285752" indent="-285752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■"/>
            </a:pPr>
            <a:r>
              <a:rPr lang="zh-TW" altLang="en-US" sz="1867" b="1" dirty="0">
                <a:ea typeface="微軟正黑體" panose="020B0604030504040204" pitchFamily="34" charset="-120"/>
                <a:cs typeface="Times New Roman"/>
                <a:sym typeface="Times New Roman"/>
              </a:rPr>
              <a:t>曾擔任</a:t>
            </a:r>
            <a:r>
              <a:rPr lang="en-US" altLang="zh-TW" sz="1867" b="1" dirty="0">
                <a:ea typeface="微軟正黑體" panose="020B0604030504040204" pitchFamily="34" charset="-120"/>
                <a:cs typeface="Times New Roman"/>
                <a:sym typeface="Times New Roman"/>
              </a:rPr>
              <a:t>WTO</a:t>
            </a:r>
            <a:r>
              <a:rPr lang="zh-TW" altLang="en-US" sz="1867" b="1" dirty="0">
                <a:ea typeface="微軟正黑體" panose="020B0604030504040204" pitchFamily="34" charset="-120"/>
                <a:cs typeface="Times New Roman"/>
                <a:sym typeface="Times New Roman"/>
              </a:rPr>
              <a:t>中心副執行長及國際經濟所研究員</a:t>
            </a:r>
            <a:endParaRPr lang="en-US" altLang="zh-TW" sz="1867" b="1" dirty="0">
              <a:ea typeface="微軟正黑體" panose="020B0604030504040204" pitchFamily="34" charset="-120"/>
              <a:cs typeface="Times New Roman"/>
              <a:sym typeface="Times New Roman"/>
            </a:endParaRPr>
          </a:p>
          <a:p>
            <a:pPr marL="285752" indent="-285752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Noto Sans Symbols"/>
              <a:buChar char="■"/>
            </a:pPr>
            <a:r>
              <a:rPr lang="zh-TW" altLang="en-US" sz="1867" b="1" dirty="0">
                <a:ea typeface="微軟正黑體" panose="020B0604030504040204" pitchFamily="34" charset="-120"/>
                <a:cs typeface="Times New Roman"/>
                <a:sym typeface="Times New Roman"/>
              </a:rPr>
              <a:t>曾擔任經濟部推動綠色貿易專案辦公室副執行長</a:t>
            </a:r>
            <a:endParaRPr lang="en-US" altLang="zh-TW" sz="1867" b="1" dirty="0">
              <a:ea typeface="微軟正黑體" panose="020B0604030504040204" pitchFamily="34" charset="-120"/>
              <a:cs typeface="Times New Roman"/>
              <a:sym typeface="Times New Roman"/>
            </a:endParaRPr>
          </a:p>
          <a:p>
            <a:pPr marL="285752" indent="-285752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Noto Sans Symbols"/>
              <a:buChar char="■"/>
            </a:pPr>
            <a:r>
              <a:rPr lang="zh-TW" altLang="en-US" sz="1867" b="1" dirty="0">
                <a:ea typeface="微軟正黑體" panose="020B0604030504040204" pitchFamily="34" charset="-120"/>
                <a:cs typeface="Times New Roman"/>
                <a:sym typeface="Times New Roman"/>
              </a:rPr>
              <a:t>曾榮獲中央社</a:t>
            </a:r>
            <a:r>
              <a:rPr lang="en-US" altLang="zh-TW" sz="1867" b="1" dirty="0">
                <a:ea typeface="微軟正黑體" panose="020B0604030504040204" pitchFamily="34" charset="-120"/>
                <a:cs typeface="Times New Roman"/>
                <a:sym typeface="Times New Roman"/>
              </a:rPr>
              <a:t>2008</a:t>
            </a:r>
            <a:r>
              <a:rPr lang="zh-TW" altLang="en-US" sz="1867" b="1" dirty="0">
                <a:ea typeface="微軟正黑體" panose="020B0604030504040204" pitchFamily="34" charset="-120"/>
                <a:cs typeface="Times New Roman"/>
                <a:sym typeface="Times New Roman"/>
              </a:rPr>
              <a:t>年的台灣企管類十大潛力人物獎；及</a:t>
            </a:r>
            <a:r>
              <a:rPr lang="en-US" altLang="zh-TW" sz="1867" b="1" dirty="0">
                <a:ea typeface="微軟正黑體" panose="020B0604030504040204" pitchFamily="34" charset="-120"/>
                <a:cs typeface="Times New Roman"/>
                <a:sym typeface="Times New Roman"/>
              </a:rPr>
              <a:t>1998</a:t>
            </a:r>
            <a:r>
              <a:rPr lang="zh-TW" altLang="en-US" sz="1867" b="1" dirty="0">
                <a:ea typeface="微軟正黑體" panose="020B0604030504040204" pitchFamily="34" charset="-120"/>
                <a:cs typeface="Times New Roman"/>
                <a:sym typeface="Times New Roman"/>
              </a:rPr>
              <a:t>年和</a:t>
            </a:r>
            <a:r>
              <a:rPr lang="en-US" altLang="zh-TW" sz="1867" b="1" dirty="0">
                <a:ea typeface="微軟正黑體" panose="020B0604030504040204" pitchFamily="34" charset="-120"/>
                <a:cs typeface="Times New Roman"/>
                <a:sym typeface="Times New Roman"/>
              </a:rPr>
              <a:t>1999</a:t>
            </a:r>
            <a:r>
              <a:rPr lang="zh-TW" altLang="en-US" sz="1867" b="1" dirty="0">
                <a:ea typeface="微軟正黑體" panose="020B0604030504040204" pitchFamily="34" charset="-120"/>
                <a:cs typeface="Times New Roman"/>
                <a:sym typeface="Times New Roman"/>
              </a:rPr>
              <a:t>年得過國科會研究獎</a:t>
            </a:r>
            <a:endParaRPr lang="en-US" altLang="zh-TW" sz="1867" b="1" dirty="0">
              <a:ea typeface="微軟正黑體" panose="020B0604030504040204" pitchFamily="34" charset="-120"/>
              <a:cs typeface="Times New Roman"/>
              <a:sym typeface="Times New Roman"/>
            </a:endParaRPr>
          </a:p>
          <a:p>
            <a:pPr marL="285752" indent="-285752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Noto Sans Symbols"/>
              <a:buChar char="■"/>
            </a:pPr>
            <a:r>
              <a:rPr lang="zh-TW" altLang="en-US" sz="1867" b="1" dirty="0">
                <a:ea typeface="微軟正黑體" panose="020B0604030504040204" pitchFamily="34" charset="-120"/>
                <a:cs typeface="Times New Roman"/>
                <a:sym typeface="Times New Roman"/>
              </a:rPr>
              <a:t>著「環境保護的成本效益分析－理論、方法及應用」，以及譯「法律經濟學」</a:t>
            </a:r>
            <a:endParaRPr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0" name="Google Shape;730;p108"/>
          <p:cNvSpPr txBox="1">
            <a:spLocks noGrp="1"/>
          </p:cNvSpPr>
          <p:nvPr>
            <p:ph type="sldNum" idx="12"/>
          </p:nvPr>
        </p:nvSpPr>
        <p:spPr>
          <a:xfrm>
            <a:off x="11760000" y="6356350"/>
            <a:ext cx="2275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/>
          <a:p>
            <a:fld id="{00000000-1234-1234-1234-123412341234}" type="slidenum">
              <a:rPr lang="en-US" altLang="zh-TW" sz="1600" b="1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pPr/>
              <a:t>2</a:t>
            </a:fld>
            <a:endParaRPr sz="1600" b="1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528D9F5-2BE8-4351-404E-05F2219F2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0723" y="1380518"/>
            <a:ext cx="3333309" cy="4547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"/>
            <a:ext cx="12192000" cy="2382607"/>
            <a:chOff x="0" y="0"/>
            <a:chExt cx="24384000" cy="476521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2401" b="28285"/>
            <a:stretch>
              <a:fillRect/>
            </a:stretch>
          </p:blipFill>
          <p:spPr>
            <a:xfrm>
              <a:off x="0" y="0"/>
              <a:ext cx="24384000" cy="4765213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346" b="71876"/>
          <a:stretch>
            <a:fillRect/>
          </a:stretch>
        </p:blipFill>
        <p:spPr>
          <a:xfrm>
            <a:off x="11306560" y="98742"/>
            <a:ext cx="1626856" cy="4799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3347" b="33552"/>
          <a:stretch>
            <a:fillRect/>
          </a:stretch>
        </p:blipFill>
        <p:spPr>
          <a:xfrm>
            <a:off x="418507" y="5752208"/>
            <a:ext cx="950584" cy="7161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85368" y="424922"/>
            <a:ext cx="1587616" cy="30760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452" y="3379235"/>
            <a:ext cx="3313193" cy="2310458"/>
            <a:chOff x="0" y="0"/>
            <a:chExt cx="6626386" cy="4620915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6626386" cy="4055414"/>
            </a:xfrm>
            <a:prstGeom prst="rect">
              <a:avLst/>
            </a:prstGeom>
            <a:solidFill>
              <a:srgbClr val="2779C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001334"/>
              <a:ext cx="6626386" cy="3619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219170">
                <a:lnSpc>
                  <a:spcPts val="4836"/>
                </a:lnSpc>
                <a:buClr>
                  <a:srgbClr val="000000"/>
                </a:buClr>
              </a:pPr>
              <a:r>
                <a:rPr lang="en-US" sz="3455" b="1" kern="0" dirty="0">
                  <a:solidFill>
                    <a:srgbClr val="FFFFFF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rPr>
                <a:t>2020年各國電力排放係數</a:t>
              </a:r>
            </a:p>
            <a:p>
              <a:pPr algn="ctr" defTabSz="1219170">
                <a:lnSpc>
                  <a:spcPts val="4836"/>
                </a:lnSpc>
                <a:spcBef>
                  <a:spcPct val="0"/>
                </a:spcBef>
                <a:buClr>
                  <a:srgbClr val="000000"/>
                </a:buClr>
              </a:pPr>
              <a:endParaRPr lang="en-US" sz="3455" kern="0" dirty="0">
                <a:solidFill>
                  <a:srgbClr val="FFFFFF"/>
                </a:solidFill>
                <a:latin typeface="Glacial Indifference Bold"/>
                <a:cs typeface="Arial"/>
                <a:sym typeface="Arial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 l="52076"/>
          <a:stretch>
            <a:fillRect/>
          </a:stretch>
        </p:blipFill>
        <p:spPr>
          <a:xfrm>
            <a:off x="7902341" y="2615830"/>
            <a:ext cx="4113571" cy="39346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r="52315"/>
          <a:stretch>
            <a:fillRect/>
          </a:stretch>
        </p:blipFill>
        <p:spPr>
          <a:xfrm>
            <a:off x="3675538" y="2615830"/>
            <a:ext cx="4093061" cy="393468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1"/>
            <a:ext cx="12338283" cy="2382607"/>
            <a:chOff x="0" y="0"/>
            <a:chExt cx="4874383" cy="9412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74383" cy="941277"/>
            </a:xfrm>
            <a:custGeom>
              <a:avLst/>
              <a:gdLst/>
              <a:ahLst/>
              <a:cxnLst/>
              <a:rect l="l" t="t" r="r" b="b"/>
              <a:pathLst>
                <a:path w="4874383" h="941277">
                  <a:moveTo>
                    <a:pt x="0" y="0"/>
                  </a:moveTo>
                  <a:lnTo>
                    <a:pt x="4874383" y="0"/>
                  </a:lnTo>
                  <a:lnTo>
                    <a:pt x="4874383" y="941277"/>
                  </a:lnTo>
                  <a:lnTo>
                    <a:pt x="0" y="941277"/>
                  </a:lnTo>
                  <a:close/>
                </a:path>
              </a:pathLst>
            </a:custGeom>
            <a:solidFill>
              <a:srgbClr val="2779C8">
                <a:alpha val="17647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1219170">
                <a:lnSpc>
                  <a:spcPts val="1595"/>
                </a:lnSpc>
                <a:buClr>
                  <a:srgbClr val="000000"/>
                </a:buClr>
              </a:pP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902341" y="6675272"/>
            <a:ext cx="297696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219170">
              <a:lnSpc>
                <a:spcPts val="1195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195" kern="0">
                <a:solidFill>
                  <a:srgbClr val="000000"/>
                </a:solidFill>
                <a:latin typeface="Arial"/>
                <a:ea typeface="Glacial Indifference"/>
                <a:cs typeface="Arial"/>
                <a:sym typeface="Arial"/>
              </a:rPr>
              <a:t>資料來源：彙整自Carbon footprint（2022）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38000" y="6651105"/>
            <a:ext cx="254000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ts val="17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559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55985" y="781628"/>
            <a:ext cx="3152552" cy="5626256"/>
          </a:xfrm>
          <a:prstGeom prst="rect">
            <a:avLst/>
          </a:prstGeom>
          <a:solidFill>
            <a:srgbClr val="2779C8"/>
          </a:solidFill>
        </p:spPr>
      </p:sp>
      <p:grpSp>
        <p:nvGrpSpPr>
          <p:cNvPr id="3" name="Group 3"/>
          <p:cNvGrpSpPr/>
          <p:nvPr/>
        </p:nvGrpSpPr>
        <p:grpSpPr>
          <a:xfrm>
            <a:off x="-71900" y="0"/>
            <a:ext cx="3776408" cy="7008747"/>
            <a:chOff x="0" y="0"/>
            <a:chExt cx="7552815" cy="1401749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61124" r="20892"/>
            <a:stretch>
              <a:fillRect/>
            </a:stretch>
          </p:blipFill>
          <p:spPr>
            <a:xfrm>
              <a:off x="0" y="0"/>
              <a:ext cx="7552815" cy="14017493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4761069" y="849497"/>
            <a:ext cx="5086857" cy="1570311"/>
          </a:xfrm>
          <a:prstGeom prst="rect">
            <a:avLst/>
          </a:prstGeom>
          <a:solidFill>
            <a:srgbClr val="2779C8"/>
          </a:solidFill>
        </p:spPr>
      </p:sp>
      <p:sp>
        <p:nvSpPr>
          <p:cNvPr id="6" name="AutoShape 6"/>
          <p:cNvSpPr/>
          <p:nvPr/>
        </p:nvSpPr>
        <p:spPr>
          <a:xfrm>
            <a:off x="9645283" y="6659597"/>
            <a:ext cx="4098903" cy="521123"/>
          </a:xfrm>
          <a:prstGeom prst="rect">
            <a:avLst/>
          </a:prstGeom>
          <a:solidFill>
            <a:srgbClr val="2779C8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4963" b="49219"/>
          <a:stretch>
            <a:fillRect/>
          </a:stretch>
        </p:blipFill>
        <p:spPr>
          <a:xfrm>
            <a:off x="10658741" y="339866"/>
            <a:ext cx="1179249" cy="6918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8580" b="51190"/>
          <a:stretch>
            <a:fillRect/>
          </a:stretch>
        </p:blipFill>
        <p:spPr>
          <a:xfrm>
            <a:off x="179007" y="184469"/>
            <a:ext cx="713063" cy="66502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" y="1"/>
            <a:ext cx="3704508" cy="6920159"/>
            <a:chOff x="0" y="0"/>
            <a:chExt cx="1463509" cy="273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63509" cy="2733890"/>
            </a:xfrm>
            <a:custGeom>
              <a:avLst/>
              <a:gdLst/>
              <a:ahLst/>
              <a:cxnLst/>
              <a:rect l="l" t="t" r="r" b="b"/>
              <a:pathLst>
                <a:path w="1463509" h="2733890">
                  <a:moveTo>
                    <a:pt x="0" y="0"/>
                  </a:moveTo>
                  <a:lnTo>
                    <a:pt x="1463509" y="0"/>
                  </a:lnTo>
                  <a:lnTo>
                    <a:pt x="1463509" y="2733890"/>
                  </a:lnTo>
                  <a:lnTo>
                    <a:pt x="0" y="2733890"/>
                  </a:lnTo>
                  <a:close/>
                </a:path>
              </a:pathLst>
            </a:custGeom>
            <a:solidFill>
              <a:srgbClr val="2779C8">
                <a:alpha val="17647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812800" cy="7747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1219170">
                <a:lnSpc>
                  <a:spcPts val="1595"/>
                </a:lnSpc>
                <a:buClr>
                  <a:srgbClr val="000000"/>
                </a:buClr>
              </a:pPr>
              <a:endParaRPr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59057" y="985155"/>
            <a:ext cx="4896588" cy="122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1219170">
              <a:lnSpc>
                <a:spcPts val="4971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3551" b="1" kern="0" dirty="0" err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臺灣企業環境外部成本報告發展願景</a:t>
            </a:r>
            <a:endParaRPr lang="en-US" sz="3551" b="1" kern="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263476" y="2853485"/>
            <a:ext cx="7606264" cy="374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6584" lvl="1" indent="-233293" algn="just" defTabSz="1219170">
              <a:lnSpc>
                <a:spcPts val="3739"/>
              </a:lnSpc>
              <a:buClr>
                <a:srgbClr val="000000"/>
              </a:buClr>
              <a:buFont typeface="Arial"/>
              <a:buChar char="•"/>
            </a:pPr>
            <a:r>
              <a:rPr lang="en-US" sz="2160" kern="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環境成本定價時代來臨</a:t>
            </a:r>
            <a:endParaRPr lang="en-US" sz="216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466584" lvl="1" indent="-233293" algn="just" defTabSz="1219170">
              <a:lnSpc>
                <a:spcPts val="3739"/>
              </a:lnSpc>
              <a:buClr>
                <a:srgbClr val="000000"/>
              </a:buClr>
              <a:buFont typeface="Arial"/>
              <a:buChar char="•"/>
            </a:pPr>
            <a:r>
              <a:rPr lang="en-US" sz="2160" kern="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納入環境其他範疇，如空氣污染、水污染、廢棄物衝擊指標作為企業永續資訊揭露內涵</a:t>
            </a:r>
            <a:endParaRPr lang="en-US" sz="216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466584" lvl="1" indent="-233293" algn="just" defTabSz="1219170">
              <a:lnSpc>
                <a:spcPts val="3739"/>
              </a:lnSpc>
              <a:buClr>
                <a:srgbClr val="000000"/>
              </a:buClr>
              <a:buFont typeface="Arial"/>
              <a:buChar char="•"/>
            </a:pPr>
            <a:r>
              <a:rPr lang="en-US" sz="2160" kern="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建立臺灣企業環境外部成本資料庫</a:t>
            </a:r>
            <a:endParaRPr lang="en-US" sz="216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466584" lvl="1" indent="-233293" algn="just" defTabSz="1219170">
              <a:lnSpc>
                <a:spcPts val="3739"/>
              </a:lnSpc>
              <a:buClr>
                <a:srgbClr val="000000"/>
              </a:buClr>
              <a:buFont typeface="Arial"/>
              <a:buChar char="•"/>
            </a:pPr>
            <a:r>
              <a:rPr lang="en-US" sz="2160" kern="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企業可瞭解環境政策的財務意涵，如碳邊境調整政策的負擔</a:t>
            </a:r>
            <a:endParaRPr lang="en-US" sz="216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466584" lvl="1" indent="-233293" algn="just" defTabSz="1219170">
              <a:lnSpc>
                <a:spcPts val="3739"/>
              </a:lnSpc>
              <a:buClr>
                <a:srgbClr val="000000"/>
              </a:buClr>
              <a:buFont typeface="Arial"/>
              <a:buChar char="•"/>
            </a:pPr>
            <a:r>
              <a:rPr lang="en-US" sz="2160" kern="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金融機構可據以判斷企業的真實價值，並做為未來資金導入的指標</a:t>
            </a:r>
            <a:endParaRPr lang="en-US" sz="2160" kern="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11938000" y="6651105"/>
            <a:ext cx="254000" cy="218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ts val="17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559" b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094F465-DD88-70E1-6FC9-0BAB96AC15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661AE6-32E0-4D9A-8B9E-05894A0EDE4A}" type="slidenum">
              <a:rPr lang="en-US" altLang="zh-TW" smtClean="0"/>
              <a:pPr>
                <a:defRPr/>
              </a:pPr>
              <a:t>22</a:t>
            </a:fld>
            <a:endParaRPr lang="en-US" altLang="zh-TW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3A1F7B6A-F0F5-D35E-B930-85DF5DF971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zh-TW" altLang="en-US" sz="4400" b="1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經濟活動的永續標準</a:t>
            </a:r>
            <a:endParaRPr kumimoji="1" lang="en-US" altLang="zh-TW" sz="4400" b="1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847234"/>
      </p:ext>
    </p:extLst>
  </p:cSld>
  <p:clrMapOvr>
    <a:masterClrMapping/>
  </p:clrMapOvr>
  <p:transition spd="slow">
    <p:cover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65A9EA-7A9B-404D-ACAE-199C6DCAC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歐盟永續分類標準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0B7682C-75A2-4E4D-9A63-669448ED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56350"/>
            <a:ext cx="2275200" cy="365125"/>
          </a:xfrm>
        </p:spPr>
        <p:txBody>
          <a:bodyPr/>
          <a:lstStyle>
            <a:defPPr>
              <a:defRPr lang="zh-TW"/>
            </a:defPPr>
            <a:lvl1pPr marL="0" algn="l" defTabSz="609585" rtl="0" eaLnBrk="1" latinLnBrk="0" hangingPunct="1">
              <a:defRPr sz="1333" b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CBD9E41-3741-4017-A2C2-A6D983F224CA}" type="slidenum">
              <a:rPr lang="zh-TW" altLang="en-US">
                <a:solidFill>
                  <a:prstClr val="white">
                    <a:lumMod val="50000"/>
                  </a:prstClr>
                </a:solidFill>
                <a:ea typeface="新細明體" panose="02020500000000000000" pitchFamily="18" charset="-120"/>
                <a:sym typeface="Arial"/>
              </a:rPr>
              <a:pPr>
                <a:defRPr/>
              </a:pPr>
              <a:t>23</a:t>
            </a:fld>
            <a:endParaRPr lang="zh-TW" altLang="en-US" dirty="0">
              <a:solidFill>
                <a:prstClr val="white">
                  <a:lumMod val="50000"/>
                </a:prstClr>
              </a:solidFill>
              <a:ea typeface="新細明體" panose="02020500000000000000" pitchFamily="18" charset="-120"/>
              <a:sym typeface="Arial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6E547C0-2246-47A3-81F8-65B5C26A3C06}"/>
              </a:ext>
            </a:extLst>
          </p:cNvPr>
          <p:cNvSpPr/>
          <p:nvPr/>
        </p:nvSpPr>
        <p:spPr>
          <a:xfrm>
            <a:off x="773673" y="1387537"/>
            <a:ext cx="2608812" cy="624000"/>
          </a:xfrm>
          <a:prstGeom prst="rect">
            <a:avLst/>
          </a:prstGeom>
          <a:solidFill>
            <a:srgbClr val="00909E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zh-TW" altLang="en-US" sz="2133" b="1" dirty="0">
                <a:solidFill>
                  <a:prstClr val="white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sym typeface="Arial"/>
              </a:rPr>
              <a:t>背景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9F4ED73-3E04-475C-BAB0-93759B36331E}"/>
              </a:ext>
            </a:extLst>
          </p:cNvPr>
          <p:cNvSpPr/>
          <p:nvPr/>
        </p:nvSpPr>
        <p:spPr>
          <a:xfrm>
            <a:off x="773673" y="2142940"/>
            <a:ext cx="2608812" cy="39812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609585">
              <a:lnSpc>
                <a:spcPts val="3067"/>
              </a:lnSpc>
              <a:defRPr/>
            </a:pPr>
            <a:r>
              <a:rPr lang="zh-TW" altLang="en-US" sz="200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sym typeface="Arial"/>
              </a:rPr>
              <a:t>以永續分類標準界定永續活動範圍，盼提供投資人與金融機構以量化資訊，判斷經濟活動是否永續的標準，並將資金引導至永續經濟活動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A2E7DC1-CE0A-4E79-86CE-5A68DE783A5F}"/>
              </a:ext>
            </a:extLst>
          </p:cNvPr>
          <p:cNvSpPr/>
          <p:nvPr/>
        </p:nvSpPr>
        <p:spPr>
          <a:xfrm>
            <a:off x="3648329" y="1386173"/>
            <a:ext cx="2608812" cy="624000"/>
          </a:xfrm>
          <a:prstGeom prst="rect">
            <a:avLst/>
          </a:prstGeom>
          <a:solidFill>
            <a:srgbClr val="00909E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zh-TW" altLang="en-US" sz="2133" b="1" dirty="0">
                <a:solidFill>
                  <a:prstClr val="white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sym typeface="Arial"/>
              </a:rPr>
              <a:t>內容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F2F8E61-9A91-451F-8FE1-02DD41709CA4}"/>
              </a:ext>
            </a:extLst>
          </p:cNvPr>
          <p:cNvSpPr/>
          <p:nvPr/>
        </p:nvSpPr>
        <p:spPr>
          <a:xfrm>
            <a:off x="3648329" y="2142940"/>
            <a:ext cx="2608812" cy="398124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9178" indent="-239178" algn="just" defTabSz="609585">
              <a:lnSpc>
                <a:spcPts val="3067"/>
              </a:lnSpc>
              <a:buClr>
                <a:prstClr val="black"/>
              </a:buClr>
              <a:buFont typeface="Wingdings" panose="05000000000000000000" pitchFamily="2" charset="2"/>
              <a:buChar char="n"/>
              <a:defRPr/>
            </a:pPr>
            <a:r>
              <a:rPr lang="zh-TW" altLang="en-US" sz="200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sym typeface="Arial"/>
              </a:rPr>
              <a:t>定義經濟活動的永續標準</a:t>
            </a:r>
          </a:p>
          <a:p>
            <a:pPr marL="239178" indent="-239178" algn="just" defTabSz="609585">
              <a:lnSpc>
                <a:spcPts val="3067"/>
              </a:lnSpc>
              <a:buClr>
                <a:prstClr val="black"/>
              </a:buClr>
              <a:buFont typeface="Wingdings" panose="05000000000000000000" pitchFamily="2" charset="2"/>
              <a:buChar char="n"/>
              <a:defRPr/>
            </a:pPr>
            <a:r>
              <a:rPr lang="zh-TW" altLang="en-US" sz="200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sym typeface="Arial"/>
              </a:rPr>
              <a:t>提供企業及金融機構進行詳實資訊揭露，並提供給投資者、利害關係人及機構公開審閱，作為投資人的投資評估參考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3B0B1A-63EA-4105-BD80-9E2EFE3B1525}"/>
              </a:ext>
            </a:extLst>
          </p:cNvPr>
          <p:cNvSpPr/>
          <p:nvPr/>
        </p:nvSpPr>
        <p:spPr>
          <a:xfrm>
            <a:off x="6522985" y="1384809"/>
            <a:ext cx="4830777" cy="624000"/>
          </a:xfrm>
          <a:prstGeom prst="rect">
            <a:avLst/>
          </a:prstGeom>
          <a:solidFill>
            <a:srgbClr val="00909E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zh-TW" altLang="en-US" sz="2133" b="1" dirty="0">
                <a:solidFill>
                  <a:prstClr val="white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sym typeface="Arial"/>
              </a:rPr>
              <a:t>目的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85E0308-336F-4202-BB84-966FF660A43D}"/>
              </a:ext>
            </a:extLst>
          </p:cNvPr>
          <p:cNvSpPr/>
          <p:nvPr/>
        </p:nvSpPr>
        <p:spPr>
          <a:xfrm>
            <a:off x="6522984" y="2135069"/>
            <a:ext cx="4820595" cy="398589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9178" indent="-239178" algn="just" defTabSz="609585">
              <a:lnSpc>
                <a:spcPts val="3067"/>
              </a:lnSpc>
              <a:buClr>
                <a:prstClr val="black"/>
              </a:buClr>
              <a:buFont typeface="Wingdings" panose="05000000000000000000" pitchFamily="2" charset="2"/>
              <a:buChar char="n"/>
              <a:defRPr/>
            </a:pPr>
            <a:r>
              <a:rPr lang="zh-TW" altLang="en-US" sz="200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sym typeface="Arial"/>
              </a:rPr>
              <a:t>使市場參與者和消費者瞭解哪些經濟活動永續</a:t>
            </a:r>
          </a:p>
          <a:p>
            <a:pPr marL="239178" indent="-239178" algn="just" defTabSz="609585">
              <a:lnSpc>
                <a:spcPts val="3067"/>
              </a:lnSpc>
              <a:buClr>
                <a:prstClr val="black"/>
              </a:buClr>
              <a:buFont typeface="Wingdings" panose="05000000000000000000" pitchFamily="2" charset="2"/>
              <a:buChar char="n"/>
              <a:defRPr/>
            </a:pPr>
            <a:r>
              <a:rPr lang="zh-TW" altLang="en-US" sz="200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sym typeface="Arial"/>
              </a:rPr>
              <a:t>防止漂綠，以保護投資者和消費者</a:t>
            </a:r>
          </a:p>
          <a:p>
            <a:pPr marL="239178" indent="-239178" algn="just" defTabSz="609585">
              <a:lnSpc>
                <a:spcPts val="3067"/>
              </a:lnSpc>
              <a:buClr>
                <a:prstClr val="black"/>
              </a:buClr>
              <a:buFont typeface="Wingdings" panose="05000000000000000000" pitchFamily="2" charset="2"/>
              <a:buChar char="n"/>
              <a:defRPr/>
            </a:pPr>
            <a:r>
              <a:rPr lang="zh-TW" altLang="en-US" sz="200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sym typeface="Arial"/>
              </a:rPr>
              <a:t>提供穩固基礎</a:t>
            </a:r>
          </a:p>
          <a:p>
            <a:pPr marL="478355" indent="-239178" algn="just" defTabSz="609585">
              <a:lnSpc>
                <a:spcPts val="3067"/>
              </a:lnSpc>
              <a:defRPr/>
            </a:pPr>
            <a:r>
              <a:rPr lang="en-US" altLang="zh-TW" sz="200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sym typeface="Arial"/>
              </a:rPr>
              <a:t>1.</a:t>
            </a:r>
            <a:r>
              <a:rPr lang="zh-TW" altLang="en-US" sz="200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sym typeface="Arial"/>
              </a:rPr>
              <a:t>協助資金流向永續投資</a:t>
            </a:r>
          </a:p>
          <a:p>
            <a:pPr marL="478355" indent="-239178" algn="just" defTabSz="609585">
              <a:lnSpc>
                <a:spcPts val="3067"/>
              </a:lnSpc>
              <a:defRPr/>
            </a:pPr>
            <a:r>
              <a:rPr lang="en-US" altLang="zh-TW" sz="200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sym typeface="Arial"/>
              </a:rPr>
              <a:t>2.</a:t>
            </a:r>
            <a:r>
              <a:rPr lang="zh-TW" altLang="en-US" sz="200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sym typeface="Arial"/>
              </a:rPr>
              <a:t>管理因氣候變遷、環境惡化和社會問題引起的金融風險，並提高資訊透明度</a:t>
            </a:r>
          </a:p>
          <a:p>
            <a:pPr marL="478355" indent="-239178" algn="just" defTabSz="609585">
              <a:lnSpc>
                <a:spcPts val="3067"/>
              </a:lnSpc>
              <a:defRPr/>
            </a:pPr>
            <a:r>
              <a:rPr lang="en-US" altLang="zh-TW" sz="200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sym typeface="Arial"/>
              </a:rPr>
              <a:t>3.</a:t>
            </a:r>
            <a:r>
              <a:rPr lang="zh-TW" altLang="en-US" sz="2000" dirty="0">
                <a:solidFill>
                  <a:prstClr val="black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  <a:sym typeface="Arial"/>
              </a:rPr>
              <a:t>透過規範標準的建立，長期規劃金融和經濟活動</a:t>
            </a:r>
          </a:p>
        </p:txBody>
      </p:sp>
    </p:spTree>
    <p:extLst>
      <p:ext uri="{BB962C8B-B14F-4D97-AF65-F5344CB8AC3E}">
        <p14:creationId xmlns:p14="http://schemas.microsoft.com/office/powerpoint/2010/main" val="1320343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949466" y="1596561"/>
          <a:ext cx="9990966" cy="4218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1224">
                  <a:extLst>
                    <a:ext uri="{9D8B030D-6E8A-4147-A177-3AD203B41FA5}">
                      <a16:colId xmlns:a16="http://schemas.microsoft.com/office/drawing/2014/main" val="3507025505"/>
                    </a:ext>
                  </a:extLst>
                </a:gridCol>
                <a:gridCol w="3598695">
                  <a:extLst>
                    <a:ext uri="{9D8B030D-6E8A-4147-A177-3AD203B41FA5}">
                      <a16:colId xmlns:a16="http://schemas.microsoft.com/office/drawing/2014/main" val="2803266079"/>
                    </a:ext>
                  </a:extLst>
                </a:gridCol>
                <a:gridCol w="3411047">
                  <a:extLst>
                    <a:ext uri="{9D8B030D-6E8A-4147-A177-3AD203B41FA5}">
                      <a16:colId xmlns:a16="http://schemas.microsoft.com/office/drawing/2014/main" val="2506586779"/>
                    </a:ext>
                  </a:extLst>
                </a:gridCol>
              </a:tblGrid>
              <a:tr h="43601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活動種類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技術篩選標準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9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範例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09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768201"/>
                  </a:ext>
                </a:extLst>
              </a:tr>
              <a:tr h="820887">
                <a:tc>
                  <a:txBody>
                    <a:bodyPr/>
                    <a:lstStyle/>
                    <a:p>
                      <a:pPr marL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本身為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低碳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之經濟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活動 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</a:t>
                      </a:r>
                      <a:r>
                        <a:rPr lang="en-GB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2050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年淨零碳經濟兼容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zh-TW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6129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較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為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穩定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且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長期的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標準</a:t>
                      </a:r>
                      <a:endParaRPr lang="zh-TW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0" lvl="0" indent="-161925" algn="l">
                        <a:spcBef>
                          <a:spcPts val="60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n"/>
                        <a:tabLst>
                          <a:tab pos="177800" algn="l"/>
                        </a:tabLst>
                      </a:pP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直接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零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碳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排放交通</a:t>
                      </a:r>
                      <a:endParaRPr lang="en-US" altLang="zh-TW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77800" lvl="0" indent="-161925" algn="l">
                        <a:spcBef>
                          <a:spcPts val="60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n"/>
                        <a:tabLst>
                          <a:tab pos="177800" algn="l"/>
                        </a:tabLst>
                      </a:pP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碳捕捉技術</a:t>
                      </a:r>
                      <a:endParaRPr lang="zh-TW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449161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161290" indent="-18034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對</a:t>
                      </a:r>
                      <a:r>
                        <a:rPr lang="en-GB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2050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年淨零排放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轉型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有貢獻的活動 但尚未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達到相當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水準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0365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定期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檢視並滾動式修正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趨向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淨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零排放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目標</a:t>
                      </a:r>
                      <a:endParaRPr lang="zh-TW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-161925" algn="l">
                        <a:spcBef>
                          <a:spcPts val="60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n"/>
                        <a:tabLst>
                          <a:tab pos="177800" algn="l"/>
                        </a:tabLst>
                      </a:pP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車輛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排放</a:t>
                      </a:r>
                      <a:r>
                        <a:rPr lang="en-GB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&lt;50gCO2e/km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以下</a:t>
                      </a:r>
                    </a:p>
                    <a:p>
                      <a:pPr marL="177800" lvl="0" indent="-161925" algn="l">
                        <a:spcBef>
                          <a:spcPts val="60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n"/>
                        <a:tabLst>
                          <a:tab pos="177800" algn="l"/>
                        </a:tabLst>
                      </a:pP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建築物裝修</a:t>
                      </a:r>
                      <a:endParaRPr lang="zh-TW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63335"/>
                  </a:ext>
                </a:extLst>
              </a:tr>
              <a:tr h="2092960">
                <a:tc>
                  <a:txBody>
                    <a:bodyPr/>
                    <a:lstStyle/>
                    <a:p>
                      <a:pPr marL="0" marR="161290" indent="-18034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促進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上述淨零目標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的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支持性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活動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4732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較為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穩定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且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長期的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標準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（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支持低碳活動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en-US" altLang="zh-TW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14732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定期修訂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以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趨向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淨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零排放（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支持淨零碳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轉型，但尚未</a:t>
                      </a: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達到相當</a:t>
                      </a:r>
                      <a:r>
                        <a:rPr lang="zh-TW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水準）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7800" marR="453390" lvl="0" indent="-161925" algn="l">
                        <a:spcBef>
                          <a:spcPts val="60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n"/>
                        <a:tabLst>
                          <a:tab pos="177800" algn="l"/>
                        </a:tabLst>
                      </a:pP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再生能源設備、氫氣生產設備、電池、低碳運輸技術、建築節能設備等製造</a:t>
                      </a:r>
                      <a:endParaRPr lang="en-US" altLang="zh-TW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177800" marR="453390" lvl="0" indent="-161925" algn="l">
                        <a:spcBef>
                          <a:spcPts val="600"/>
                        </a:spcBef>
                        <a:spcAft>
                          <a:spcPts val="0"/>
                        </a:spcAft>
                        <a:buSzPts val="1000"/>
                        <a:buFont typeface="Wingdings" panose="05000000000000000000" pitchFamily="2" charset="2"/>
                        <a:buChar char="n"/>
                        <a:tabLst>
                          <a:tab pos="177800" algn="l"/>
                        </a:tabLst>
                      </a:pPr>
                      <a:r>
                        <a:rPr lang="zh-TW" altLang="en-US" sz="19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支持低碳公路運輸、水運、機場之基礎設施布建</a:t>
                      </a:r>
                      <a:endParaRPr lang="en-US" altLang="zh-TW" sz="19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224149"/>
                  </a:ext>
                </a:extLst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481" y="106716"/>
            <a:ext cx="10632935" cy="1048843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分類法下資金可導入之經濟活動 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760000" y="6356350"/>
            <a:ext cx="2275200" cy="365125"/>
          </a:xfrm>
        </p:spPr>
        <p:txBody>
          <a:bodyPr/>
          <a:lstStyle>
            <a:defPPr>
              <a:defRPr lang="zh-TW"/>
            </a:defPPr>
            <a:lvl1pPr marL="0" algn="l" defTabSz="609585" rtl="0" eaLnBrk="1" latinLnBrk="0" hangingPunct="1">
              <a:defRPr sz="1333" b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CBD9E41-3741-4017-A2C2-A6D983F224CA}" type="slidenum">
              <a:rPr lang="zh-TW" altLang="en-US">
                <a:solidFill>
                  <a:prstClr val="white">
                    <a:lumMod val="50000"/>
                  </a:prstClr>
                </a:solidFill>
                <a:ea typeface="新細明體" panose="02020500000000000000" pitchFamily="18" charset="-120"/>
                <a:sym typeface="Arial"/>
              </a:rPr>
              <a:pPr>
                <a:defRPr/>
              </a:pPr>
              <a:t>24</a:t>
            </a:fld>
            <a:endParaRPr lang="zh-TW" altLang="en-US" dirty="0">
              <a:solidFill>
                <a:prstClr val="white">
                  <a:lumMod val="50000"/>
                </a:prstClr>
              </a:solidFill>
              <a:latin typeface="Calibri Light" panose="020F0302020204030204"/>
              <a:ea typeface="新細明體" panose="02020500000000000000" pitchFamily="18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7292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" y="299162"/>
            <a:ext cx="4216400" cy="6259679"/>
          </a:xfrm>
          <a:prstGeom prst="rect">
            <a:avLst/>
          </a:prstGeom>
          <a:solidFill>
            <a:srgbClr val="171710">
              <a:alpha val="4706"/>
            </a:srgbClr>
          </a:solidFill>
        </p:spPr>
      </p:sp>
      <p:sp>
        <p:nvSpPr>
          <p:cNvPr id="16" name="TextBox 16"/>
          <p:cNvSpPr txBox="1"/>
          <p:nvPr/>
        </p:nvSpPr>
        <p:spPr>
          <a:xfrm>
            <a:off x="523683" y="2324123"/>
            <a:ext cx="4624517" cy="1576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85">
              <a:lnSpc>
                <a:spcPts val="6400"/>
              </a:lnSpc>
              <a:defRPr/>
            </a:pPr>
            <a:r>
              <a:rPr lang="zh-TW" altLang="en-US" sz="4267" b="1" dirty="0">
                <a:solidFill>
                  <a:srgbClr val="3E444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永續經濟活動</a:t>
            </a:r>
            <a:endParaRPr lang="en-US" altLang="zh-TW" sz="4267" b="1" dirty="0">
              <a:solidFill>
                <a:srgbClr val="3E444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defTabSz="609585">
              <a:lnSpc>
                <a:spcPts val="6400"/>
              </a:lnSpc>
              <a:defRPr/>
            </a:pPr>
            <a:r>
              <a:rPr lang="zh-TW" altLang="en-US" sz="4267" b="1" dirty="0">
                <a:solidFill>
                  <a:srgbClr val="3E444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三大評估準則</a:t>
            </a:r>
            <a:endParaRPr lang="en-US" sz="4267" b="1" dirty="0">
              <a:solidFill>
                <a:srgbClr val="3E444B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7" name="群組 86"/>
          <p:cNvGrpSpPr/>
          <p:nvPr/>
        </p:nvGrpSpPr>
        <p:grpSpPr>
          <a:xfrm>
            <a:off x="4470400" y="1701801"/>
            <a:ext cx="7208664" cy="4443967"/>
            <a:chOff x="8270876" y="2608300"/>
            <a:chExt cx="9274173" cy="5924550"/>
          </a:xfrm>
        </p:grpSpPr>
        <p:grpSp>
          <p:nvGrpSpPr>
            <p:cNvPr id="62" name="群組 1">
              <a:extLst>
                <a:ext uri="{FF2B5EF4-FFF2-40B4-BE49-F238E27FC236}">
                  <a16:creationId xmlns:a16="http://schemas.microsoft.com/office/drawing/2014/main" id="{C9455C89-6330-4B68-9076-ACAF5354F6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70876" y="2608300"/>
              <a:ext cx="9274173" cy="5924550"/>
              <a:chOff x="4509162" y="1770508"/>
              <a:chExt cx="6869159" cy="4388549"/>
            </a:xfrm>
          </p:grpSpPr>
          <p:sp>
            <p:nvSpPr>
              <p:cNvPr id="65" name="矩形: 圓角 6">
                <a:extLst>
                  <a:ext uri="{FF2B5EF4-FFF2-40B4-BE49-F238E27FC236}">
                    <a16:creationId xmlns:a16="http://schemas.microsoft.com/office/drawing/2014/main" id="{B02CAB47-6EFA-4E66-B9A5-ADCBE21F3194}"/>
                  </a:ext>
                </a:extLst>
              </p:cNvPr>
              <p:cNvSpPr/>
              <p:nvPr/>
            </p:nvSpPr>
            <p:spPr>
              <a:xfrm>
                <a:off x="4546788" y="1876340"/>
                <a:ext cx="2083559" cy="3819402"/>
              </a:xfrm>
              <a:prstGeom prst="roundRect">
                <a:avLst/>
              </a:prstGeom>
              <a:noFill/>
              <a:ln w="28575">
                <a:solidFill>
                  <a:srgbClr val="27496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algn="ctr" defTabSz="609585">
                  <a:defRPr/>
                </a:pPr>
                <a:endParaRPr lang="zh-TW" altLang="en-US" sz="1680" b="1" dirty="0">
                  <a:solidFill>
                    <a:srgbClr val="993366"/>
                  </a:solidFill>
                  <a:latin typeface="Calibri"/>
                  <a:ea typeface="新細明體" panose="02020500000000000000" pitchFamily="18" charset="-120"/>
                  <a:sym typeface="Arial"/>
                </a:endParaRPr>
              </a:p>
            </p:txBody>
          </p:sp>
          <p:sp>
            <p:nvSpPr>
              <p:cNvPr id="66" name="矩形: 圓角 7">
                <a:extLst>
                  <a:ext uri="{FF2B5EF4-FFF2-40B4-BE49-F238E27FC236}">
                    <a16:creationId xmlns:a16="http://schemas.microsoft.com/office/drawing/2014/main" id="{311A4490-C005-4C4D-BD41-386FCB04E45E}"/>
                  </a:ext>
                </a:extLst>
              </p:cNvPr>
              <p:cNvSpPr/>
              <p:nvPr/>
            </p:nvSpPr>
            <p:spPr>
              <a:xfrm>
                <a:off x="4509162" y="1779915"/>
                <a:ext cx="2125889" cy="543276"/>
              </a:xfrm>
              <a:prstGeom prst="roundRect">
                <a:avLst/>
              </a:prstGeom>
              <a:solidFill>
                <a:srgbClr val="27496D"/>
              </a:soli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09585">
                  <a:lnSpc>
                    <a:spcPts val="2760"/>
                  </a:lnSpc>
                  <a:defRPr/>
                </a:pPr>
                <a:r>
                  <a:rPr lang="en-US" altLang="zh-TW" sz="2040" b="1" dirty="0">
                    <a:solidFill>
                      <a:prstClr val="white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/>
                  </a:rPr>
                  <a:t>1</a:t>
                </a:r>
                <a:endParaRPr lang="zh-TW" altLang="en-US" sz="2040" b="1" dirty="0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矩形: 圓角 8">
                <a:extLst>
                  <a:ext uri="{FF2B5EF4-FFF2-40B4-BE49-F238E27FC236}">
                    <a16:creationId xmlns:a16="http://schemas.microsoft.com/office/drawing/2014/main" id="{9A4710F5-FD6F-45AB-BD63-FC9BE611CD69}"/>
                  </a:ext>
                </a:extLst>
              </p:cNvPr>
              <p:cNvSpPr/>
              <p:nvPr/>
            </p:nvSpPr>
            <p:spPr>
              <a:xfrm>
                <a:off x="6900786" y="1876340"/>
                <a:ext cx="2083559" cy="3819402"/>
              </a:xfrm>
              <a:prstGeom prst="roundRect">
                <a:avLst/>
              </a:prstGeom>
              <a:noFill/>
              <a:ln w="28575">
                <a:solidFill>
                  <a:srgbClr val="27496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algn="ctr" defTabSz="609585">
                  <a:defRPr/>
                </a:pPr>
                <a:endParaRPr lang="zh-TW" altLang="en-US" sz="1680" dirty="0">
                  <a:solidFill>
                    <a:srgbClr val="7030A0"/>
                  </a:solidFill>
                  <a:latin typeface="Calibri"/>
                  <a:ea typeface="新細明體" panose="02020500000000000000" pitchFamily="18" charset="-120"/>
                  <a:sym typeface="Arial"/>
                </a:endParaRPr>
              </a:p>
            </p:txBody>
          </p:sp>
          <p:sp>
            <p:nvSpPr>
              <p:cNvPr id="68" name="矩形: 圓角 9">
                <a:extLst>
                  <a:ext uri="{FF2B5EF4-FFF2-40B4-BE49-F238E27FC236}">
                    <a16:creationId xmlns:a16="http://schemas.microsoft.com/office/drawing/2014/main" id="{1474D0BE-0171-468E-BE0F-C6A9BA13ADB6}"/>
                  </a:ext>
                </a:extLst>
              </p:cNvPr>
              <p:cNvSpPr/>
              <p:nvPr/>
            </p:nvSpPr>
            <p:spPr>
              <a:xfrm>
                <a:off x="6879622" y="1770508"/>
                <a:ext cx="2125889" cy="543276"/>
              </a:xfrm>
              <a:prstGeom prst="roundRect">
                <a:avLst/>
              </a:prstGeom>
              <a:solidFill>
                <a:srgbClr val="27496D"/>
              </a:soli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09585">
                  <a:lnSpc>
                    <a:spcPts val="2760"/>
                  </a:lnSpc>
                  <a:defRPr/>
                </a:pPr>
                <a:r>
                  <a:rPr lang="en-US" altLang="zh-TW" sz="2040" b="1" dirty="0">
                    <a:solidFill>
                      <a:prstClr val="white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/>
                  </a:rPr>
                  <a:t>2</a:t>
                </a:r>
                <a:endParaRPr lang="zh-TW" altLang="en-US" sz="2040" b="1" dirty="0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矩形: 圓角 10">
                <a:extLst>
                  <a:ext uri="{FF2B5EF4-FFF2-40B4-BE49-F238E27FC236}">
                    <a16:creationId xmlns:a16="http://schemas.microsoft.com/office/drawing/2014/main" id="{12FA865E-D4FC-4E4E-9FD8-C5A5CD45E06D}"/>
                  </a:ext>
                </a:extLst>
              </p:cNvPr>
              <p:cNvSpPr/>
              <p:nvPr/>
            </p:nvSpPr>
            <p:spPr>
              <a:xfrm>
                <a:off x="9275949" y="1876340"/>
                <a:ext cx="2083559" cy="3819402"/>
              </a:xfrm>
              <a:prstGeom prst="roundRect">
                <a:avLst/>
              </a:prstGeom>
              <a:noFill/>
              <a:ln w="28575">
                <a:solidFill>
                  <a:srgbClr val="27496D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b"/>
              <a:lstStyle/>
              <a:p>
                <a:pPr algn="ctr" defTabSz="609585">
                  <a:defRPr/>
                </a:pPr>
                <a:endParaRPr lang="zh-TW" altLang="en-US" sz="1680" b="1" dirty="0">
                  <a:solidFill>
                    <a:srgbClr val="0066FF"/>
                  </a:solidFill>
                  <a:latin typeface="Calibri"/>
                  <a:ea typeface="新細明體" panose="02020500000000000000" pitchFamily="18" charset="-120"/>
                  <a:sym typeface="Arial"/>
                </a:endParaRPr>
              </a:p>
            </p:txBody>
          </p:sp>
          <p:sp>
            <p:nvSpPr>
              <p:cNvPr id="70" name="矩形: 圓角 11">
                <a:extLst>
                  <a:ext uri="{FF2B5EF4-FFF2-40B4-BE49-F238E27FC236}">
                    <a16:creationId xmlns:a16="http://schemas.microsoft.com/office/drawing/2014/main" id="{67C5D534-E649-4878-93F6-9E50F010E34F}"/>
                  </a:ext>
                </a:extLst>
              </p:cNvPr>
              <p:cNvSpPr/>
              <p:nvPr/>
            </p:nvSpPr>
            <p:spPr>
              <a:xfrm>
                <a:off x="9254785" y="1770508"/>
                <a:ext cx="2123536" cy="543276"/>
              </a:xfrm>
              <a:prstGeom prst="roundRect">
                <a:avLst/>
              </a:prstGeom>
              <a:solidFill>
                <a:srgbClr val="27496D"/>
              </a:solidFill>
              <a:ln w="28575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09585">
                  <a:lnSpc>
                    <a:spcPts val="2760"/>
                  </a:lnSpc>
                  <a:defRPr/>
                </a:pPr>
                <a:r>
                  <a:rPr lang="en-US" altLang="zh-TW" sz="2040" b="1" dirty="0">
                    <a:solidFill>
                      <a:prstClr val="white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/>
                  </a:rPr>
                  <a:t>3</a:t>
                </a:r>
                <a:endParaRPr lang="zh-TW" altLang="en-US" sz="2040" b="1" dirty="0">
                  <a:solidFill>
                    <a:prstClr val="white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矩形 71">
                <a:extLst>
                  <a:ext uri="{FF2B5EF4-FFF2-40B4-BE49-F238E27FC236}">
                    <a16:creationId xmlns:a16="http://schemas.microsoft.com/office/drawing/2014/main" id="{5C50083C-F322-4D73-B29A-455D6ABA6E99}"/>
                  </a:ext>
                </a:extLst>
              </p:cNvPr>
              <p:cNvSpPr/>
              <p:nvPr/>
            </p:nvSpPr>
            <p:spPr>
              <a:xfrm>
                <a:off x="4721250" y="2452908"/>
                <a:ext cx="1701713" cy="267875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defTabSz="609585">
                  <a:lnSpc>
                    <a:spcPts val="2760"/>
                  </a:lnSpc>
                  <a:defRPr/>
                </a:pPr>
                <a:endParaRPr lang="en-US" altLang="zh-TW" sz="1892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endParaRPr>
              </a:p>
              <a:p>
                <a:pPr defTabSz="609585">
                  <a:lnSpc>
                    <a:spcPts val="2760"/>
                  </a:lnSpc>
                  <a:defRPr/>
                </a:pPr>
                <a:r>
                  <a:rPr lang="en-US" altLang="zh-TW" sz="1892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  <a:sym typeface="Arial"/>
                  </a:rPr>
                  <a:t>6</a:t>
                </a:r>
                <a:r>
                  <a:rPr lang="zh-TW" altLang="en-US" sz="1892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  <a:sym typeface="Arial"/>
                  </a:rPr>
                  <a:t>大環境目的中，至少</a:t>
                </a:r>
                <a:r>
                  <a:rPr lang="en-US" altLang="zh-TW" sz="1892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  <a:sym typeface="Arial"/>
                  </a:rPr>
                  <a:t>1</a:t>
                </a:r>
                <a:r>
                  <a:rPr lang="zh-TW" altLang="en-US" sz="1892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  <a:sym typeface="Arial"/>
                  </a:rPr>
                  <a:t>項具實質貢獻 </a:t>
                </a:r>
                <a:r>
                  <a:rPr lang="zh-TW" altLang="en-US" sz="189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  <a:sym typeface="Arial"/>
                  </a:rPr>
                  <a:t>（</a:t>
                </a:r>
                <a:r>
                  <a:rPr lang="en-US" altLang="zh-TW" sz="189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  <a:sym typeface="Arial"/>
                  </a:rPr>
                  <a:t>substantially contribution, SC</a:t>
                </a:r>
                <a:r>
                  <a:rPr lang="zh-TW" altLang="en-US" sz="189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  <a:sym typeface="Arial"/>
                  </a:rPr>
                  <a:t>）</a:t>
                </a:r>
              </a:p>
            </p:txBody>
          </p:sp>
          <p:sp>
            <p:nvSpPr>
              <p:cNvPr id="73" name="矩形 72">
                <a:extLst>
                  <a:ext uri="{FF2B5EF4-FFF2-40B4-BE49-F238E27FC236}">
                    <a16:creationId xmlns:a16="http://schemas.microsoft.com/office/drawing/2014/main" id="{67AC1325-FD34-4FBD-A845-CADE33988CDD}"/>
                  </a:ext>
                </a:extLst>
              </p:cNvPr>
              <p:cNvSpPr/>
              <p:nvPr/>
            </p:nvSpPr>
            <p:spPr>
              <a:xfrm>
                <a:off x="7140653" y="2452908"/>
                <a:ext cx="1603824" cy="267640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just" defTabSz="609585">
                  <a:lnSpc>
                    <a:spcPts val="2760"/>
                  </a:lnSpc>
                  <a:defRPr/>
                </a:pPr>
                <a:endParaRPr lang="en-US" altLang="zh-TW" sz="1892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endParaRPr>
              </a:p>
              <a:p>
                <a:pPr algn="just" defTabSz="609585">
                  <a:lnSpc>
                    <a:spcPts val="2760"/>
                  </a:lnSpc>
                  <a:defRPr/>
                </a:pPr>
                <a:r>
                  <a:rPr lang="zh-TW" altLang="en-US" sz="1892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  <a:sym typeface="Arial"/>
                  </a:rPr>
                  <a:t>其餘環境目的，皆無造成重大損害</a:t>
                </a:r>
                <a:endParaRPr lang="en-US" altLang="zh-TW" sz="1892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endParaRPr>
              </a:p>
              <a:p>
                <a:pPr defTabSz="609585">
                  <a:lnSpc>
                    <a:spcPts val="2760"/>
                  </a:lnSpc>
                  <a:defRPr/>
                </a:pPr>
                <a:r>
                  <a:rPr lang="zh-TW" altLang="en-US" sz="189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  <a:sym typeface="Arial"/>
                  </a:rPr>
                  <a:t>（</a:t>
                </a:r>
                <a:r>
                  <a:rPr lang="en-US" altLang="zh-TW" sz="189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  <a:sym typeface="Arial"/>
                  </a:rPr>
                  <a:t>do no significant harm, DNSH</a:t>
                </a:r>
                <a:r>
                  <a:rPr lang="zh-TW" altLang="en-US" sz="189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  <a:sym typeface="Arial"/>
                  </a:rPr>
                  <a:t>）</a:t>
                </a:r>
              </a:p>
            </p:txBody>
          </p:sp>
          <p:sp>
            <p:nvSpPr>
              <p:cNvPr id="74" name="矩形 73">
                <a:extLst>
                  <a:ext uri="{FF2B5EF4-FFF2-40B4-BE49-F238E27FC236}">
                    <a16:creationId xmlns:a16="http://schemas.microsoft.com/office/drawing/2014/main" id="{C69BF80F-A5FF-46AE-A7FC-0D9B2CB0E756}"/>
                  </a:ext>
                </a:extLst>
              </p:cNvPr>
              <p:cNvSpPr/>
              <p:nvPr/>
            </p:nvSpPr>
            <p:spPr>
              <a:xfrm>
                <a:off x="9468036" y="2452908"/>
                <a:ext cx="1721359" cy="267640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just" defTabSz="609585">
                  <a:lnSpc>
                    <a:spcPts val="2760"/>
                  </a:lnSpc>
                  <a:defRPr/>
                </a:pPr>
                <a:endParaRPr lang="en-US" altLang="zh-TW" sz="204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  <a:sym typeface="Arial"/>
                </a:endParaRPr>
              </a:p>
              <a:p>
                <a:pPr defTabSz="609585">
                  <a:lnSpc>
                    <a:spcPts val="2760"/>
                  </a:lnSpc>
                  <a:defRPr/>
                </a:pPr>
                <a:r>
                  <a:rPr lang="zh-TW" altLang="en-US" sz="1892" dirty="0">
                    <a:solidFill>
                      <a:prstClr val="black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 panose="020B0604020202020204" pitchFamily="34" charset="0"/>
                    <a:sym typeface="Arial"/>
                  </a:rPr>
                  <a:t>遵守最低限度的社會治理保障</a:t>
                </a:r>
                <a:r>
                  <a:rPr lang="zh-TW" altLang="en-US" sz="189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  <a:sym typeface="Arial"/>
                  </a:rPr>
                  <a:t>（</a:t>
                </a:r>
                <a:r>
                  <a:rPr lang="en-US" altLang="zh-TW" sz="189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  <a:sym typeface="Arial"/>
                  </a:rPr>
                  <a:t>minimum safeguards</a:t>
                </a:r>
                <a:r>
                  <a:rPr lang="zh-TW" altLang="en-US" sz="1892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微軟正黑體" panose="020B0604030504040204" pitchFamily="34" charset="-120"/>
                    <a:cs typeface="Times New Roman" panose="02020603050405020304" pitchFamily="18" charset="0"/>
                    <a:sym typeface="Arial"/>
                  </a:rPr>
                  <a:t>）</a:t>
                </a:r>
              </a:p>
            </p:txBody>
          </p:sp>
          <p:sp>
            <p:nvSpPr>
              <p:cNvPr id="77" name="橢圓 76">
                <a:extLst>
                  <a:ext uri="{FF2B5EF4-FFF2-40B4-BE49-F238E27FC236}">
                    <a16:creationId xmlns:a16="http://schemas.microsoft.com/office/drawing/2014/main" id="{4A8C4A6D-F59E-4AA3-9C00-69F2E17F78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62920" y="5199503"/>
                <a:ext cx="959472" cy="959554"/>
              </a:xfrm>
              <a:prstGeom prst="ellipse">
                <a:avLst/>
              </a:prstGeom>
              <a:solidFill>
                <a:srgbClr val="27496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09585">
                  <a:defRPr/>
                </a:pPr>
                <a:endParaRPr lang="zh-TW" altLang="en-US" sz="168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  <a:sym typeface="Arial"/>
                </a:endParaRPr>
              </a:p>
            </p:txBody>
          </p:sp>
          <p:sp>
            <p:nvSpPr>
              <p:cNvPr id="78" name="橢圓 77">
                <a:extLst>
                  <a:ext uri="{FF2B5EF4-FFF2-40B4-BE49-F238E27FC236}">
                    <a16:creationId xmlns:a16="http://schemas.microsoft.com/office/drawing/2014/main" id="{369936E5-167F-4A7F-8DBB-09D299A7A6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38172" y="5319446"/>
                <a:ext cx="816021" cy="81609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09585">
                  <a:defRPr/>
                </a:pPr>
                <a:endParaRPr lang="zh-TW" altLang="en-US" sz="168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  <a:sym typeface="Arial"/>
                </a:endParaRPr>
              </a:p>
            </p:txBody>
          </p:sp>
          <p:sp>
            <p:nvSpPr>
              <p:cNvPr id="79" name="橢圓 78">
                <a:extLst>
                  <a:ext uri="{FF2B5EF4-FFF2-40B4-BE49-F238E27FC236}">
                    <a16:creationId xmlns:a16="http://schemas.microsoft.com/office/drawing/2014/main" id="{950DC22C-F332-4831-B852-D1486F2733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47490" y="5199503"/>
                <a:ext cx="959472" cy="959554"/>
              </a:xfrm>
              <a:prstGeom prst="ellipse">
                <a:avLst/>
              </a:prstGeom>
              <a:solidFill>
                <a:srgbClr val="27496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09585">
                  <a:defRPr/>
                </a:pPr>
                <a:endParaRPr lang="zh-TW" altLang="en-US" sz="168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  <a:sym typeface="Arial"/>
                </a:endParaRPr>
              </a:p>
            </p:txBody>
          </p:sp>
          <p:sp>
            <p:nvSpPr>
              <p:cNvPr id="80" name="橢圓 79">
                <a:extLst>
                  <a:ext uri="{FF2B5EF4-FFF2-40B4-BE49-F238E27FC236}">
                    <a16:creationId xmlns:a16="http://schemas.microsoft.com/office/drawing/2014/main" id="{9DF11B34-6C84-4A61-9CFD-BDA39954A4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622742" y="5319446"/>
                <a:ext cx="816021" cy="81609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09585">
                  <a:defRPr/>
                </a:pPr>
                <a:endParaRPr lang="zh-TW" altLang="en-US" sz="168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  <a:sym typeface="Arial"/>
                </a:endParaRPr>
              </a:p>
            </p:txBody>
          </p:sp>
          <p:sp>
            <p:nvSpPr>
              <p:cNvPr id="81" name="橢圓 80">
                <a:extLst>
                  <a:ext uri="{FF2B5EF4-FFF2-40B4-BE49-F238E27FC236}">
                    <a16:creationId xmlns:a16="http://schemas.microsoft.com/office/drawing/2014/main" id="{73EED284-F3C8-4843-9D0B-C19427605B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06191" y="5199503"/>
                <a:ext cx="959472" cy="959554"/>
              </a:xfrm>
              <a:prstGeom prst="ellipse">
                <a:avLst/>
              </a:prstGeom>
              <a:solidFill>
                <a:srgbClr val="27496D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09585">
                  <a:defRPr/>
                </a:pPr>
                <a:endParaRPr lang="zh-TW" altLang="en-US" sz="168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  <a:sym typeface="Arial"/>
                </a:endParaRPr>
              </a:p>
            </p:txBody>
          </p:sp>
          <p:sp>
            <p:nvSpPr>
              <p:cNvPr id="82" name="橢圓 81">
                <a:extLst>
                  <a:ext uri="{FF2B5EF4-FFF2-40B4-BE49-F238E27FC236}">
                    <a16:creationId xmlns:a16="http://schemas.microsoft.com/office/drawing/2014/main" id="{747BB07D-BDE6-4B6C-9D2F-8F2BD8FC18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81443" y="5319446"/>
                <a:ext cx="816022" cy="81609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609585">
                  <a:defRPr/>
                </a:pPr>
                <a:endParaRPr lang="zh-TW" altLang="en-US" sz="1680">
                  <a:solidFill>
                    <a:prstClr val="white"/>
                  </a:solidFill>
                  <a:latin typeface="Calibri"/>
                  <a:ea typeface="新細明體" panose="02020500000000000000" pitchFamily="18" charset="-120"/>
                  <a:sym typeface="Arial"/>
                </a:endParaRPr>
              </a:p>
            </p:txBody>
          </p:sp>
        </p:grpSp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D3C729E7-A031-49E5-BF95-B36EF9D3D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00206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5744100" y="7591273"/>
              <a:ext cx="975558" cy="648000"/>
            </a:xfrm>
            <a:prstGeom prst="rect">
              <a:avLst/>
            </a:prstGeom>
          </p:spPr>
        </p:pic>
        <p:pic>
          <p:nvPicPr>
            <p:cNvPr id="85" name="圖片 84">
              <a:extLst>
                <a:ext uri="{FF2B5EF4-FFF2-40B4-BE49-F238E27FC236}">
                  <a16:creationId xmlns:a16="http://schemas.microsoft.com/office/drawing/2014/main" id="{3B77E21E-D44E-49AA-99F3-5F5AFF5D2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27496D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9341897" y="7591273"/>
              <a:ext cx="975558" cy="648000"/>
            </a:xfrm>
            <a:prstGeom prst="rect">
              <a:avLst/>
            </a:prstGeom>
          </p:spPr>
        </p:pic>
        <p:pic>
          <p:nvPicPr>
            <p:cNvPr id="86" name="圖片 85">
              <a:extLst>
                <a:ext uri="{FF2B5EF4-FFF2-40B4-BE49-F238E27FC236}">
                  <a16:creationId xmlns:a16="http://schemas.microsoft.com/office/drawing/2014/main" id="{28BFAC27-B4EB-477C-A059-088643606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00206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2540100" y="7591273"/>
              <a:ext cx="975558" cy="648000"/>
            </a:xfrm>
            <a:prstGeom prst="rect">
              <a:avLst/>
            </a:prstGeom>
          </p:spPr>
        </p:pic>
      </p:grpSp>
      <p:sp>
        <p:nvSpPr>
          <p:cNvPr id="26" name="投影片編號版面配置區 6">
            <a:extLst>
              <a:ext uri="{FF2B5EF4-FFF2-40B4-BE49-F238E27FC236}">
                <a16:creationId xmlns:a16="http://schemas.microsoft.com/office/drawing/2014/main" id="{582B483B-094A-468C-90C1-B5CEF916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defTabSz="914354">
              <a:defRPr/>
            </a:pP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15</a:t>
            </a: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584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AB3F68C8-A089-443D-9FC9-74625970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六大環境目的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3FAF7D2-A677-E946-BF73-93326CD43229}"/>
              </a:ext>
            </a:extLst>
          </p:cNvPr>
          <p:cNvSpPr/>
          <p:nvPr/>
        </p:nvSpPr>
        <p:spPr>
          <a:xfrm>
            <a:off x="373193" y="1130073"/>
            <a:ext cx="3764659" cy="720000"/>
          </a:xfrm>
          <a:prstGeom prst="rect">
            <a:avLst/>
          </a:prstGeom>
          <a:solidFill>
            <a:srgbClr val="00909E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2939">
              <a:defRPr/>
            </a:pPr>
            <a:r>
              <a:rPr lang="en-US" altLang="zh-TW" sz="1920" b="1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1. </a:t>
            </a:r>
            <a:r>
              <a:rPr lang="zh-TW" altLang="en-US" sz="1920" b="1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氣候變遷減緩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02DED99-9A4D-3140-9EF6-776BAC38A0F5}"/>
              </a:ext>
            </a:extLst>
          </p:cNvPr>
          <p:cNvSpPr/>
          <p:nvPr/>
        </p:nvSpPr>
        <p:spPr>
          <a:xfrm>
            <a:off x="373193" y="2010093"/>
            <a:ext cx="3764659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2939">
              <a:defRPr/>
            </a:pPr>
            <a:r>
              <a:rPr lang="en-US" altLang="zh-TW" sz="1920" b="1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2. </a:t>
            </a:r>
            <a:r>
              <a:rPr lang="zh-TW" altLang="en-US" sz="1920" b="1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氣候變遷調適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A6E226D-B39C-3D42-8FCB-FC64BDF6084F}"/>
              </a:ext>
            </a:extLst>
          </p:cNvPr>
          <p:cNvSpPr/>
          <p:nvPr/>
        </p:nvSpPr>
        <p:spPr>
          <a:xfrm>
            <a:off x="373193" y="2890113"/>
            <a:ext cx="3764659" cy="720000"/>
          </a:xfrm>
          <a:prstGeom prst="rect">
            <a:avLst/>
          </a:prstGeom>
          <a:solidFill>
            <a:srgbClr val="00909E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4945" indent="-234945" defTabSz="822939">
              <a:defRPr/>
            </a:pPr>
            <a:r>
              <a:rPr lang="en-US" altLang="zh-TW" sz="1920" b="1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3. </a:t>
            </a:r>
            <a:r>
              <a:rPr lang="zh-TW" altLang="en-US" sz="1920" b="1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水及海洋資源的永續性及保育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830E7E7-0160-E448-AE6D-EAAEC3FE1EF2}"/>
              </a:ext>
            </a:extLst>
          </p:cNvPr>
          <p:cNvSpPr/>
          <p:nvPr/>
        </p:nvSpPr>
        <p:spPr>
          <a:xfrm>
            <a:off x="373193" y="3765597"/>
            <a:ext cx="3764659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2939">
              <a:defRPr/>
            </a:pPr>
            <a:r>
              <a:rPr lang="en-US" altLang="zh-TW" sz="1920" b="1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4. </a:t>
            </a:r>
            <a:r>
              <a:rPr lang="zh-TW" altLang="en-US" sz="1920" b="1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轉型至循環經濟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D6D31ED-DA81-0D4F-84BE-109CFB58F7FB}"/>
              </a:ext>
            </a:extLst>
          </p:cNvPr>
          <p:cNvSpPr/>
          <p:nvPr/>
        </p:nvSpPr>
        <p:spPr>
          <a:xfrm>
            <a:off x="373193" y="4642799"/>
            <a:ext cx="3764659" cy="720000"/>
          </a:xfrm>
          <a:prstGeom prst="rect">
            <a:avLst/>
          </a:prstGeom>
          <a:solidFill>
            <a:srgbClr val="00909E"/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9178" indent="-239178" defTabSz="822939">
              <a:defRPr/>
            </a:pPr>
            <a:r>
              <a:rPr lang="en-US" altLang="zh-TW" sz="1920" b="1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5. </a:t>
            </a:r>
            <a:r>
              <a:rPr lang="zh-TW" altLang="en-US" sz="1920" b="1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污染預防與控制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B851FAD6-5712-9C4D-B362-D0FF3A571847}"/>
              </a:ext>
            </a:extLst>
          </p:cNvPr>
          <p:cNvSpPr/>
          <p:nvPr/>
        </p:nvSpPr>
        <p:spPr>
          <a:xfrm>
            <a:off x="373193" y="5520000"/>
            <a:ext cx="3764659" cy="7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9178" indent="-239178" defTabSz="822939">
              <a:defRPr/>
            </a:pPr>
            <a:r>
              <a:rPr lang="en-US" altLang="zh-TW" sz="1920" b="1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6. </a:t>
            </a:r>
            <a:r>
              <a:rPr lang="zh-TW" altLang="en-US" sz="1920" b="1" dirty="0">
                <a:solidFill>
                  <a:prstClr val="white"/>
                </a:solidFill>
                <a:latin typeface="Arial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生物多樣性及生態系統的保護與復原</a:t>
            </a:r>
          </a:p>
        </p:txBody>
      </p:sp>
      <p:sp>
        <p:nvSpPr>
          <p:cNvPr id="18" name="圓角矩形 17">
            <a:extLst>
              <a:ext uri="{FF2B5EF4-FFF2-40B4-BE49-F238E27FC236}">
                <a16:creationId xmlns:a16="http://schemas.microsoft.com/office/drawing/2014/main" id="{29F803AB-8C16-9C44-BE31-2E8935872013}"/>
              </a:ext>
            </a:extLst>
          </p:cNvPr>
          <p:cNvSpPr/>
          <p:nvPr/>
        </p:nvSpPr>
        <p:spPr>
          <a:xfrm>
            <a:off x="4243813" y="1968000"/>
            <a:ext cx="7584000" cy="81600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22939">
              <a:defRPr/>
            </a:pPr>
            <a:r>
              <a:rPr lang="zh-TW" altLang="en-US" sz="16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除降低溫室氣體排放的經濟活動外，其他為因應已發生或預期的氣候負面衝擊，而進行的調整活動，以減輕危害或發展有利的機會，如：提升橋梁、道路等維生基礎設施韌性、山坡地水土保持維護等</a:t>
            </a:r>
          </a:p>
        </p:txBody>
      </p:sp>
      <p:sp>
        <p:nvSpPr>
          <p:cNvPr id="45" name="圓角矩形 44">
            <a:extLst>
              <a:ext uri="{FF2B5EF4-FFF2-40B4-BE49-F238E27FC236}">
                <a16:creationId xmlns:a16="http://schemas.microsoft.com/office/drawing/2014/main" id="{29F803AB-8C16-9C44-BE31-2E8935872013}"/>
              </a:ext>
            </a:extLst>
          </p:cNvPr>
          <p:cNvSpPr/>
          <p:nvPr/>
        </p:nvSpPr>
        <p:spPr>
          <a:xfrm>
            <a:off x="4243813" y="1104000"/>
            <a:ext cx="7584000" cy="81600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22939">
              <a:defRPr/>
            </a:pPr>
            <a:r>
              <a:rPr lang="zh-TW" altLang="en-US" sz="16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可降低溫室氣體排放的經濟活動，如：產生、儲存或使用再生能源、氣候中和能源（包括碳中和能源）、電網強化改善能源效率、增加使用碳捕捉與儲存技術等</a:t>
            </a:r>
          </a:p>
        </p:txBody>
      </p:sp>
      <p:sp>
        <p:nvSpPr>
          <p:cNvPr id="19" name="圓角矩形 18">
            <a:extLst>
              <a:ext uri="{FF2B5EF4-FFF2-40B4-BE49-F238E27FC236}">
                <a16:creationId xmlns:a16="http://schemas.microsoft.com/office/drawing/2014/main" id="{29F803AB-8C16-9C44-BE31-2E8935872013}"/>
              </a:ext>
            </a:extLst>
          </p:cNvPr>
          <p:cNvSpPr/>
          <p:nvPr/>
        </p:nvSpPr>
        <p:spPr>
          <a:xfrm>
            <a:off x="4243813" y="2832000"/>
            <a:ext cx="7584000" cy="81600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22939">
              <a:defRPr/>
            </a:pPr>
            <a:r>
              <a:rPr lang="zh-TW" altLang="en-US" sz="16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具有對水和海洋資源的永續利用和保護作出重大貢獻的經濟活動，以維持地表水和地下水的良好狀態或防止惡化</a:t>
            </a:r>
          </a:p>
        </p:txBody>
      </p:sp>
      <p:sp>
        <p:nvSpPr>
          <p:cNvPr id="20" name="圓角矩形 19">
            <a:extLst>
              <a:ext uri="{FF2B5EF4-FFF2-40B4-BE49-F238E27FC236}">
                <a16:creationId xmlns:a16="http://schemas.microsoft.com/office/drawing/2014/main" id="{29F803AB-8C16-9C44-BE31-2E8935872013}"/>
              </a:ext>
            </a:extLst>
          </p:cNvPr>
          <p:cNvSpPr/>
          <p:nvPr/>
        </p:nvSpPr>
        <p:spPr>
          <a:xfrm>
            <a:off x="4243813" y="3696000"/>
            <a:ext cx="7584000" cy="81600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22939">
              <a:defRPr/>
            </a:pPr>
            <a:r>
              <a:rPr lang="zh-TW" altLang="en-US" sz="16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促進循環經濟轉型的經濟活動，包含廢棄物的回收再利用或避免廢棄物產生</a:t>
            </a:r>
          </a:p>
        </p:txBody>
      </p:sp>
      <p:sp>
        <p:nvSpPr>
          <p:cNvPr id="21" name="圓角矩形 20">
            <a:extLst>
              <a:ext uri="{FF2B5EF4-FFF2-40B4-BE49-F238E27FC236}">
                <a16:creationId xmlns:a16="http://schemas.microsoft.com/office/drawing/2014/main" id="{29F803AB-8C16-9C44-BE31-2E8935872013}"/>
              </a:ext>
            </a:extLst>
          </p:cNvPr>
          <p:cNvSpPr/>
          <p:nvPr/>
        </p:nvSpPr>
        <p:spPr>
          <a:xfrm>
            <a:off x="4243813" y="4560000"/>
            <a:ext cx="7584000" cy="81600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22939">
              <a:defRPr/>
            </a:pPr>
            <a:r>
              <a:rPr lang="zh-TW" altLang="en-US" sz="16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對於空污、水污、土壤地下水污染等環境污染的預防和控制具有重大貢獻的經濟活動</a:t>
            </a:r>
          </a:p>
        </p:txBody>
      </p:sp>
      <p:sp>
        <p:nvSpPr>
          <p:cNvPr id="22" name="圓角矩形 21">
            <a:extLst>
              <a:ext uri="{FF2B5EF4-FFF2-40B4-BE49-F238E27FC236}">
                <a16:creationId xmlns:a16="http://schemas.microsoft.com/office/drawing/2014/main" id="{29F803AB-8C16-9C44-BE31-2E8935872013}"/>
              </a:ext>
            </a:extLst>
          </p:cNvPr>
          <p:cNvSpPr/>
          <p:nvPr/>
        </p:nvSpPr>
        <p:spPr>
          <a:xfrm>
            <a:off x="4243813" y="5424000"/>
            <a:ext cx="7584000" cy="816000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822939">
              <a:defRPr/>
            </a:pPr>
            <a:r>
              <a:rPr lang="zh-TW" altLang="en-US" sz="1600" dirty="0">
                <a:solidFill>
                  <a:prstClr val="black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  <a:sym typeface="Arial"/>
              </a:rPr>
              <a:t>對保護和恢復生物多樣性及生態系統具有重大貢獻，包括保護、養護或恢復生物多樣性、實現生態系統良好狀況或保護已處於良好狀況生態系統的經濟活動</a:t>
            </a:r>
          </a:p>
        </p:txBody>
      </p:sp>
      <p:sp>
        <p:nvSpPr>
          <p:cNvPr id="16" name="投影片編號版面配置區 3">
            <a:extLst>
              <a:ext uri="{FF2B5EF4-FFF2-40B4-BE49-F238E27FC236}">
                <a16:creationId xmlns:a16="http://schemas.microsoft.com/office/drawing/2014/main" id="{5A4F73C3-5931-4D70-BA87-79B0B4AC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56350"/>
            <a:ext cx="2275200" cy="365125"/>
          </a:xfrm>
        </p:spPr>
        <p:txBody>
          <a:bodyPr/>
          <a:lstStyle>
            <a:defPPr>
              <a:defRPr lang="zh-TW"/>
            </a:defPPr>
            <a:lvl1pPr marL="0" algn="l" defTabSz="609585" rtl="0" eaLnBrk="1" latinLnBrk="0" hangingPunct="1">
              <a:defRPr sz="1333" b="1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CBD9E41-3741-4017-A2C2-A6D983F224CA}" type="slidenum">
              <a:rPr lang="zh-TW" altLang="en-US">
                <a:solidFill>
                  <a:prstClr val="white">
                    <a:lumMod val="50000"/>
                  </a:prstClr>
                </a:solidFill>
                <a:ea typeface="新細明體" panose="02020500000000000000" pitchFamily="18" charset="-120"/>
                <a:sym typeface="Arial"/>
              </a:rPr>
              <a:pPr>
                <a:defRPr/>
              </a:pPr>
              <a:t>26</a:t>
            </a:fld>
            <a:endParaRPr lang="zh-TW" altLang="en-US" dirty="0">
              <a:solidFill>
                <a:prstClr val="white">
                  <a:lumMod val="50000"/>
                </a:prstClr>
              </a:solidFill>
              <a:ea typeface="新細明體" panose="02020500000000000000" pitchFamily="18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642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標題 1">
            <a:extLst>
              <a:ext uri="{FF2B5EF4-FFF2-40B4-BE49-F238E27FC236}">
                <a16:creationId xmlns:a16="http://schemas.microsoft.com/office/drawing/2014/main" id="{C1869048-77B4-4765-9095-49ECAFDEC3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1133" y="78317"/>
            <a:ext cx="10422467" cy="1227667"/>
          </a:xfrm>
        </p:spPr>
        <p:txBody>
          <a:bodyPr>
            <a:normAutofit/>
          </a:bodyPr>
          <a:lstStyle/>
          <a:p>
            <a:r>
              <a:rPr lang="zh-TW" altLang="zh-TW" dirty="0">
                <a:latin typeface="微軟正黑體" panose="020B0604030504040204" pitchFamily="34" charset="-120"/>
                <a:cs typeface="Heiti TC Medium" pitchFamily="2" charset="-128"/>
              </a:rPr>
              <a:t>蒙特婁議定書</a:t>
            </a:r>
            <a:r>
              <a:rPr lang="zh-TW" altLang="en-US" dirty="0">
                <a:latin typeface="微軟正黑體" panose="020B0604030504040204" pitchFamily="34" charset="-120"/>
                <a:cs typeface="Heiti TC Medium" pitchFamily="2" charset="-128"/>
              </a:rPr>
              <a:t>　</a:t>
            </a:r>
            <a:r>
              <a:rPr lang="zh-TW" altLang="en-US" sz="2933" b="0" dirty="0">
                <a:latin typeface="微軟正黑體" panose="020B0604030504040204" pitchFamily="34" charset="-120"/>
                <a:cs typeface="Heiti TC Medium" pitchFamily="2" charset="-128"/>
              </a:rPr>
              <a:t>蒙特婁破壞臭氧層物質管制議定書</a:t>
            </a:r>
            <a:r>
              <a:rPr lang="en-US" altLang="zh-TW" sz="4133" b="0" dirty="0">
                <a:latin typeface="微軟正黑體" panose="020B0604030504040204" pitchFamily="34" charset="-120"/>
                <a:cs typeface="Heiti TC Medium" pitchFamily="2" charset="-128"/>
              </a:rPr>
              <a:t> </a:t>
            </a:r>
            <a:r>
              <a:rPr lang="en-US" altLang="zh-TW" sz="1733" dirty="0">
                <a:solidFill>
                  <a:srgbClr val="4D5156"/>
                </a:solidFill>
                <a:latin typeface="微軟正黑體" panose="020B0604030504040204" pitchFamily="34" charset="-120"/>
                <a:cs typeface="Heiti TC Medium" pitchFamily="2" charset="-128"/>
              </a:rPr>
              <a:t>Montreal Protocol on Substances that Deplete the Ozone Layer</a:t>
            </a:r>
            <a:endParaRPr lang="zh-TW" altLang="en-US" sz="1733" dirty="0">
              <a:solidFill>
                <a:srgbClr val="4D5156"/>
              </a:solidFill>
              <a:latin typeface="微軟正黑體" panose="020B0604030504040204" pitchFamily="34" charset="-120"/>
              <a:cs typeface="Heiti TC Medium" pitchFamily="2" charset="-128"/>
            </a:endParaRPr>
          </a:p>
        </p:txBody>
      </p:sp>
      <p:pic>
        <p:nvPicPr>
          <p:cNvPr id="160770" name="Picture 4" descr="About Montreal Protocol">
            <a:extLst>
              <a:ext uri="{FF2B5EF4-FFF2-40B4-BE49-F238E27FC236}">
                <a16:creationId xmlns:a16="http://schemas.microsoft.com/office/drawing/2014/main" id="{656041C1-8A97-4799-9622-A81084E64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717" y="1500717"/>
            <a:ext cx="5842000" cy="171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1" name="Picture 6" descr="Generation SunSmart | » 30 years of the Montreal Protocol – what it means  for skin cancer">
            <a:extLst>
              <a:ext uri="{FF2B5EF4-FFF2-40B4-BE49-F238E27FC236}">
                <a16:creationId xmlns:a16="http://schemas.microsoft.com/office/drawing/2014/main" id="{53931E4F-F94B-420F-AFD3-DA3773227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34" y="3405717"/>
            <a:ext cx="9516533" cy="345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407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>
              <a:defRPr/>
            </a:pPr>
            <a:fld id="{8F4EACC7-37E3-43A5-A5FB-BEB9CE95D266}" type="slidenum">
              <a:rPr lang="zh-TW" alt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pPr defTabSz="609585">
                <a:defRPr/>
              </a:pPr>
              <a:t>28</a:t>
            </a:fld>
            <a:endParaRPr lang="zh-TW" alt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38200" y="-119207"/>
            <a:ext cx="10515600" cy="1325563"/>
          </a:xfrm>
        </p:spPr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環境目的貢獻之相互關聯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411613" y="2934496"/>
            <a:ext cx="29523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indent="-285737" defTabSz="609585"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prstClr val="black">
                    <a:lumMod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水資源與海洋保護、生物多樣性兩項環境目的：側重直接改善狀態；</a:t>
            </a:r>
            <a:endParaRPr lang="en-US" altLang="zh-TW" dirty="0">
              <a:solidFill>
                <a:prstClr val="black">
                  <a:lumMod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285737" indent="-285737" defTabSz="609585"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prstClr val="black">
                    <a:lumMod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汙染防治環境目標：側重於減低汙染造成的壓力；</a:t>
            </a:r>
            <a:endParaRPr lang="en-US" altLang="zh-TW" dirty="0">
              <a:solidFill>
                <a:prstClr val="black">
                  <a:lumMod val="7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  <a:p>
            <a:pPr marL="285737" indent="-285737" defTabSz="609585"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prstClr val="black">
                    <a:lumMod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循環經濟：聚焦於系統性的改變，以支持其他環境目的之達成。</a:t>
            </a:r>
          </a:p>
        </p:txBody>
      </p:sp>
      <p:sp>
        <p:nvSpPr>
          <p:cNvPr id="7" name="文字方塊 6"/>
          <p:cNvSpPr txBox="1"/>
          <p:nvPr/>
        </p:nvSpPr>
        <p:spPr>
          <a:xfrm flipH="1">
            <a:off x="1886919" y="1026202"/>
            <a:ext cx="8418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zh-TW" altLang="en-US" b="1" dirty="0">
                <a:solidFill>
                  <a:prstClr val="black">
                    <a:lumMod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設定「最終目標狀態」（</a:t>
            </a:r>
            <a:r>
              <a:rPr lang="en-US" altLang="zh-TW" b="1" dirty="0">
                <a:solidFill>
                  <a:prstClr val="black">
                    <a:lumMod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headline ambition levels</a:t>
            </a:r>
            <a:r>
              <a:rPr lang="zh-TW" altLang="en-US" b="1" dirty="0">
                <a:solidFill>
                  <a:prstClr val="black">
                    <a:lumMod val="7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），並釐清各環境目的間如何相互作用、預期經濟活動之貢獻。</a:t>
            </a:r>
            <a:endParaRPr lang="zh-TW" alt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4579373" y="2609527"/>
            <a:ext cx="2596679" cy="1837076"/>
          </a:xfrm>
          <a:prstGeom prst="roundRect">
            <a:avLst/>
          </a:prstGeom>
          <a:noFill/>
          <a:ln w="12700">
            <a:solidFill>
              <a:srgbClr val="6C911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609585">
              <a:defRPr/>
            </a:pPr>
            <a:r>
              <a:rPr lang="zh-TW" altLang="en-US" b="1" u="sng" dirty="0">
                <a:solidFill>
                  <a:srgbClr val="6C9110"/>
                </a:solidFill>
                <a:latin typeface="Calibri" panose="020F0502020204030204"/>
                <a:ea typeface="新細明體" panose="02020500000000000000" pitchFamily="18" charset="-120"/>
                <a:sym typeface="Arial"/>
              </a:rPr>
              <a:t>生物多樣性與</a:t>
            </a:r>
            <a:endParaRPr lang="en-US" altLang="zh-TW" b="1" u="sng" dirty="0">
              <a:solidFill>
                <a:srgbClr val="6C9110"/>
              </a:solidFill>
              <a:latin typeface="Calibri" panose="020F0502020204030204"/>
              <a:ea typeface="新細明體" panose="02020500000000000000" pitchFamily="18" charset="-120"/>
              <a:sym typeface="Arial"/>
            </a:endParaRPr>
          </a:p>
          <a:p>
            <a:pPr defTabSz="609585">
              <a:defRPr/>
            </a:pPr>
            <a:r>
              <a:rPr lang="zh-TW" altLang="en-US" b="1" u="sng" dirty="0">
                <a:solidFill>
                  <a:srgbClr val="6C9110"/>
                </a:solidFill>
                <a:latin typeface="Calibri" panose="020F0502020204030204"/>
                <a:ea typeface="新細明體" panose="02020500000000000000" pitchFamily="18" charset="-120"/>
                <a:sym typeface="Arial"/>
              </a:rPr>
              <a:t>生態系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6312026" y="2097257"/>
            <a:ext cx="2714191" cy="1872209"/>
          </a:xfrm>
          <a:prstGeom prst="roundRect">
            <a:avLst/>
          </a:prstGeom>
          <a:noFill/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09585">
              <a:defRPr/>
            </a:pPr>
            <a:r>
              <a:rPr lang="zh-TW" altLang="en-US" sz="2000" b="1" u="sng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新細明體" panose="02020500000000000000" pitchFamily="18" charset="-120"/>
                <a:sym typeface="Arial"/>
              </a:rPr>
              <a:t>水與海洋</a:t>
            </a:r>
            <a:endParaRPr lang="en-US" altLang="zh-TW" sz="2000" b="1" u="sng" dirty="0">
              <a:solidFill>
                <a:srgbClr val="5B9BD5">
                  <a:lumMod val="50000"/>
                </a:srgbClr>
              </a:solidFill>
              <a:latin typeface="Calibri" panose="020F0502020204030204"/>
              <a:ea typeface="新細明體" panose="02020500000000000000" pitchFamily="18" charset="-120"/>
              <a:sym typeface="Arial"/>
            </a:endParaRPr>
          </a:p>
          <a:p>
            <a:pPr algn="ctr" defTabSz="609585">
              <a:defRPr/>
            </a:pPr>
            <a:endParaRPr lang="en-US" altLang="zh-TW" sz="1600" dirty="0">
              <a:solidFill>
                <a:srgbClr val="5B9BD5">
                  <a:lumMod val="50000"/>
                </a:srgbClr>
              </a:solidFill>
              <a:latin typeface="Calibri" panose="020F0502020204030204"/>
              <a:ea typeface="新細明體" panose="02020500000000000000" pitchFamily="18" charset="-120"/>
              <a:sym typeface="Arial"/>
            </a:endParaRPr>
          </a:p>
          <a:p>
            <a:pPr algn="ctr" defTabSz="609585">
              <a:defRPr/>
            </a:pPr>
            <a:r>
              <a:rPr lang="zh-TW" altLang="en-US" sz="16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新細明體" panose="02020500000000000000" pitchFamily="18" charset="-120"/>
                <a:sym typeface="Arial"/>
              </a:rPr>
              <a:t>物理狀態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8184232" y="2609527"/>
            <a:ext cx="2736304" cy="1837076"/>
          </a:xfrm>
          <a:prstGeom prst="roundRect">
            <a:avLst/>
          </a:prstGeom>
          <a:noFill/>
          <a:ln w="127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09585">
              <a:defRPr/>
            </a:pPr>
            <a:r>
              <a:rPr lang="zh-TW" altLang="en-US" b="1" u="sng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  <a:ea typeface="新細明體" panose="02020500000000000000" pitchFamily="18" charset="-120"/>
                <a:sym typeface="Arial"/>
              </a:rPr>
              <a:t>汙染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5216573" y="5096600"/>
            <a:ext cx="4911875" cy="792088"/>
          </a:xfrm>
          <a:prstGeom prst="roundRect">
            <a:avLst/>
          </a:prstGeom>
          <a:noFill/>
          <a:ln w="12700">
            <a:solidFill>
              <a:srgbClr val="30D097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zh-TW" altLang="en-US" b="1" dirty="0">
                <a:solidFill>
                  <a:srgbClr val="26AA7B"/>
                </a:solidFill>
                <a:latin typeface="Calibri" panose="020F0502020204030204"/>
                <a:ea typeface="新細明體" panose="02020500000000000000" pitchFamily="18" charset="-120"/>
                <a:sym typeface="Arial"/>
              </a:rPr>
              <a:t>　　</a:t>
            </a:r>
            <a:r>
              <a:rPr lang="zh-TW" altLang="en-US" b="1" u="sng" dirty="0">
                <a:solidFill>
                  <a:srgbClr val="26AA7B"/>
                </a:solidFill>
                <a:latin typeface="Calibri" panose="020F0502020204030204"/>
                <a:ea typeface="新細明體" panose="02020500000000000000" pitchFamily="18" charset="-120"/>
                <a:sym typeface="Arial"/>
              </a:rPr>
              <a:t>循環經濟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216577" y="3358611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zh-TW" altLang="en-US" sz="16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陸地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457578" y="331360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zh-TW" altLang="en-US" sz="16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淡水</a:t>
            </a:r>
            <a:endParaRPr lang="en-US" altLang="zh-TW" sz="1600" dirty="0">
              <a:solidFill>
                <a:srgbClr val="70AD47">
                  <a:lumMod val="75000"/>
                </a:srgbClr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  <a:p>
            <a:pPr defTabSz="609585">
              <a:defRPr/>
            </a:pPr>
            <a:r>
              <a:rPr lang="zh-TW" altLang="en-US" sz="1600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海洋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6354533" y="2696154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>
              <a:defRPr/>
            </a:pPr>
            <a:r>
              <a:rPr lang="zh-TW" altLang="en-US" sz="16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生態系</a:t>
            </a:r>
            <a:endParaRPr lang="en-US" altLang="zh-TW" sz="1600" dirty="0">
              <a:solidFill>
                <a:srgbClr val="5B9BD5">
                  <a:lumMod val="50000"/>
                </a:srgbClr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  <a:p>
            <a:pPr algn="ctr" defTabSz="609585">
              <a:defRPr/>
            </a:pPr>
            <a:r>
              <a:rPr lang="zh-TW" altLang="en-US" sz="16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狀態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8328251" y="2683418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zh-TW" altLang="en-US" sz="16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汙染</a:t>
            </a:r>
            <a:endParaRPr lang="en-US" altLang="zh-TW" sz="1600" dirty="0">
              <a:solidFill>
                <a:srgbClr val="5B9BD5">
                  <a:lumMod val="50000"/>
                </a:srgbClr>
              </a:solidFill>
              <a:latin typeface="Calibri" panose="020F0502020204030204"/>
              <a:ea typeface="新細明體" panose="02020500000000000000" pitchFamily="18" charset="-120"/>
              <a:cs typeface="Arial"/>
              <a:sym typeface="Arial"/>
            </a:endParaRPr>
          </a:p>
          <a:p>
            <a:pPr defTabSz="609585">
              <a:defRPr/>
            </a:pPr>
            <a:r>
              <a:rPr lang="zh-TW" altLang="en-US" sz="1600" dirty="0">
                <a:solidFill>
                  <a:srgbClr val="5B9BD5">
                    <a:lumMod val="50000"/>
                  </a:srgbClr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狀態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8132750" y="3441911"/>
            <a:ext cx="986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zh-TW" altLang="en-US" sz="160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水汙染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9696495" y="3299038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zh-TW" altLang="en-US" sz="160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空氣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9229221" y="3898379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zh-TW" altLang="en-US" sz="160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土地</a:t>
            </a:r>
          </a:p>
        </p:txBody>
      </p:sp>
      <p:pic>
        <p:nvPicPr>
          <p:cNvPr id="39" name="圖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272" y="5241137"/>
            <a:ext cx="526952" cy="504251"/>
          </a:xfrm>
          <a:prstGeom prst="rect">
            <a:avLst/>
          </a:prstGeom>
        </p:spPr>
      </p:pic>
      <p:sp>
        <p:nvSpPr>
          <p:cNvPr id="40" name="Freeform 57"/>
          <p:cNvSpPr>
            <a:spLocks noEditPoints="1"/>
          </p:cNvSpPr>
          <p:nvPr/>
        </p:nvSpPr>
        <p:spPr bwMode="auto">
          <a:xfrm>
            <a:off x="7488732" y="3242315"/>
            <a:ext cx="360363" cy="571500"/>
          </a:xfrm>
          <a:custGeom>
            <a:avLst/>
            <a:gdLst>
              <a:gd name="T0" fmla="*/ 182078 w 95"/>
              <a:gd name="T1" fmla="*/ 0 h 150"/>
              <a:gd name="T2" fmla="*/ 0 w 95"/>
              <a:gd name="T3" fmla="*/ 388620 h 150"/>
              <a:gd name="T4" fmla="*/ 182078 w 95"/>
              <a:gd name="T5" fmla="*/ 571500 h 150"/>
              <a:gd name="T6" fmla="*/ 360363 w 95"/>
              <a:gd name="T7" fmla="*/ 388620 h 150"/>
              <a:gd name="T8" fmla="*/ 182078 w 95"/>
              <a:gd name="T9" fmla="*/ 0 h 150"/>
              <a:gd name="T10" fmla="*/ 250357 w 95"/>
              <a:gd name="T11" fmla="*/ 491490 h 150"/>
              <a:gd name="T12" fmla="*/ 238978 w 95"/>
              <a:gd name="T13" fmla="*/ 502920 h 150"/>
              <a:gd name="T14" fmla="*/ 220011 w 95"/>
              <a:gd name="T15" fmla="*/ 510540 h 150"/>
              <a:gd name="T16" fmla="*/ 201045 w 95"/>
              <a:gd name="T17" fmla="*/ 518160 h 150"/>
              <a:gd name="T18" fmla="*/ 64486 w 95"/>
              <a:gd name="T19" fmla="*/ 407670 h 150"/>
              <a:gd name="T20" fmla="*/ 45520 w 95"/>
              <a:gd name="T21" fmla="*/ 407670 h 150"/>
              <a:gd name="T22" fmla="*/ 87246 w 95"/>
              <a:gd name="T23" fmla="*/ 335280 h 150"/>
              <a:gd name="T24" fmla="*/ 132765 w 95"/>
              <a:gd name="T25" fmla="*/ 407670 h 150"/>
              <a:gd name="T26" fmla="*/ 110006 w 95"/>
              <a:gd name="T27" fmla="*/ 407670 h 150"/>
              <a:gd name="T28" fmla="*/ 189665 w 95"/>
              <a:gd name="T29" fmla="*/ 499110 h 150"/>
              <a:gd name="T30" fmla="*/ 216218 w 95"/>
              <a:gd name="T31" fmla="*/ 499110 h 150"/>
              <a:gd name="T32" fmla="*/ 257944 w 95"/>
              <a:gd name="T33" fmla="*/ 483870 h 150"/>
              <a:gd name="T34" fmla="*/ 250357 w 95"/>
              <a:gd name="T35" fmla="*/ 491490 h 150"/>
              <a:gd name="T36" fmla="*/ 280704 w 95"/>
              <a:gd name="T37" fmla="*/ 464820 h 150"/>
              <a:gd name="T38" fmla="*/ 238978 w 95"/>
              <a:gd name="T39" fmla="*/ 388620 h 150"/>
              <a:gd name="T40" fmla="*/ 257944 w 95"/>
              <a:gd name="T41" fmla="*/ 388620 h 150"/>
              <a:gd name="T42" fmla="*/ 178285 w 95"/>
              <a:gd name="T43" fmla="*/ 300990 h 150"/>
              <a:gd name="T44" fmla="*/ 151732 w 95"/>
              <a:gd name="T45" fmla="*/ 300990 h 150"/>
              <a:gd name="T46" fmla="*/ 110006 w 95"/>
              <a:gd name="T47" fmla="*/ 316230 h 150"/>
              <a:gd name="T48" fmla="*/ 117592 w 95"/>
              <a:gd name="T49" fmla="*/ 304800 h 150"/>
              <a:gd name="T50" fmla="*/ 128972 w 95"/>
              <a:gd name="T51" fmla="*/ 297180 h 150"/>
              <a:gd name="T52" fmla="*/ 147938 w 95"/>
              <a:gd name="T53" fmla="*/ 285750 h 150"/>
              <a:gd name="T54" fmla="*/ 170698 w 95"/>
              <a:gd name="T55" fmla="*/ 281940 h 150"/>
              <a:gd name="T56" fmla="*/ 303464 w 95"/>
              <a:gd name="T57" fmla="*/ 388620 h 150"/>
              <a:gd name="T58" fmla="*/ 326223 w 95"/>
              <a:gd name="T59" fmla="*/ 388620 h 150"/>
              <a:gd name="T60" fmla="*/ 280704 w 95"/>
              <a:gd name="T61" fmla="*/ 464820 h 15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5" h="150">
                <a:moveTo>
                  <a:pt x="48" y="0"/>
                </a:moveTo>
                <a:cubicBezTo>
                  <a:pt x="48" y="0"/>
                  <a:pt x="0" y="76"/>
                  <a:pt x="0" y="102"/>
                </a:cubicBezTo>
                <a:cubicBezTo>
                  <a:pt x="0" y="128"/>
                  <a:pt x="21" y="150"/>
                  <a:pt x="48" y="150"/>
                </a:cubicBezTo>
                <a:cubicBezTo>
                  <a:pt x="74" y="150"/>
                  <a:pt x="95" y="128"/>
                  <a:pt x="95" y="102"/>
                </a:cubicBezTo>
                <a:cubicBezTo>
                  <a:pt x="95" y="76"/>
                  <a:pt x="48" y="0"/>
                  <a:pt x="48" y="0"/>
                </a:cubicBezTo>
                <a:close/>
                <a:moveTo>
                  <a:pt x="66" y="129"/>
                </a:moveTo>
                <a:cubicBezTo>
                  <a:pt x="65" y="130"/>
                  <a:pt x="64" y="131"/>
                  <a:pt x="63" y="132"/>
                </a:cubicBezTo>
                <a:cubicBezTo>
                  <a:pt x="62" y="133"/>
                  <a:pt x="60" y="134"/>
                  <a:pt x="58" y="134"/>
                </a:cubicBezTo>
                <a:cubicBezTo>
                  <a:pt x="57" y="135"/>
                  <a:pt x="55" y="136"/>
                  <a:pt x="53" y="136"/>
                </a:cubicBezTo>
                <a:cubicBezTo>
                  <a:pt x="34" y="139"/>
                  <a:pt x="19" y="124"/>
                  <a:pt x="17" y="107"/>
                </a:cubicBezTo>
                <a:cubicBezTo>
                  <a:pt x="12" y="107"/>
                  <a:pt x="12" y="107"/>
                  <a:pt x="12" y="107"/>
                </a:cubicBezTo>
                <a:cubicBezTo>
                  <a:pt x="23" y="88"/>
                  <a:pt x="23" y="88"/>
                  <a:pt x="23" y="88"/>
                </a:cubicBezTo>
                <a:cubicBezTo>
                  <a:pt x="35" y="107"/>
                  <a:pt x="35" y="107"/>
                  <a:pt x="35" y="107"/>
                </a:cubicBezTo>
                <a:cubicBezTo>
                  <a:pt x="29" y="107"/>
                  <a:pt x="29" y="107"/>
                  <a:pt x="29" y="107"/>
                </a:cubicBezTo>
                <a:cubicBezTo>
                  <a:pt x="29" y="120"/>
                  <a:pt x="38" y="130"/>
                  <a:pt x="50" y="131"/>
                </a:cubicBezTo>
                <a:cubicBezTo>
                  <a:pt x="50" y="131"/>
                  <a:pt x="55" y="131"/>
                  <a:pt x="57" y="131"/>
                </a:cubicBezTo>
                <a:cubicBezTo>
                  <a:pt x="61" y="130"/>
                  <a:pt x="65" y="129"/>
                  <a:pt x="68" y="127"/>
                </a:cubicBezTo>
                <a:cubicBezTo>
                  <a:pt x="67" y="128"/>
                  <a:pt x="67" y="129"/>
                  <a:pt x="66" y="129"/>
                </a:cubicBezTo>
                <a:close/>
                <a:moveTo>
                  <a:pt x="74" y="122"/>
                </a:moveTo>
                <a:cubicBezTo>
                  <a:pt x="63" y="102"/>
                  <a:pt x="63" y="102"/>
                  <a:pt x="63" y="102"/>
                </a:cubicBezTo>
                <a:cubicBezTo>
                  <a:pt x="68" y="102"/>
                  <a:pt x="68" y="102"/>
                  <a:pt x="68" y="102"/>
                </a:cubicBezTo>
                <a:cubicBezTo>
                  <a:pt x="68" y="90"/>
                  <a:pt x="60" y="80"/>
                  <a:pt x="47" y="79"/>
                </a:cubicBezTo>
                <a:cubicBezTo>
                  <a:pt x="47" y="79"/>
                  <a:pt x="42" y="79"/>
                  <a:pt x="40" y="79"/>
                </a:cubicBezTo>
                <a:cubicBezTo>
                  <a:pt x="36" y="80"/>
                  <a:pt x="33" y="81"/>
                  <a:pt x="29" y="83"/>
                </a:cubicBezTo>
                <a:cubicBezTo>
                  <a:pt x="30" y="82"/>
                  <a:pt x="31" y="81"/>
                  <a:pt x="31" y="80"/>
                </a:cubicBezTo>
                <a:cubicBezTo>
                  <a:pt x="32" y="80"/>
                  <a:pt x="33" y="79"/>
                  <a:pt x="34" y="78"/>
                </a:cubicBezTo>
                <a:cubicBezTo>
                  <a:pt x="36" y="77"/>
                  <a:pt x="37" y="76"/>
                  <a:pt x="39" y="75"/>
                </a:cubicBezTo>
                <a:cubicBezTo>
                  <a:pt x="41" y="75"/>
                  <a:pt x="43" y="74"/>
                  <a:pt x="45" y="74"/>
                </a:cubicBezTo>
                <a:cubicBezTo>
                  <a:pt x="64" y="70"/>
                  <a:pt x="79" y="85"/>
                  <a:pt x="80" y="102"/>
                </a:cubicBezTo>
                <a:cubicBezTo>
                  <a:pt x="86" y="102"/>
                  <a:pt x="86" y="102"/>
                  <a:pt x="86" y="102"/>
                </a:cubicBezTo>
                <a:lnTo>
                  <a:pt x="74" y="12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/>
          <a:lstStyle/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414042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57" name="圖片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285" y="3637591"/>
            <a:ext cx="885659" cy="703004"/>
          </a:xfrm>
          <a:prstGeom prst="rect">
            <a:avLst/>
          </a:prstGeom>
        </p:spPr>
      </p:pic>
      <p:sp>
        <p:nvSpPr>
          <p:cNvPr id="58" name="Freeform 207"/>
          <p:cNvSpPr>
            <a:spLocks noEditPoints="1"/>
          </p:cNvSpPr>
          <p:nvPr/>
        </p:nvSpPr>
        <p:spPr bwMode="auto">
          <a:xfrm>
            <a:off x="4776582" y="3908748"/>
            <a:ext cx="506396" cy="544360"/>
          </a:xfrm>
          <a:custGeom>
            <a:avLst/>
            <a:gdLst>
              <a:gd name="T0" fmla="*/ 15240 w 185"/>
              <a:gd name="T1" fmla="*/ 308610 h 230"/>
              <a:gd name="T2" fmla="*/ 133350 w 185"/>
              <a:gd name="T3" fmla="*/ 361950 h 230"/>
              <a:gd name="T4" fmla="*/ 297180 w 185"/>
              <a:gd name="T5" fmla="*/ 415290 h 230"/>
              <a:gd name="T6" fmla="*/ 297180 w 185"/>
              <a:gd name="T7" fmla="*/ 541020 h 230"/>
              <a:gd name="T8" fmla="*/ 297180 w 185"/>
              <a:gd name="T9" fmla="*/ 502920 h 230"/>
              <a:gd name="T10" fmla="*/ 278130 w 185"/>
              <a:gd name="T11" fmla="*/ 483870 h 230"/>
              <a:gd name="T12" fmla="*/ 240030 w 185"/>
              <a:gd name="T13" fmla="*/ 483870 h 230"/>
              <a:gd name="T14" fmla="*/ 201930 w 185"/>
              <a:gd name="T15" fmla="*/ 502920 h 230"/>
              <a:gd name="T16" fmla="*/ 213360 w 185"/>
              <a:gd name="T17" fmla="*/ 544830 h 230"/>
              <a:gd name="T18" fmla="*/ 278130 w 185"/>
              <a:gd name="T19" fmla="*/ 548640 h 230"/>
              <a:gd name="T20" fmla="*/ 392430 w 185"/>
              <a:gd name="T21" fmla="*/ 579120 h 230"/>
              <a:gd name="T22" fmla="*/ 506730 w 185"/>
              <a:gd name="T23" fmla="*/ 876300 h 230"/>
              <a:gd name="T24" fmla="*/ 609600 w 185"/>
              <a:gd name="T25" fmla="*/ 582930 h 230"/>
              <a:gd name="T26" fmla="*/ 662940 w 185"/>
              <a:gd name="T27" fmla="*/ 563880 h 230"/>
              <a:gd name="T28" fmla="*/ 701040 w 185"/>
              <a:gd name="T29" fmla="*/ 537210 h 230"/>
              <a:gd name="T30" fmla="*/ 651510 w 185"/>
              <a:gd name="T31" fmla="*/ 491490 h 230"/>
              <a:gd name="T32" fmla="*/ 613410 w 185"/>
              <a:gd name="T33" fmla="*/ 449580 h 230"/>
              <a:gd name="T34" fmla="*/ 567690 w 185"/>
              <a:gd name="T35" fmla="*/ 480060 h 230"/>
              <a:gd name="T36" fmla="*/ 499110 w 185"/>
              <a:gd name="T37" fmla="*/ 506730 h 230"/>
              <a:gd name="T38" fmla="*/ 533400 w 185"/>
              <a:gd name="T39" fmla="*/ 563880 h 230"/>
              <a:gd name="T40" fmla="*/ 491490 w 185"/>
              <a:gd name="T41" fmla="*/ 655320 h 230"/>
              <a:gd name="T42" fmla="*/ 529590 w 185"/>
              <a:gd name="T43" fmla="*/ 358140 h 230"/>
              <a:gd name="T44" fmla="*/ 674370 w 185"/>
              <a:gd name="T45" fmla="*/ 228600 h 230"/>
              <a:gd name="T46" fmla="*/ 552450 w 185"/>
              <a:gd name="T47" fmla="*/ 121920 h 230"/>
              <a:gd name="T48" fmla="*/ 377190 w 185"/>
              <a:gd name="T49" fmla="*/ 76200 h 230"/>
              <a:gd name="T50" fmla="*/ 259080 w 185"/>
              <a:gd name="T51" fmla="*/ 11430 h 230"/>
              <a:gd name="T52" fmla="*/ 163830 w 185"/>
              <a:gd name="T53" fmla="*/ 133350 h 230"/>
              <a:gd name="T54" fmla="*/ 99060 w 185"/>
              <a:gd name="T55" fmla="*/ 179070 h 230"/>
              <a:gd name="T56" fmla="*/ 567690 w 185"/>
              <a:gd name="T57" fmla="*/ 598170 h 230"/>
              <a:gd name="T58" fmla="*/ 586740 w 185"/>
              <a:gd name="T59" fmla="*/ 571500 h 230"/>
              <a:gd name="T60" fmla="*/ 567690 w 185"/>
              <a:gd name="T61" fmla="*/ 598170 h 230"/>
              <a:gd name="T62" fmla="*/ 365760 w 185"/>
              <a:gd name="T63" fmla="*/ 381000 h 230"/>
              <a:gd name="T64" fmla="*/ 403860 w 185"/>
              <a:gd name="T65" fmla="*/ 510540 h 23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85" h="230">
                <a:moveTo>
                  <a:pt x="10" y="53"/>
                </a:moveTo>
                <a:cubicBezTo>
                  <a:pt x="2" y="59"/>
                  <a:pt x="0" y="71"/>
                  <a:pt x="4" y="81"/>
                </a:cubicBezTo>
                <a:cubicBezTo>
                  <a:pt x="9" y="91"/>
                  <a:pt x="20" y="96"/>
                  <a:pt x="31" y="94"/>
                </a:cubicBezTo>
                <a:cubicBezTo>
                  <a:pt x="32" y="94"/>
                  <a:pt x="34" y="94"/>
                  <a:pt x="35" y="95"/>
                </a:cubicBezTo>
                <a:cubicBezTo>
                  <a:pt x="40" y="103"/>
                  <a:pt x="49" y="107"/>
                  <a:pt x="59" y="106"/>
                </a:cubicBezTo>
                <a:cubicBezTo>
                  <a:pt x="65" y="109"/>
                  <a:pt x="72" y="110"/>
                  <a:pt x="78" y="109"/>
                </a:cubicBezTo>
                <a:cubicBezTo>
                  <a:pt x="84" y="120"/>
                  <a:pt x="93" y="133"/>
                  <a:pt x="101" y="148"/>
                </a:cubicBezTo>
                <a:cubicBezTo>
                  <a:pt x="95" y="147"/>
                  <a:pt x="86" y="144"/>
                  <a:pt x="78" y="142"/>
                </a:cubicBezTo>
                <a:cubicBezTo>
                  <a:pt x="81" y="142"/>
                  <a:pt x="84" y="140"/>
                  <a:pt x="84" y="137"/>
                </a:cubicBezTo>
                <a:cubicBezTo>
                  <a:pt x="84" y="133"/>
                  <a:pt x="81" y="131"/>
                  <a:pt x="78" y="132"/>
                </a:cubicBezTo>
                <a:cubicBezTo>
                  <a:pt x="77" y="131"/>
                  <a:pt x="76" y="130"/>
                  <a:pt x="75" y="130"/>
                </a:cubicBezTo>
                <a:cubicBezTo>
                  <a:pt x="75" y="128"/>
                  <a:pt x="74" y="127"/>
                  <a:pt x="73" y="127"/>
                </a:cubicBezTo>
                <a:cubicBezTo>
                  <a:pt x="72" y="124"/>
                  <a:pt x="70" y="123"/>
                  <a:pt x="68" y="123"/>
                </a:cubicBezTo>
                <a:cubicBezTo>
                  <a:pt x="66" y="123"/>
                  <a:pt x="64" y="125"/>
                  <a:pt x="63" y="127"/>
                </a:cubicBezTo>
                <a:cubicBezTo>
                  <a:pt x="62" y="127"/>
                  <a:pt x="61" y="128"/>
                  <a:pt x="60" y="128"/>
                </a:cubicBezTo>
                <a:cubicBezTo>
                  <a:pt x="57" y="127"/>
                  <a:pt x="54" y="129"/>
                  <a:pt x="53" y="132"/>
                </a:cubicBezTo>
                <a:cubicBezTo>
                  <a:pt x="50" y="132"/>
                  <a:pt x="47" y="135"/>
                  <a:pt x="48" y="139"/>
                </a:cubicBezTo>
                <a:cubicBezTo>
                  <a:pt x="48" y="143"/>
                  <a:pt x="52" y="145"/>
                  <a:pt x="56" y="143"/>
                </a:cubicBezTo>
                <a:cubicBezTo>
                  <a:pt x="58" y="146"/>
                  <a:pt x="62" y="146"/>
                  <a:pt x="65" y="144"/>
                </a:cubicBezTo>
                <a:cubicBezTo>
                  <a:pt x="67" y="146"/>
                  <a:pt x="70" y="146"/>
                  <a:pt x="73" y="144"/>
                </a:cubicBezTo>
                <a:cubicBezTo>
                  <a:pt x="74" y="145"/>
                  <a:pt x="76" y="144"/>
                  <a:pt x="77" y="143"/>
                </a:cubicBezTo>
                <a:cubicBezTo>
                  <a:pt x="87" y="148"/>
                  <a:pt x="97" y="151"/>
                  <a:pt x="103" y="152"/>
                </a:cubicBezTo>
                <a:cubicBezTo>
                  <a:pt x="112" y="173"/>
                  <a:pt x="118" y="199"/>
                  <a:pt x="107" y="230"/>
                </a:cubicBezTo>
                <a:cubicBezTo>
                  <a:pt x="133" y="230"/>
                  <a:pt x="133" y="230"/>
                  <a:pt x="133" y="230"/>
                </a:cubicBezTo>
                <a:cubicBezTo>
                  <a:pt x="136" y="216"/>
                  <a:pt x="134" y="198"/>
                  <a:pt x="130" y="179"/>
                </a:cubicBezTo>
                <a:cubicBezTo>
                  <a:pt x="139" y="172"/>
                  <a:pt x="152" y="155"/>
                  <a:pt x="160" y="153"/>
                </a:cubicBezTo>
                <a:cubicBezTo>
                  <a:pt x="162" y="153"/>
                  <a:pt x="164" y="153"/>
                  <a:pt x="166" y="152"/>
                </a:cubicBezTo>
                <a:cubicBezTo>
                  <a:pt x="169" y="152"/>
                  <a:pt x="172" y="151"/>
                  <a:pt x="174" y="148"/>
                </a:cubicBezTo>
                <a:cubicBezTo>
                  <a:pt x="174" y="148"/>
                  <a:pt x="175" y="148"/>
                  <a:pt x="175" y="148"/>
                </a:cubicBezTo>
                <a:cubicBezTo>
                  <a:pt x="180" y="149"/>
                  <a:pt x="184" y="145"/>
                  <a:pt x="184" y="141"/>
                </a:cubicBezTo>
                <a:cubicBezTo>
                  <a:pt x="185" y="136"/>
                  <a:pt x="180" y="132"/>
                  <a:pt x="176" y="133"/>
                </a:cubicBezTo>
                <a:cubicBezTo>
                  <a:pt x="175" y="131"/>
                  <a:pt x="173" y="130"/>
                  <a:pt x="171" y="129"/>
                </a:cubicBezTo>
                <a:cubicBezTo>
                  <a:pt x="171" y="127"/>
                  <a:pt x="170" y="126"/>
                  <a:pt x="168" y="124"/>
                </a:cubicBezTo>
                <a:cubicBezTo>
                  <a:pt x="168" y="121"/>
                  <a:pt x="164" y="118"/>
                  <a:pt x="161" y="118"/>
                </a:cubicBezTo>
                <a:cubicBezTo>
                  <a:pt x="157" y="118"/>
                  <a:pt x="154" y="121"/>
                  <a:pt x="153" y="124"/>
                </a:cubicBezTo>
                <a:cubicBezTo>
                  <a:pt x="152" y="124"/>
                  <a:pt x="150" y="125"/>
                  <a:pt x="149" y="126"/>
                </a:cubicBezTo>
                <a:cubicBezTo>
                  <a:pt x="144" y="124"/>
                  <a:pt x="139" y="126"/>
                  <a:pt x="138" y="131"/>
                </a:cubicBezTo>
                <a:cubicBezTo>
                  <a:pt x="135" y="130"/>
                  <a:pt x="133" y="131"/>
                  <a:pt x="131" y="133"/>
                </a:cubicBezTo>
                <a:cubicBezTo>
                  <a:pt x="128" y="136"/>
                  <a:pt x="127" y="140"/>
                  <a:pt x="129" y="144"/>
                </a:cubicBezTo>
                <a:cubicBezTo>
                  <a:pt x="132" y="148"/>
                  <a:pt x="136" y="149"/>
                  <a:pt x="140" y="148"/>
                </a:cubicBezTo>
                <a:cubicBezTo>
                  <a:pt x="142" y="150"/>
                  <a:pt x="145" y="152"/>
                  <a:pt x="148" y="152"/>
                </a:cubicBezTo>
                <a:cubicBezTo>
                  <a:pt x="144" y="160"/>
                  <a:pt x="141" y="168"/>
                  <a:pt x="129" y="172"/>
                </a:cubicBezTo>
                <a:cubicBezTo>
                  <a:pt x="123" y="146"/>
                  <a:pt x="114" y="121"/>
                  <a:pt x="110" y="106"/>
                </a:cubicBezTo>
                <a:cubicBezTo>
                  <a:pt x="121" y="107"/>
                  <a:pt x="133" y="103"/>
                  <a:pt x="139" y="94"/>
                </a:cubicBezTo>
                <a:cubicBezTo>
                  <a:pt x="147" y="97"/>
                  <a:pt x="156" y="96"/>
                  <a:pt x="163" y="93"/>
                </a:cubicBezTo>
                <a:cubicBezTo>
                  <a:pt x="174" y="87"/>
                  <a:pt x="180" y="73"/>
                  <a:pt x="177" y="60"/>
                </a:cubicBezTo>
                <a:cubicBezTo>
                  <a:pt x="173" y="48"/>
                  <a:pt x="161" y="39"/>
                  <a:pt x="149" y="40"/>
                </a:cubicBezTo>
                <a:cubicBezTo>
                  <a:pt x="148" y="37"/>
                  <a:pt x="146" y="34"/>
                  <a:pt x="145" y="32"/>
                </a:cubicBezTo>
                <a:cubicBezTo>
                  <a:pt x="137" y="22"/>
                  <a:pt x="124" y="20"/>
                  <a:pt x="114" y="26"/>
                </a:cubicBezTo>
                <a:cubicBezTo>
                  <a:pt x="110" y="22"/>
                  <a:pt x="104" y="20"/>
                  <a:pt x="99" y="20"/>
                </a:cubicBezTo>
                <a:cubicBezTo>
                  <a:pt x="98" y="15"/>
                  <a:pt x="95" y="11"/>
                  <a:pt x="92" y="8"/>
                </a:cubicBezTo>
                <a:cubicBezTo>
                  <a:pt x="85" y="2"/>
                  <a:pt x="76" y="0"/>
                  <a:pt x="68" y="3"/>
                </a:cubicBezTo>
                <a:cubicBezTo>
                  <a:pt x="60" y="5"/>
                  <a:pt x="54" y="12"/>
                  <a:pt x="52" y="20"/>
                </a:cubicBezTo>
                <a:cubicBezTo>
                  <a:pt x="47" y="24"/>
                  <a:pt x="44" y="29"/>
                  <a:pt x="43" y="35"/>
                </a:cubicBezTo>
                <a:cubicBezTo>
                  <a:pt x="37" y="37"/>
                  <a:pt x="32" y="41"/>
                  <a:pt x="29" y="47"/>
                </a:cubicBezTo>
                <a:cubicBezTo>
                  <a:pt x="28" y="47"/>
                  <a:pt x="27" y="47"/>
                  <a:pt x="26" y="47"/>
                </a:cubicBezTo>
                <a:cubicBezTo>
                  <a:pt x="20" y="47"/>
                  <a:pt x="14" y="49"/>
                  <a:pt x="10" y="53"/>
                </a:cubicBezTo>
                <a:close/>
                <a:moveTo>
                  <a:pt x="149" y="157"/>
                </a:moveTo>
                <a:cubicBezTo>
                  <a:pt x="149" y="155"/>
                  <a:pt x="149" y="153"/>
                  <a:pt x="150" y="152"/>
                </a:cubicBezTo>
                <a:cubicBezTo>
                  <a:pt x="152" y="151"/>
                  <a:pt x="153" y="151"/>
                  <a:pt x="154" y="150"/>
                </a:cubicBezTo>
                <a:cubicBezTo>
                  <a:pt x="155" y="151"/>
                  <a:pt x="156" y="151"/>
                  <a:pt x="157" y="152"/>
                </a:cubicBezTo>
                <a:cubicBezTo>
                  <a:pt x="155" y="154"/>
                  <a:pt x="153" y="155"/>
                  <a:pt x="149" y="157"/>
                </a:cubicBezTo>
                <a:close/>
                <a:moveTo>
                  <a:pt x="85" y="108"/>
                </a:moveTo>
                <a:cubicBezTo>
                  <a:pt x="89" y="106"/>
                  <a:pt x="93" y="104"/>
                  <a:pt x="96" y="100"/>
                </a:cubicBezTo>
                <a:cubicBezTo>
                  <a:pt x="98" y="101"/>
                  <a:pt x="99" y="102"/>
                  <a:pt x="101" y="103"/>
                </a:cubicBezTo>
                <a:cubicBezTo>
                  <a:pt x="101" y="115"/>
                  <a:pt x="104" y="129"/>
                  <a:pt x="106" y="134"/>
                </a:cubicBezTo>
                <a:cubicBezTo>
                  <a:pt x="100" y="128"/>
                  <a:pt x="92" y="117"/>
                  <a:pt x="85" y="108"/>
                </a:cubicBezTo>
                <a:close/>
              </a:path>
            </a:pathLst>
          </a:custGeom>
          <a:solidFill>
            <a:srgbClr val="7FB905"/>
          </a:solidFill>
          <a:ln>
            <a:noFill/>
          </a:ln>
        </p:spPr>
        <p:txBody>
          <a:bodyPr/>
          <a:lstStyle/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414042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59" name="Freeform 80"/>
          <p:cNvSpPr>
            <a:spLocks/>
          </p:cNvSpPr>
          <p:nvPr/>
        </p:nvSpPr>
        <p:spPr bwMode="auto">
          <a:xfrm>
            <a:off x="5236080" y="4034108"/>
            <a:ext cx="366213" cy="410563"/>
          </a:xfrm>
          <a:custGeom>
            <a:avLst/>
            <a:gdLst>
              <a:gd name="T0" fmla="*/ 784545 w 208"/>
              <a:gd name="T1" fmla="*/ 776679 h 231"/>
              <a:gd name="T2" fmla="*/ 601738 w 208"/>
              <a:gd name="T3" fmla="*/ 639618 h 231"/>
              <a:gd name="T4" fmla="*/ 605547 w 208"/>
              <a:gd name="T5" fmla="*/ 628196 h 231"/>
              <a:gd name="T6" fmla="*/ 689333 w 208"/>
              <a:gd name="T7" fmla="*/ 612967 h 231"/>
              <a:gd name="T8" fmla="*/ 693142 w 208"/>
              <a:gd name="T9" fmla="*/ 601546 h 231"/>
              <a:gd name="T10" fmla="*/ 567462 w 208"/>
              <a:gd name="T11" fmla="*/ 510172 h 231"/>
              <a:gd name="T12" fmla="*/ 571271 w 208"/>
              <a:gd name="T13" fmla="*/ 498750 h 231"/>
              <a:gd name="T14" fmla="*/ 639823 w 208"/>
              <a:gd name="T15" fmla="*/ 487328 h 231"/>
              <a:gd name="T16" fmla="*/ 643632 w 208"/>
              <a:gd name="T17" fmla="*/ 472099 h 231"/>
              <a:gd name="T18" fmla="*/ 517952 w 208"/>
              <a:gd name="T19" fmla="*/ 354074 h 231"/>
              <a:gd name="T20" fmla="*/ 521761 w 208"/>
              <a:gd name="T21" fmla="*/ 342653 h 231"/>
              <a:gd name="T22" fmla="*/ 586505 w 208"/>
              <a:gd name="T23" fmla="*/ 331231 h 231"/>
              <a:gd name="T24" fmla="*/ 586505 w 208"/>
              <a:gd name="T25" fmla="*/ 316002 h 231"/>
              <a:gd name="T26" fmla="*/ 403698 w 208"/>
              <a:gd name="T27" fmla="*/ 3807 h 231"/>
              <a:gd name="T28" fmla="*/ 392273 w 208"/>
              <a:gd name="T29" fmla="*/ 3807 h 231"/>
              <a:gd name="T30" fmla="*/ 205657 w 208"/>
              <a:gd name="T31" fmla="*/ 316002 h 231"/>
              <a:gd name="T32" fmla="*/ 209466 w 208"/>
              <a:gd name="T33" fmla="*/ 331231 h 231"/>
              <a:gd name="T34" fmla="*/ 270401 w 208"/>
              <a:gd name="T35" fmla="*/ 342653 h 231"/>
              <a:gd name="T36" fmla="*/ 274210 w 208"/>
              <a:gd name="T37" fmla="*/ 354074 h 231"/>
              <a:gd name="T38" fmla="*/ 152339 w 208"/>
              <a:gd name="T39" fmla="*/ 472099 h 231"/>
              <a:gd name="T40" fmla="*/ 152339 w 208"/>
              <a:gd name="T41" fmla="*/ 487328 h 231"/>
              <a:gd name="T42" fmla="*/ 220891 w 208"/>
              <a:gd name="T43" fmla="*/ 498750 h 231"/>
              <a:gd name="T44" fmla="*/ 224700 w 208"/>
              <a:gd name="T45" fmla="*/ 510172 h 231"/>
              <a:gd name="T46" fmla="*/ 102829 w 208"/>
              <a:gd name="T47" fmla="*/ 601546 h 231"/>
              <a:gd name="T48" fmla="*/ 102829 w 208"/>
              <a:gd name="T49" fmla="*/ 612967 h 231"/>
              <a:gd name="T50" fmla="*/ 186615 w 208"/>
              <a:gd name="T51" fmla="*/ 628196 h 231"/>
              <a:gd name="T52" fmla="*/ 194232 w 208"/>
              <a:gd name="T53" fmla="*/ 639618 h 231"/>
              <a:gd name="T54" fmla="*/ 7617 w 208"/>
              <a:gd name="T55" fmla="*/ 776679 h 231"/>
              <a:gd name="T56" fmla="*/ 7617 w 208"/>
              <a:gd name="T57" fmla="*/ 788101 h 231"/>
              <a:gd name="T58" fmla="*/ 350379 w 208"/>
              <a:gd name="T59" fmla="*/ 822366 h 231"/>
              <a:gd name="T60" fmla="*/ 346571 w 208"/>
              <a:gd name="T61" fmla="*/ 822366 h 231"/>
              <a:gd name="T62" fmla="*/ 346571 w 208"/>
              <a:gd name="T63" fmla="*/ 879475 h 231"/>
              <a:gd name="T64" fmla="*/ 445591 w 208"/>
              <a:gd name="T65" fmla="*/ 879475 h 231"/>
              <a:gd name="T66" fmla="*/ 445591 w 208"/>
              <a:gd name="T67" fmla="*/ 822366 h 231"/>
              <a:gd name="T68" fmla="*/ 445591 w 208"/>
              <a:gd name="T69" fmla="*/ 822366 h 231"/>
              <a:gd name="T70" fmla="*/ 784545 w 208"/>
              <a:gd name="T71" fmla="*/ 788101 h 231"/>
              <a:gd name="T72" fmla="*/ 784545 w 208"/>
              <a:gd name="T73" fmla="*/ 776679 h 23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208" h="231">
                <a:moveTo>
                  <a:pt x="206" y="204"/>
                </a:moveTo>
                <a:cubicBezTo>
                  <a:pt x="189" y="197"/>
                  <a:pt x="172" y="183"/>
                  <a:pt x="158" y="168"/>
                </a:cubicBezTo>
                <a:cubicBezTo>
                  <a:pt x="157" y="167"/>
                  <a:pt x="158" y="165"/>
                  <a:pt x="159" y="165"/>
                </a:cubicBezTo>
                <a:cubicBezTo>
                  <a:pt x="168" y="163"/>
                  <a:pt x="176" y="162"/>
                  <a:pt x="181" y="161"/>
                </a:cubicBezTo>
                <a:cubicBezTo>
                  <a:pt x="183" y="161"/>
                  <a:pt x="183" y="158"/>
                  <a:pt x="182" y="158"/>
                </a:cubicBezTo>
                <a:cubicBezTo>
                  <a:pt x="170" y="153"/>
                  <a:pt x="159" y="144"/>
                  <a:pt x="149" y="134"/>
                </a:cubicBezTo>
                <a:cubicBezTo>
                  <a:pt x="148" y="133"/>
                  <a:pt x="149" y="131"/>
                  <a:pt x="150" y="131"/>
                </a:cubicBezTo>
                <a:cubicBezTo>
                  <a:pt x="158" y="130"/>
                  <a:pt x="164" y="129"/>
                  <a:pt x="168" y="128"/>
                </a:cubicBezTo>
                <a:cubicBezTo>
                  <a:pt x="170" y="127"/>
                  <a:pt x="170" y="125"/>
                  <a:pt x="169" y="124"/>
                </a:cubicBezTo>
                <a:cubicBezTo>
                  <a:pt x="157" y="118"/>
                  <a:pt x="146" y="106"/>
                  <a:pt x="136" y="93"/>
                </a:cubicBezTo>
                <a:cubicBezTo>
                  <a:pt x="135" y="92"/>
                  <a:pt x="136" y="91"/>
                  <a:pt x="137" y="90"/>
                </a:cubicBezTo>
                <a:cubicBezTo>
                  <a:pt x="144" y="89"/>
                  <a:pt x="150" y="88"/>
                  <a:pt x="154" y="87"/>
                </a:cubicBezTo>
                <a:cubicBezTo>
                  <a:pt x="155" y="86"/>
                  <a:pt x="155" y="84"/>
                  <a:pt x="154" y="83"/>
                </a:cubicBezTo>
                <a:cubicBezTo>
                  <a:pt x="131" y="68"/>
                  <a:pt x="112" y="17"/>
                  <a:pt x="106" y="1"/>
                </a:cubicBezTo>
                <a:cubicBezTo>
                  <a:pt x="105" y="0"/>
                  <a:pt x="103" y="0"/>
                  <a:pt x="103" y="1"/>
                </a:cubicBezTo>
                <a:cubicBezTo>
                  <a:pt x="97" y="17"/>
                  <a:pt x="78" y="68"/>
                  <a:pt x="54" y="83"/>
                </a:cubicBezTo>
                <a:cubicBezTo>
                  <a:pt x="53" y="84"/>
                  <a:pt x="53" y="86"/>
                  <a:pt x="55" y="87"/>
                </a:cubicBezTo>
                <a:cubicBezTo>
                  <a:pt x="59" y="88"/>
                  <a:pt x="64" y="89"/>
                  <a:pt x="71" y="90"/>
                </a:cubicBezTo>
                <a:cubicBezTo>
                  <a:pt x="73" y="91"/>
                  <a:pt x="73" y="92"/>
                  <a:pt x="72" y="93"/>
                </a:cubicBezTo>
                <a:cubicBezTo>
                  <a:pt x="63" y="106"/>
                  <a:pt x="52" y="118"/>
                  <a:pt x="40" y="124"/>
                </a:cubicBezTo>
                <a:cubicBezTo>
                  <a:pt x="38" y="125"/>
                  <a:pt x="38" y="127"/>
                  <a:pt x="40" y="128"/>
                </a:cubicBezTo>
                <a:cubicBezTo>
                  <a:pt x="44" y="129"/>
                  <a:pt x="51" y="130"/>
                  <a:pt x="58" y="131"/>
                </a:cubicBezTo>
                <a:cubicBezTo>
                  <a:pt x="60" y="131"/>
                  <a:pt x="60" y="133"/>
                  <a:pt x="59" y="134"/>
                </a:cubicBezTo>
                <a:cubicBezTo>
                  <a:pt x="49" y="144"/>
                  <a:pt x="38" y="153"/>
                  <a:pt x="27" y="158"/>
                </a:cubicBezTo>
                <a:cubicBezTo>
                  <a:pt x="25" y="158"/>
                  <a:pt x="25" y="161"/>
                  <a:pt x="27" y="161"/>
                </a:cubicBezTo>
                <a:cubicBezTo>
                  <a:pt x="32" y="162"/>
                  <a:pt x="40" y="163"/>
                  <a:pt x="49" y="165"/>
                </a:cubicBezTo>
                <a:cubicBezTo>
                  <a:pt x="51" y="165"/>
                  <a:pt x="52" y="167"/>
                  <a:pt x="51" y="168"/>
                </a:cubicBezTo>
                <a:cubicBezTo>
                  <a:pt x="36" y="183"/>
                  <a:pt x="20" y="197"/>
                  <a:pt x="2" y="204"/>
                </a:cubicBezTo>
                <a:cubicBezTo>
                  <a:pt x="0" y="205"/>
                  <a:pt x="1" y="207"/>
                  <a:pt x="2" y="207"/>
                </a:cubicBezTo>
                <a:cubicBezTo>
                  <a:pt x="18" y="211"/>
                  <a:pt x="60" y="216"/>
                  <a:pt x="92" y="216"/>
                </a:cubicBezTo>
                <a:cubicBezTo>
                  <a:pt x="92" y="216"/>
                  <a:pt x="92" y="216"/>
                  <a:pt x="91" y="216"/>
                </a:cubicBezTo>
                <a:cubicBezTo>
                  <a:pt x="91" y="231"/>
                  <a:pt x="91" y="231"/>
                  <a:pt x="91" y="231"/>
                </a:cubicBezTo>
                <a:cubicBezTo>
                  <a:pt x="117" y="231"/>
                  <a:pt x="117" y="231"/>
                  <a:pt x="117" y="231"/>
                </a:cubicBezTo>
                <a:cubicBezTo>
                  <a:pt x="117" y="216"/>
                  <a:pt x="117" y="216"/>
                  <a:pt x="117" y="216"/>
                </a:cubicBezTo>
                <a:cubicBezTo>
                  <a:pt x="117" y="216"/>
                  <a:pt x="117" y="216"/>
                  <a:pt x="117" y="216"/>
                </a:cubicBezTo>
                <a:cubicBezTo>
                  <a:pt x="149" y="216"/>
                  <a:pt x="190" y="211"/>
                  <a:pt x="206" y="207"/>
                </a:cubicBezTo>
                <a:cubicBezTo>
                  <a:pt x="208" y="207"/>
                  <a:pt x="208" y="205"/>
                  <a:pt x="206" y="204"/>
                </a:cubicBezTo>
                <a:close/>
              </a:path>
            </a:pathLst>
          </a:custGeom>
          <a:solidFill>
            <a:srgbClr val="7FB905"/>
          </a:solidFill>
          <a:ln>
            <a:noFill/>
          </a:ln>
        </p:spPr>
        <p:txBody>
          <a:bodyPr/>
          <a:lstStyle/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414042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60" name="Freeform 78"/>
          <p:cNvSpPr>
            <a:spLocks noEditPoints="1"/>
          </p:cNvSpPr>
          <p:nvPr/>
        </p:nvSpPr>
        <p:spPr bwMode="auto">
          <a:xfrm>
            <a:off x="5519193" y="3915311"/>
            <a:ext cx="542601" cy="553109"/>
          </a:xfrm>
          <a:custGeom>
            <a:avLst/>
            <a:gdLst>
              <a:gd name="T0" fmla="*/ 1403350 w 369"/>
              <a:gd name="T1" fmla="*/ 646886 h 398"/>
              <a:gd name="T2" fmla="*/ 1296863 w 369"/>
              <a:gd name="T3" fmla="*/ 433794 h 398"/>
              <a:gd name="T4" fmla="*/ 920354 w 369"/>
              <a:gd name="T5" fmla="*/ 129377 h 398"/>
              <a:gd name="T6" fmla="*/ 490602 w 369"/>
              <a:gd name="T7" fmla="*/ 144598 h 398"/>
              <a:gd name="T8" fmla="*/ 136912 w 369"/>
              <a:gd name="T9" fmla="*/ 536535 h 398"/>
              <a:gd name="T10" fmla="*/ 460177 w 369"/>
              <a:gd name="T11" fmla="*/ 932277 h 398"/>
              <a:gd name="T12" fmla="*/ 646530 w 369"/>
              <a:gd name="T13" fmla="*/ 1187227 h 398"/>
              <a:gd name="T14" fmla="*/ 627514 w 369"/>
              <a:gd name="T15" fmla="*/ 1514475 h 398"/>
              <a:gd name="T16" fmla="*/ 753017 w 369"/>
              <a:gd name="T17" fmla="*/ 1514475 h 398"/>
              <a:gd name="T18" fmla="*/ 768230 w 369"/>
              <a:gd name="T19" fmla="*/ 1217668 h 398"/>
              <a:gd name="T20" fmla="*/ 889929 w 369"/>
              <a:gd name="T21" fmla="*/ 1061655 h 398"/>
              <a:gd name="T22" fmla="*/ 969795 w 369"/>
              <a:gd name="T23" fmla="*/ 1019797 h 398"/>
              <a:gd name="T24" fmla="*/ 1258832 w 369"/>
              <a:gd name="T25" fmla="*/ 890420 h 398"/>
              <a:gd name="T26" fmla="*/ 1403350 w 369"/>
              <a:gd name="T27" fmla="*/ 646886 h 398"/>
              <a:gd name="T28" fmla="*/ 597089 w 369"/>
              <a:gd name="T29" fmla="*/ 1092096 h 398"/>
              <a:gd name="T30" fmla="*/ 471586 w 369"/>
              <a:gd name="T31" fmla="*/ 928472 h 398"/>
              <a:gd name="T32" fmla="*/ 494405 w 369"/>
              <a:gd name="T33" fmla="*/ 920862 h 398"/>
              <a:gd name="T34" fmla="*/ 627514 w 369"/>
              <a:gd name="T35" fmla="*/ 993161 h 398"/>
              <a:gd name="T36" fmla="*/ 646530 w 369"/>
              <a:gd name="T37" fmla="*/ 1126343 h 398"/>
              <a:gd name="T38" fmla="*/ 597089 w 369"/>
              <a:gd name="T39" fmla="*/ 1092096 h 398"/>
              <a:gd name="T40" fmla="*/ 764426 w 369"/>
              <a:gd name="T41" fmla="*/ 1080681 h 398"/>
              <a:gd name="T42" fmla="*/ 753017 w 369"/>
              <a:gd name="T43" fmla="*/ 974135 h 398"/>
              <a:gd name="T44" fmla="*/ 787245 w 369"/>
              <a:gd name="T45" fmla="*/ 951303 h 398"/>
              <a:gd name="T46" fmla="*/ 893732 w 369"/>
              <a:gd name="T47" fmla="*/ 1004576 h 398"/>
              <a:gd name="T48" fmla="*/ 764426 w 369"/>
              <a:gd name="T49" fmla="*/ 1080681 h 39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69" h="398">
                <a:moveTo>
                  <a:pt x="369" y="170"/>
                </a:moveTo>
                <a:cubicBezTo>
                  <a:pt x="368" y="147"/>
                  <a:pt x="358" y="127"/>
                  <a:pt x="341" y="114"/>
                </a:cubicBezTo>
                <a:cubicBezTo>
                  <a:pt x="351" y="59"/>
                  <a:pt x="294" y="12"/>
                  <a:pt x="242" y="34"/>
                </a:cubicBezTo>
                <a:cubicBezTo>
                  <a:pt x="212" y="0"/>
                  <a:pt x="157" y="2"/>
                  <a:pt x="129" y="38"/>
                </a:cubicBezTo>
                <a:cubicBezTo>
                  <a:pt x="66" y="8"/>
                  <a:pt x="0" y="80"/>
                  <a:pt x="36" y="141"/>
                </a:cubicBezTo>
                <a:cubicBezTo>
                  <a:pt x="5" y="197"/>
                  <a:pt x="60" y="264"/>
                  <a:pt x="121" y="245"/>
                </a:cubicBezTo>
                <a:cubicBezTo>
                  <a:pt x="135" y="271"/>
                  <a:pt x="147" y="294"/>
                  <a:pt x="170" y="312"/>
                </a:cubicBezTo>
                <a:cubicBezTo>
                  <a:pt x="170" y="341"/>
                  <a:pt x="164" y="370"/>
                  <a:pt x="165" y="398"/>
                </a:cubicBezTo>
                <a:cubicBezTo>
                  <a:pt x="198" y="398"/>
                  <a:pt x="198" y="398"/>
                  <a:pt x="198" y="398"/>
                </a:cubicBezTo>
                <a:cubicBezTo>
                  <a:pt x="193" y="373"/>
                  <a:pt x="202" y="346"/>
                  <a:pt x="202" y="320"/>
                </a:cubicBezTo>
                <a:cubicBezTo>
                  <a:pt x="206" y="309"/>
                  <a:pt x="207" y="297"/>
                  <a:pt x="234" y="279"/>
                </a:cubicBezTo>
                <a:cubicBezTo>
                  <a:pt x="241" y="275"/>
                  <a:pt x="248" y="272"/>
                  <a:pt x="255" y="268"/>
                </a:cubicBezTo>
                <a:cubicBezTo>
                  <a:pt x="283" y="269"/>
                  <a:pt x="316" y="259"/>
                  <a:pt x="331" y="234"/>
                </a:cubicBezTo>
                <a:cubicBezTo>
                  <a:pt x="354" y="222"/>
                  <a:pt x="369" y="198"/>
                  <a:pt x="369" y="170"/>
                </a:cubicBezTo>
                <a:close/>
                <a:moveTo>
                  <a:pt x="157" y="287"/>
                </a:moveTo>
                <a:cubicBezTo>
                  <a:pt x="144" y="276"/>
                  <a:pt x="134" y="258"/>
                  <a:pt x="124" y="244"/>
                </a:cubicBezTo>
                <a:cubicBezTo>
                  <a:pt x="126" y="244"/>
                  <a:pt x="128" y="243"/>
                  <a:pt x="130" y="242"/>
                </a:cubicBezTo>
                <a:cubicBezTo>
                  <a:pt x="139" y="252"/>
                  <a:pt x="151" y="259"/>
                  <a:pt x="165" y="261"/>
                </a:cubicBezTo>
                <a:cubicBezTo>
                  <a:pt x="169" y="272"/>
                  <a:pt x="170" y="284"/>
                  <a:pt x="170" y="296"/>
                </a:cubicBezTo>
                <a:cubicBezTo>
                  <a:pt x="166" y="293"/>
                  <a:pt x="161" y="290"/>
                  <a:pt x="157" y="287"/>
                </a:cubicBezTo>
                <a:close/>
                <a:moveTo>
                  <a:pt x="201" y="284"/>
                </a:moveTo>
                <a:cubicBezTo>
                  <a:pt x="200" y="274"/>
                  <a:pt x="199" y="265"/>
                  <a:pt x="198" y="256"/>
                </a:cubicBezTo>
                <a:cubicBezTo>
                  <a:pt x="201" y="254"/>
                  <a:pt x="204" y="252"/>
                  <a:pt x="207" y="250"/>
                </a:cubicBezTo>
                <a:cubicBezTo>
                  <a:pt x="214" y="256"/>
                  <a:pt x="224" y="261"/>
                  <a:pt x="235" y="264"/>
                </a:cubicBezTo>
                <a:cubicBezTo>
                  <a:pt x="222" y="269"/>
                  <a:pt x="211" y="274"/>
                  <a:pt x="201" y="284"/>
                </a:cubicBezTo>
                <a:close/>
              </a:path>
            </a:pathLst>
          </a:custGeom>
          <a:solidFill>
            <a:srgbClr val="7FB905"/>
          </a:solidFill>
          <a:ln>
            <a:noFill/>
          </a:ln>
        </p:spPr>
        <p:txBody>
          <a:bodyPr/>
          <a:lstStyle/>
          <a:p>
            <a:pPr defTabSz="91435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414042"/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  <p:cxnSp>
        <p:nvCxnSpPr>
          <p:cNvPr id="64" name="直線單箭頭接點 63"/>
          <p:cNvCxnSpPr>
            <a:stCxn id="12" idx="0"/>
          </p:cNvCxnSpPr>
          <p:nvPr/>
        </p:nvCxnSpPr>
        <p:spPr>
          <a:xfrm flipH="1" flipV="1">
            <a:off x="5810165" y="4491963"/>
            <a:ext cx="1862347" cy="604639"/>
          </a:xfrm>
          <a:prstGeom prst="straightConnector1">
            <a:avLst/>
          </a:prstGeom>
          <a:ln>
            <a:solidFill>
              <a:srgbClr val="26AA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/>
          <p:cNvCxnSpPr>
            <a:stCxn id="12" idx="0"/>
            <a:endCxn id="9" idx="2"/>
          </p:cNvCxnSpPr>
          <p:nvPr/>
        </p:nvCxnSpPr>
        <p:spPr>
          <a:xfrm flipH="1" flipV="1">
            <a:off x="7669119" y="3969466"/>
            <a:ext cx="3392" cy="1127137"/>
          </a:xfrm>
          <a:prstGeom prst="straightConnector1">
            <a:avLst/>
          </a:prstGeom>
          <a:ln>
            <a:solidFill>
              <a:srgbClr val="26AA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67"/>
          <p:cNvCxnSpPr>
            <a:stCxn id="12" idx="0"/>
            <a:endCxn id="10" idx="2"/>
          </p:cNvCxnSpPr>
          <p:nvPr/>
        </p:nvCxnSpPr>
        <p:spPr>
          <a:xfrm flipV="1">
            <a:off x="7672514" y="4446603"/>
            <a:ext cx="1879873" cy="649999"/>
          </a:xfrm>
          <a:prstGeom prst="straightConnector1">
            <a:avLst/>
          </a:prstGeom>
          <a:ln>
            <a:solidFill>
              <a:srgbClr val="26AA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字方塊 82"/>
          <p:cNvSpPr txBox="1"/>
          <p:nvPr/>
        </p:nvSpPr>
        <p:spPr>
          <a:xfrm>
            <a:off x="6921957" y="468018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>
              <a:defRPr/>
            </a:pPr>
            <a:r>
              <a:rPr lang="zh-TW" altLang="en-US" b="1" dirty="0">
                <a:solidFill>
                  <a:srgbClr val="26AA7B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減輕環境壓力</a:t>
            </a:r>
          </a:p>
        </p:txBody>
      </p:sp>
      <p:pic>
        <p:nvPicPr>
          <p:cNvPr id="84" name="圖片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414" y="3744249"/>
            <a:ext cx="640135" cy="207283"/>
          </a:xfrm>
          <a:prstGeom prst="rect">
            <a:avLst/>
          </a:prstGeom>
        </p:spPr>
      </p:pic>
      <p:cxnSp>
        <p:nvCxnSpPr>
          <p:cNvPr id="102" name="弧形接點 101"/>
          <p:cNvCxnSpPr>
            <a:stCxn id="8" idx="0"/>
            <a:endCxn id="10" idx="0"/>
          </p:cNvCxnSpPr>
          <p:nvPr/>
        </p:nvCxnSpPr>
        <p:spPr>
          <a:xfrm rot="5400000" flipH="1" flipV="1">
            <a:off x="7715047" y="772189"/>
            <a:ext cx="12700" cy="3674675"/>
          </a:xfrm>
          <a:prstGeom prst="curvedConnector3">
            <a:avLst>
              <a:gd name="adj1" fmla="val 7181819"/>
            </a:avLst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>
            <a:off x="1272506" y="2295876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>
              <a:defRPr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技術篩選標準設計邏輯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8D0DEB8F-27A6-DC43-80B1-75D38B062B54}"/>
              </a:ext>
            </a:extLst>
          </p:cNvPr>
          <p:cNvSpPr txBox="1"/>
          <p:nvPr/>
        </p:nvSpPr>
        <p:spPr>
          <a:xfrm>
            <a:off x="778485" y="5888688"/>
            <a:ext cx="49118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kumimoji="1" lang="zh-TW" altLang="en-US" sz="1867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  <a:cs typeface="Arial"/>
                <a:sym typeface="Arial"/>
              </a:rPr>
              <a:t>資料來源：資策會科法所蔡淳宇</a:t>
            </a:r>
          </a:p>
        </p:txBody>
      </p:sp>
    </p:spTree>
    <p:extLst>
      <p:ext uri="{BB962C8B-B14F-4D97-AF65-F5344CB8AC3E}">
        <p14:creationId xmlns:p14="http://schemas.microsoft.com/office/powerpoint/2010/main" val="2661040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760C61-A77A-49DA-B788-E156D09B6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1" y="165101"/>
            <a:ext cx="11893549" cy="647700"/>
          </a:xfrm>
        </p:spPr>
        <p:txBody>
          <a:bodyPr>
            <a:normAutofit/>
          </a:bodyPr>
          <a:lstStyle/>
          <a:p>
            <a:r>
              <a:rPr lang="zh-TW" altLang="en-US" sz="3600">
                <a:cs typeface="Heiti TC Medium" pitchFamily="2" charset="-128"/>
              </a:rPr>
              <a:t>礦業（非金屬製程） </a:t>
            </a:r>
            <a:r>
              <a:rPr lang="en-US" altLang="zh-TW" sz="3600">
                <a:cs typeface="Heiti TC Medium" pitchFamily="2" charset="-128"/>
              </a:rPr>
              <a:t>–</a:t>
            </a:r>
            <a:r>
              <a:rPr lang="zh-TW" altLang="en-US" sz="3600">
                <a:cs typeface="Heiti TC Medium" pitchFamily="2" charset="-128"/>
              </a:rPr>
              <a:t> 水泥生產　</a:t>
            </a:r>
            <a:r>
              <a:rPr lang="zh-TW" altLang="en-US" sz="2667">
                <a:cs typeface="Heiti TC Medium" pitchFamily="2" charset="-128"/>
              </a:rPr>
              <a:t>歐盟 </a:t>
            </a:r>
          </a:p>
        </p:txBody>
      </p:sp>
      <p:sp>
        <p:nvSpPr>
          <p:cNvPr id="164866" name="投影片編號版面配置區 3">
            <a:extLst>
              <a:ext uri="{FF2B5EF4-FFF2-40B4-BE49-F238E27FC236}">
                <a16:creationId xmlns:a16="http://schemas.microsoft.com/office/drawing/2014/main" id="{AAA982A6-8BC6-481C-BEBF-08C81F0F74B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60201" y="6356351"/>
            <a:ext cx="2275417" cy="3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defTabSz="609585" rtl="0" eaLnBrk="1" fontAlgn="auto" hangingPunct="1">
              <a:spcBef>
                <a:spcPts val="0"/>
              </a:spcBef>
              <a:spcAft>
                <a:spcPts val="0"/>
              </a:spcAft>
              <a:defRPr sz="1333" b="1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4B095-7AD3-43AD-B7B8-7904E178C075}" type="slidenum">
              <a:rPr lang="zh-TW" altLang="en-US">
                <a:solidFill>
                  <a:prstClr val="white">
                    <a:lumMod val="50000"/>
                  </a:prstClr>
                </a:solidFill>
                <a:ea typeface="新細明體" panose="02020500000000000000" pitchFamily="18" charset="-120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zh-TW" altLang="en-US" sz="1600">
              <a:solidFill>
                <a:srgbClr val="7F7F7F"/>
              </a:solidFill>
              <a:ea typeface="新細明體" panose="02020500000000000000" pitchFamily="18" charset="-120"/>
              <a:sym typeface="Arial"/>
            </a:endParaRPr>
          </a:p>
        </p:txBody>
      </p:sp>
      <p:graphicFrame>
        <p:nvGraphicFramePr>
          <p:cNvPr id="3" name="表格 5">
            <a:extLst>
              <a:ext uri="{FF2B5EF4-FFF2-40B4-BE49-F238E27FC236}">
                <a16:creationId xmlns:a16="http://schemas.microsoft.com/office/drawing/2014/main" id="{A367A34C-7B63-4C2B-A3FC-6D8B90379D5A}"/>
              </a:ext>
            </a:extLst>
          </p:cNvPr>
          <p:cNvGraphicFramePr>
            <a:graphicFrameLocks noGrp="1"/>
          </p:cNvGraphicFramePr>
          <p:nvPr/>
        </p:nvGraphicFramePr>
        <p:xfrm>
          <a:off x="273051" y="994834"/>
          <a:ext cx="11669182" cy="5363634"/>
        </p:xfrm>
        <a:graphic>
          <a:graphicData uri="http://schemas.openxmlformats.org/drawingml/2006/table">
            <a:tbl>
              <a:tblPr/>
              <a:tblGrid>
                <a:gridCol w="1746249">
                  <a:extLst>
                    <a:ext uri="{9D8B030D-6E8A-4147-A177-3AD203B41FA5}">
                      <a16:colId xmlns:a16="http://schemas.microsoft.com/office/drawing/2014/main" val="2907591353"/>
                    </a:ext>
                  </a:extLst>
                </a:gridCol>
                <a:gridCol w="9922933">
                  <a:extLst>
                    <a:ext uri="{9D8B030D-6E8A-4147-A177-3AD203B41FA5}">
                      <a16:colId xmlns:a16="http://schemas.microsoft.com/office/drawing/2014/main" val="2184471339"/>
                    </a:ext>
                  </a:extLst>
                </a:gridCol>
              </a:tblGrid>
              <a:tr h="596900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氣候變遷減緩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7800" indent="-1778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7800" marR="0" lvl="0" indent="-17780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水泥熟料：≦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0.766 tCO2e</a:t>
                      </a:r>
                    </a:p>
                    <a:p>
                      <a:pPr marL="177800" marR="0" lvl="0" indent="-17780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與水泥熟料或水泥生產過程相關：≦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0.498 tCO2e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592778"/>
                  </a:ext>
                </a:extLst>
              </a:tr>
              <a:tr h="833967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未造成重大危害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（右為重大危害定義）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與水泥窯中化石燃料的消耗和燃燒反應有關的空氣污染排放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位於缺水地區生產設施的用水量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水泥生產過程中燃料替代品的（有害）廢物處理和儲存可能會汙染土壤和地下水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684968"/>
                  </a:ext>
                </a:extLst>
              </a:tr>
              <a:tr h="1545167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氣候變遷調適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降低重大實際氣候風險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考慮目前天氣多變性和未來的氣候變遷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基於對可用氣候數據的可靠分析、與對各種未來情境的預測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與經濟活動預期的生命週期一致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支援系統調適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活動不會導致對其他的氣候風險增加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505891"/>
                  </a:ext>
                </a:extLst>
              </a:tr>
              <a:tr h="596900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水及海洋資源的永續性及保育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辨識及管理相關風險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符合歐盟水相關法規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210227"/>
                  </a:ext>
                </a:extLst>
              </a:tr>
              <a:tr h="596900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轉型至循環經濟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水泥製造廠可使用來自廢棄物的替代燃料，如固體廢棄物燃料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(SRF)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、二次料，如如再生混凝土骨料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(RCA)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使用有害廢棄物作為替代燃料， 需符合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EU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廢棄物管理計畫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338592"/>
                  </a:ext>
                </a:extLst>
              </a:tr>
              <a:tr h="596900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污染防治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確保排放廢水、廢氣，符合歐盟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BREFs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中的水泥、石灰和氧化鎂生產排放標準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(BAT-AEL)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確保符合認驗證標準，如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ISO14001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EMAS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，或同等標準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541044"/>
                  </a:ext>
                </a:extLst>
              </a:tr>
              <a:tr h="596900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生物多樣性及生態系統的保護與復原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確保廠區作業符合歐盟相關指令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2014/52/EU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2001/42/EC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或同等級之國際標準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確保鄰近生物多樣性敏感區的廠區，符合歐盟生物多樣性策略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(COM 2011 244)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、鳥類準則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(2009/147/EC)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、棲地準則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(92/43/ EEC)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等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611701"/>
                  </a:ext>
                </a:extLst>
              </a:tr>
            </a:tbl>
          </a:graphicData>
        </a:graphic>
      </p:graphicFrame>
      <p:sp>
        <p:nvSpPr>
          <p:cNvPr id="164893" name="文字方塊 4">
            <a:extLst>
              <a:ext uri="{FF2B5EF4-FFF2-40B4-BE49-F238E27FC236}">
                <a16:creationId xmlns:a16="http://schemas.microsoft.com/office/drawing/2014/main" id="{C54755A0-40CD-47F6-A00A-27D03FA5741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064934" y="6441018"/>
            <a:ext cx="7048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defTabSz="609585">
              <a:defRPr/>
            </a:pPr>
            <a:r>
              <a:rPr lang="zh-TW" altLang="en-US" sz="1200">
                <a:solidFill>
                  <a:srgbClr val="00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資料來源 </a:t>
            </a:r>
            <a:r>
              <a:rPr lang="en-US" altLang="zh-TW" sz="1200">
                <a:solidFill>
                  <a:srgbClr val="00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:</a:t>
            </a:r>
            <a:r>
              <a:rPr lang="zh-TW" altLang="en-US" sz="1200">
                <a:solidFill>
                  <a:srgbClr val="00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 歐盟</a:t>
            </a:r>
            <a:r>
              <a:rPr lang="en-US" altLang="zh-TW" sz="1200">
                <a:solidFill>
                  <a:srgbClr val="000000"/>
                </a:solidFill>
                <a:latin typeface="微軟正黑體" panose="020B0604030504040204" pitchFamily="34" charset="-120"/>
                <a:cs typeface="Arial"/>
                <a:sym typeface="Arial"/>
              </a:rPr>
              <a:t>《Taxonomy: Final report of the Technical Expert》</a:t>
            </a:r>
          </a:p>
        </p:txBody>
      </p:sp>
    </p:spTree>
    <p:extLst>
      <p:ext uri="{BB962C8B-B14F-4D97-AF65-F5344CB8AC3E}">
        <p14:creationId xmlns:p14="http://schemas.microsoft.com/office/powerpoint/2010/main" val="1460478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91"/>
            <a:ext cx="5597504" cy="68310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96000" y="1048293"/>
            <a:ext cx="13901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rPr>
              <a:t>大綱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6095999" y="1817734"/>
            <a:ext cx="2487168" cy="0"/>
          </a:xfrm>
          <a:prstGeom prst="line">
            <a:avLst/>
          </a:prstGeom>
          <a:ln w="25400">
            <a:solidFill>
              <a:srgbClr val="3CC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 rot="2700000">
            <a:off x="10787656" y="156231"/>
            <a:ext cx="754354" cy="754354"/>
          </a:xfrm>
          <a:prstGeom prst="roundRect">
            <a:avLst>
              <a:gd name="adj" fmla="val 6887"/>
            </a:avLst>
          </a:prstGeom>
          <a:solidFill>
            <a:schemeClr val="bg1"/>
          </a:solidFill>
          <a:ln w="12700">
            <a:noFill/>
          </a:ln>
          <a:effectLst>
            <a:innerShdw blurRad="190500" dist="50800" dir="135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0823156" y="563905"/>
            <a:ext cx="683354" cy="683354"/>
            <a:chOff x="3700441" y="1274408"/>
            <a:chExt cx="1646508" cy="1646508"/>
          </a:xfrm>
        </p:grpSpPr>
        <p:sp>
          <p:nvSpPr>
            <p:cNvPr id="12" name="圆角矩形 11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chemeClr val="accent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solidFill>
              <a:schemeClr val="bg1"/>
            </a:solid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854928" y="1231773"/>
            <a:ext cx="619809" cy="619809"/>
            <a:chOff x="3700441" y="1274408"/>
            <a:chExt cx="1646508" cy="1646508"/>
          </a:xfrm>
        </p:grpSpPr>
        <p:sp>
          <p:nvSpPr>
            <p:cNvPr id="15" name="圆角矩形 14"/>
            <p:cNvSpPr/>
            <p:nvPr/>
          </p:nvSpPr>
          <p:spPr>
            <a:xfrm rot="2700000">
              <a:off x="3700441" y="1274408"/>
              <a:ext cx="1646508" cy="1646508"/>
            </a:xfrm>
            <a:prstGeom prst="roundRect">
              <a:avLst>
                <a:gd name="adj" fmla="val 6887"/>
              </a:avLst>
            </a:prstGeom>
            <a:solidFill>
              <a:schemeClr val="accent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 rot="2700000">
              <a:off x="3794878" y="1368844"/>
              <a:ext cx="1457637" cy="1457637"/>
            </a:xfrm>
            <a:prstGeom prst="roundRect">
              <a:avLst>
                <a:gd name="adj" fmla="val 6887"/>
              </a:avLst>
            </a:prstGeom>
            <a:solidFill>
              <a:schemeClr val="bg1"/>
            </a:solidFill>
            <a:ln w="12700">
              <a:noFill/>
            </a:ln>
            <a:effectLst>
              <a:innerShdw blurRad="190500" dist="50800" dir="135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790765" y="239697"/>
            <a:ext cx="3258105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https://www.ypppt.com/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F2FCAAA-850F-4A81-88A2-7A383C144A03}"/>
              </a:ext>
            </a:extLst>
          </p:cNvPr>
          <p:cNvSpPr txBox="1">
            <a:spLocks/>
          </p:cNvSpPr>
          <p:nvPr/>
        </p:nvSpPr>
        <p:spPr>
          <a:xfrm>
            <a:off x="6061741" y="2089000"/>
            <a:ext cx="5491090" cy="466248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  <a:buFont typeface="Wingdings" pitchFamily="2" charset="2"/>
              <a:buChar char="n"/>
            </a:pPr>
            <a:r>
              <a:rPr kumimoji="1" lang="zh-TW" altLang="en-US" sz="3200" b="1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</a:rPr>
              <a:t>前言</a:t>
            </a:r>
            <a:endParaRPr kumimoji="1" lang="en-US" altLang="zh-TW" sz="3200" b="1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  <a:cs typeface="Arial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n"/>
            </a:pPr>
            <a:r>
              <a:rPr kumimoji="1" lang="zh-TW" altLang="en-US" sz="3200" b="1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企業環境外部成本知多少？</a:t>
            </a:r>
            <a:endParaRPr kumimoji="1" lang="en-US" altLang="zh-TW" sz="3200" b="1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  <a:cs typeface="Arial"/>
              <a:sym typeface="Arial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n"/>
            </a:pPr>
            <a:r>
              <a:rPr kumimoji="1" lang="zh-TW" altLang="en-US" sz="3200" b="1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經濟活動的永續標準</a:t>
            </a:r>
            <a:endParaRPr kumimoji="1" lang="en-US" altLang="zh-TW" sz="3200" b="1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  <a:cs typeface="Arial"/>
              <a:sym typeface="Arial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n"/>
            </a:pPr>
            <a:r>
              <a:rPr kumimoji="1" lang="zh-TW" altLang="en-US" sz="3200" b="1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企業碳中和之道</a:t>
            </a:r>
            <a:endParaRPr kumimoji="1" lang="en-US" altLang="zh-TW" sz="3200" b="1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  <a:cs typeface="Arial"/>
              <a:sym typeface="Arial"/>
            </a:endParaRPr>
          </a:p>
          <a:p>
            <a:pPr lvl="1">
              <a:lnSpc>
                <a:spcPct val="170000"/>
              </a:lnSpc>
              <a:buFont typeface="Wingdings" pitchFamily="2" charset="2"/>
              <a:buChar char="ü"/>
            </a:pPr>
            <a:r>
              <a:rPr kumimoji="1" lang="zh-TW" altLang="en-US" sz="2800" b="1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企業的角色：以服飾業為例</a:t>
            </a:r>
            <a:endParaRPr kumimoji="1" lang="en-US" altLang="zh-TW" sz="2800" b="1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  <a:cs typeface="Arial"/>
              <a:sym typeface="Arial"/>
            </a:endParaRPr>
          </a:p>
          <a:p>
            <a:pPr lvl="1">
              <a:lnSpc>
                <a:spcPct val="170000"/>
              </a:lnSpc>
              <a:buFont typeface="Wingdings" pitchFamily="2" charset="2"/>
              <a:buChar char="ü"/>
            </a:pPr>
            <a:r>
              <a:rPr kumimoji="1" lang="zh-TW" altLang="en-US" sz="2800" b="1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台灣企業的挑戰</a:t>
            </a:r>
            <a:endParaRPr kumimoji="1" lang="en-US" altLang="zh-TW" sz="3200" b="1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7293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標題 1">
            <a:extLst>
              <a:ext uri="{FF2B5EF4-FFF2-40B4-BE49-F238E27FC236}">
                <a16:creationId xmlns:a16="http://schemas.microsoft.com/office/drawing/2014/main" id="{8D482736-3858-41C4-B533-D94410C40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1168"/>
            <a:ext cx="10515600" cy="1325033"/>
          </a:xfrm>
        </p:spPr>
        <p:txBody>
          <a:bodyPr/>
          <a:lstStyle/>
          <a:p>
            <a:r>
              <a:rPr lang="zh-TW" altLang="en-US" sz="4000">
                <a:cs typeface="Heiti TC Medium" pitchFamily="2" charset="-128"/>
              </a:rPr>
              <a:t>金屬製程 </a:t>
            </a:r>
            <a:r>
              <a:rPr lang="en-US" altLang="zh-TW" sz="4000">
                <a:cs typeface="Heiti TC Medium" pitchFamily="2" charset="-128"/>
              </a:rPr>
              <a:t>– </a:t>
            </a:r>
            <a:r>
              <a:rPr lang="zh-TW" altLang="en-US" sz="4000">
                <a:cs typeface="Heiti TC Medium" pitchFamily="2" charset="-128"/>
              </a:rPr>
              <a:t>鋼鐵生產　</a:t>
            </a:r>
            <a:r>
              <a:rPr lang="zh-TW" altLang="en-US" sz="2667">
                <a:cs typeface="Heiti TC Medium" pitchFamily="2" charset="-128"/>
              </a:rPr>
              <a:t>歐盟 鋼鐵</a:t>
            </a:r>
          </a:p>
        </p:txBody>
      </p:sp>
      <p:sp>
        <p:nvSpPr>
          <p:cNvPr id="166914" name="投影片編號版面配置區 3">
            <a:extLst>
              <a:ext uri="{FF2B5EF4-FFF2-40B4-BE49-F238E27FC236}">
                <a16:creationId xmlns:a16="http://schemas.microsoft.com/office/drawing/2014/main" id="{D45A6913-12A4-4CD4-993B-718487CEF61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60201" y="6356351"/>
            <a:ext cx="2275417" cy="3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defTabSz="609585" rtl="0" eaLnBrk="1" fontAlgn="auto" hangingPunct="1">
              <a:spcBef>
                <a:spcPts val="0"/>
              </a:spcBef>
              <a:spcAft>
                <a:spcPts val="0"/>
              </a:spcAft>
              <a:defRPr sz="1333" b="1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4B095-7AD3-43AD-B7B8-7904E178C075}" type="slidenum">
              <a:rPr lang="zh-TW" altLang="en-US">
                <a:solidFill>
                  <a:prstClr val="white">
                    <a:lumMod val="50000"/>
                  </a:prstClr>
                </a:solidFill>
                <a:ea typeface="新細明體" panose="02020500000000000000" pitchFamily="18" charset="-120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zh-TW" altLang="en-US" sz="1600">
              <a:solidFill>
                <a:srgbClr val="7F7F7F"/>
              </a:solidFill>
              <a:ea typeface="新細明體" panose="02020500000000000000" pitchFamily="18" charset="-120"/>
              <a:sym typeface="Arial"/>
            </a:endParaRPr>
          </a:p>
        </p:txBody>
      </p:sp>
      <p:graphicFrame>
        <p:nvGraphicFramePr>
          <p:cNvPr id="3" name="表格 5">
            <a:extLst>
              <a:ext uri="{FF2B5EF4-FFF2-40B4-BE49-F238E27FC236}">
                <a16:creationId xmlns:a16="http://schemas.microsoft.com/office/drawing/2014/main" id="{B385EEE1-FD9E-464B-A112-9A4E29EEBB72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062567"/>
          <a:ext cx="11887200" cy="5615519"/>
        </p:xfrm>
        <a:graphic>
          <a:graphicData uri="http://schemas.openxmlformats.org/drawingml/2006/table">
            <a:tbl>
              <a:tblPr/>
              <a:tblGrid>
                <a:gridCol w="1778000">
                  <a:extLst>
                    <a:ext uri="{9D8B030D-6E8A-4147-A177-3AD203B41FA5}">
                      <a16:colId xmlns:a16="http://schemas.microsoft.com/office/drawing/2014/main" val="3680900845"/>
                    </a:ext>
                  </a:extLst>
                </a:gridCol>
                <a:gridCol w="10109200">
                  <a:extLst>
                    <a:ext uri="{9D8B030D-6E8A-4147-A177-3AD203B41FA5}">
                      <a16:colId xmlns:a16="http://schemas.microsoft.com/office/drawing/2014/main" val="3114012046"/>
                    </a:ext>
                  </a:extLst>
                </a:gridCol>
              </a:tblGrid>
              <a:tr h="1138767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氣候變遷減緩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7800" indent="-1778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7800" marR="0" lvl="0" indent="-17780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溶化生鐵 ≦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1.328 tCO2e</a:t>
                      </a:r>
                    </a:p>
                    <a:p>
                      <a:pPr marL="177800" marR="0" lvl="0" indent="-17780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燒結礦 ≦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0.171 tCO2e</a:t>
                      </a:r>
                    </a:p>
                    <a:p>
                      <a:pPr marL="177800" marR="0" lvl="0" indent="-17780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鑄鐵 ≦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0.325 tCO2e</a:t>
                      </a:r>
                    </a:p>
                    <a:p>
                      <a:pPr marL="177800" marR="0" lvl="0" indent="-17780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電弧爐 高合金鋼 ≦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0.352 tCO2e</a:t>
                      </a:r>
                    </a:p>
                    <a:p>
                      <a:pPr marL="177800" marR="0" lvl="0" indent="-17780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電弧爐 碳鋼 ≦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0.283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tCO2e</a:t>
                      </a:r>
                    </a:p>
                    <a:p>
                      <a:pPr marL="177800" marR="0" lvl="0" indent="-17780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焦炭（不含褐煤焦碳）≦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0.286 tCO2e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458296"/>
                  </a:ext>
                </a:extLst>
              </a:tr>
              <a:tr h="1138767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未造成重大危害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（右為重大危害定義）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焦炭製作和冶煉過程排放顆粒物（粉塵）、氮氧化物、二氧化硫、一氧化碳、氯化物、氟化物、揮發性有機化合物、多環芳烴（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PAHs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）、多氯代二苯並二噁英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呋喃和重金屬等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向水中排放碳氫化合物、懸浮固體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在水資源短缺地區，進行冷卻焦炭和冷卻操作的水消耗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汙染排放可能影響生態環境和生物多樣性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焦化和冶煉過程中產生的廢棄物或副產品，包括高爐礦渣、焦油和苯甲酸酯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352495"/>
                  </a:ext>
                </a:extLst>
              </a:tr>
              <a:tr h="1458384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氣候變遷調適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降低重大實際氣候風險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考慮目前天氣多變性和未來的氣候變遷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基於對可用氣候數據的可靠分析、與對各種未來情境的預測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與經濟活動預期的生命週期一致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支援系統調適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活動不會導致對其他的氣候風險增加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383208"/>
                  </a:ext>
                </a:extLst>
              </a:tr>
              <a:tr h="548217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水及海洋資源的永續性及保育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辨識及管理相關風險等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符合歐盟水相關法規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9742694"/>
                  </a:ext>
                </a:extLst>
              </a:tr>
              <a:tr h="321733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轉型至循環經濟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需符合歐盟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BREFs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規範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236950"/>
                  </a:ext>
                </a:extLst>
              </a:tr>
              <a:tr h="461433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污染防治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確保空氣、水資源污染排放量，如氮氧化物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(NOx)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、氨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(NH3)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，符合歐盟等相關排放標準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(BAT-AEL)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確保符合認驗證標準，如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ISO14001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等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532406"/>
                  </a:ext>
                </a:extLst>
              </a:tr>
              <a:tr h="548217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生物多樣性及生態系統的保護與復原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確保廠區作業符合歐盟相關指令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2014/52/EU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、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2001/42/EC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或同等級之國際標準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確保鄰近生物多樣性敏感區的廠區，符合歐盟生物多樣性策略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(COM 2011 244)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、鳥類準則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(2009/147/EC)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、棲地準則 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(92/43/ EEC)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等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202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579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標題 1">
            <a:extLst>
              <a:ext uri="{FF2B5EF4-FFF2-40B4-BE49-F238E27FC236}">
                <a16:creationId xmlns:a16="http://schemas.microsoft.com/office/drawing/2014/main" id="{AF3FC7B4-D12F-45BF-9F15-C9DC7B1E10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667" y="1"/>
            <a:ext cx="10515600" cy="1325033"/>
          </a:xfrm>
        </p:spPr>
        <p:txBody>
          <a:bodyPr/>
          <a:lstStyle/>
          <a:p>
            <a:r>
              <a:rPr lang="zh-TW" altLang="en-US" sz="4000">
                <a:cs typeface="Heiti TC Medium" pitchFamily="2" charset="-128"/>
              </a:rPr>
              <a:t>不動產</a:t>
            </a:r>
            <a:r>
              <a:rPr lang="en-US" altLang="zh-TW" sz="4000">
                <a:cs typeface="Heiti TC Medium" pitchFamily="2" charset="-128"/>
              </a:rPr>
              <a:t>/</a:t>
            </a:r>
            <a:r>
              <a:rPr lang="zh-TW" altLang="en-US" sz="4000">
                <a:cs typeface="Heiti TC Medium" pitchFamily="2" charset="-128"/>
              </a:rPr>
              <a:t>建築業 </a:t>
            </a:r>
            <a:r>
              <a:rPr lang="en-US" altLang="zh-TW" sz="4000">
                <a:cs typeface="Heiti TC Medium" pitchFamily="2" charset="-128"/>
              </a:rPr>
              <a:t>–</a:t>
            </a:r>
            <a:r>
              <a:rPr lang="zh-TW" altLang="en-US" sz="4000">
                <a:cs typeface="Heiti TC Medium" pitchFamily="2" charset="-128"/>
              </a:rPr>
              <a:t> 新建築物　</a:t>
            </a:r>
            <a:r>
              <a:rPr lang="zh-TW" altLang="en-US" sz="2667">
                <a:cs typeface="Heiti TC Medium" pitchFamily="2" charset="-128"/>
              </a:rPr>
              <a:t>歐盟 </a:t>
            </a:r>
          </a:p>
        </p:txBody>
      </p:sp>
      <p:sp>
        <p:nvSpPr>
          <p:cNvPr id="168962" name="投影片編號版面配置區 3">
            <a:extLst>
              <a:ext uri="{FF2B5EF4-FFF2-40B4-BE49-F238E27FC236}">
                <a16:creationId xmlns:a16="http://schemas.microsoft.com/office/drawing/2014/main" id="{33BE33D7-7D88-4287-A039-09A2C54EB48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60201" y="6356351"/>
            <a:ext cx="2275417" cy="3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defTabSz="609585" rtl="0" eaLnBrk="1" fontAlgn="auto" hangingPunct="1">
              <a:spcBef>
                <a:spcPts val="0"/>
              </a:spcBef>
              <a:spcAft>
                <a:spcPts val="0"/>
              </a:spcAft>
              <a:defRPr sz="1333" b="1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4B095-7AD3-43AD-B7B8-7904E178C075}" type="slidenum">
              <a:rPr lang="zh-TW" altLang="en-US">
                <a:solidFill>
                  <a:prstClr val="white">
                    <a:lumMod val="50000"/>
                  </a:prstClr>
                </a:solidFill>
                <a:ea typeface="新細明體" panose="02020500000000000000" pitchFamily="18" charset="-120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zh-TW" altLang="en-US" sz="1600">
              <a:solidFill>
                <a:srgbClr val="7F7F7F"/>
              </a:solidFill>
              <a:ea typeface="新細明體" panose="02020500000000000000" pitchFamily="18" charset="-120"/>
              <a:sym typeface="Arial"/>
            </a:endParaRPr>
          </a:p>
        </p:txBody>
      </p:sp>
      <p:graphicFrame>
        <p:nvGraphicFramePr>
          <p:cNvPr id="3" name="表格 5">
            <a:extLst>
              <a:ext uri="{FF2B5EF4-FFF2-40B4-BE49-F238E27FC236}">
                <a16:creationId xmlns:a16="http://schemas.microsoft.com/office/drawing/2014/main" id="{F780DFE8-E449-4D5C-AE08-F20DD4430D77}"/>
              </a:ext>
            </a:extLst>
          </p:cNvPr>
          <p:cNvGraphicFramePr>
            <a:graphicFrameLocks noGrp="1"/>
          </p:cNvGraphicFramePr>
          <p:nvPr/>
        </p:nvGraphicFramePr>
        <p:xfrm>
          <a:off x="220134" y="988485"/>
          <a:ext cx="11751734" cy="5613906"/>
        </p:xfrm>
        <a:graphic>
          <a:graphicData uri="http://schemas.openxmlformats.org/drawingml/2006/table">
            <a:tbl>
              <a:tblPr/>
              <a:tblGrid>
                <a:gridCol w="2101851">
                  <a:extLst>
                    <a:ext uri="{9D8B030D-6E8A-4147-A177-3AD203B41FA5}">
                      <a16:colId xmlns:a16="http://schemas.microsoft.com/office/drawing/2014/main" val="4219073483"/>
                    </a:ext>
                  </a:extLst>
                </a:gridCol>
                <a:gridCol w="9649883">
                  <a:extLst>
                    <a:ext uri="{9D8B030D-6E8A-4147-A177-3AD203B41FA5}">
                      <a16:colId xmlns:a16="http://schemas.microsoft.com/office/drawing/2014/main" val="3071496772"/>
                    </a:ext>
                  </a:extLst>
                </a:gridCol>
              </a:tblGrid>
              <a:tr h="1321308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氣候變遷減緩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7800" indent="-1778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7800" marR="0" lvl="0" indent="-17780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(a).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新建築物的能源績效，其基本能源需求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(Primary Energy Demand (PED))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須以零碳建築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(zero-energy building (NZEB))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所制定標準能降低至少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20%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以上能耗</a:t>
                      </a:r>
                    </a:p>
                    <a:p>
                      <a:pPr marL="177800" marR="0" lvl="0" indent="-17780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(b)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對於面積大於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5000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平方公尺的新建建築物，須進行氣密性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(air-tightness)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及熱能整合性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(thermal integrity)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檢測，對於任何缺失，需對投資人及購屋顧客進行忠實資訊揭露</a:t>
                      </a:r>
                    </a:p>
                    <a:p>
                      <a:pPr marL="177800" marR="0" lvl="0" indent="-17780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(c)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對於面積大於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5000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平方公尺的新建建築物，需估算在建物興建過程每一階段其全球暖化潛勢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(global warming potential)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值數據，對投資人及購屋顧客進行忠實資訊揭露。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9783131"/>
                  </a:ext>
                </a:extLst>
              </a:tr>
              <a:tr h="512233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未造成重大危害</a:t>
                      </a:r>
                      <a:endParaRPr kumimoji="0" lang="en-US" altLang="zh-TW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（右為重大危害定義）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endParaRPr kumimoji="0" lang="zh-TW" alt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001189"/>
                  </a:ext>
                </a:extLst>
              </a:tr>
              <a:tr h="309033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氣候變遷調適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營運活動須符合分類標準附錄相關規定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053692"/>
                  </a:ext>
                </a:extLst>
              </a:tr>
              <a:tr h="1121833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水及海洋資源的永續性及保育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飲用水設施需符合歐盟相關廠品標章認證規定</a:t>
                      </a:r>
                      <a:endParaRPr kumimoji="0" lang="en-US" altLang="zh-TW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洗手盆水龍頭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廚房水龍頭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淋浴廚房水龍頭每分鐘出水量不得超過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公升</a:t>
                      </a:r>
                      <a:endParaRPr kumimoji="0" lang="en-US" altLang="zh-TW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馬桶沖水器容量最高不得超過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公升</a:t>
                      </a:r>
                      <a:endParaRPr kumimoji="0" lang="en-US" altLang="zh-TW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小便池每小時出水量不超過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公升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符合歐盟相關水資源法規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120875"/>
                  </a:ext>
                </a:extLst>
              </a:tr>
              <a:tr h="715433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轉型至循環經濟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依據歐盟清單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(European List of Waste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Decision 2000/532/EC)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內之非有毒廢棄物及拆除廢棄物，</a:t>
                      </a:r>
                      <a:endParaRPr kumimoji="0" lang="en-US" altLang="zh-TW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      需至少有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70%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再利用、循環重複使用、或廢棄物回填以替代其他材質。</a:t>
                      </a:r>
                      <a:endParaRPr kumimoji="0" lang="en-US" altLang="zh-TW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建築物設計及興建技術支持循環生態工法，參考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ISO 20887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或其他標準以設計建築物具可分解性及環境適應性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1673744"/>
                  </a:ext>
                </a:extLst>
              </a:tr>
              <a:tr h="715433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污染防治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建築物的材質中不得具有石棉，或歐盟管制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(Regulation (EC) No 1907/2006)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項目中的具高汙染性物質</a:t>
                      </a:r>
                      <a:endParaRPr kumimoji="0" lang="en-US" altLang="zh-TW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建築物材質中，每立方公尺中甲醛不得超過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0.06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毫克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(mg)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，或參考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(CEN/TS 16516 and ISO 16000-3)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標準，</a:t>
                      </a:r>
                      <a:endParaRPr kumimoji="0" lang="en-US" altLang="zh-TW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      每立方公尺中致癌性有機揮發性物質成分不得超過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0.001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毫克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(mg)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  </a:t>
                      </a:r>
                      <a:endParaRPr kumimoji="0" lang="en-US" altLang="zh-TW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79521"/>
                  </a:ext>
                </a:extLst>
              </a:tr>
              <a:tr h="918633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生物多樣性及生態系統的保護與復原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需依據歐盟準則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(Directive 2011/92/EU)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進行環境影響評估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(EIA)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，對於非歐盟第三國，須符合相關國際標準之</a:t>
                      </a:r>
                      <a:endParaRPr kumimoji="0" lang="en-US" altLang="zh-TW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     環境影響評估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(EIA)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。</a:t>
                      </a:r>
                      <a:endParaRPr kumimoji="0" lang="en-US" altLang="zh-TW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新建築物不得建置於可耕作性土地、土壤肥沃區域。</a:t>
                      </a:r>
                      <a:endParaRPr kumimoji="0" lang="en-US" altLang="zh-TW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新建築物不得興建於具高生物多樣性價值區域、或參考歐洲紅色清單</a:t>
                      </a:r>
                      <a:r>
                        <a:rPr kumimoji="0" lang="en-US" altLang="zh-TW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(European Red List or the IUCN Red List)</a:t>
                      </a: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所列瀕臨滅絕動物棲息地。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3414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3784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標題 1">
            <a:extLst>
              <a:ext uri="{FF2B5EF4-FFF2-40B4-BE49-F238E27FC236}">
                <a16:creationId xmlns:a16="http://schemas.microsoft.com/office/drawing/2014/main" id="{A3DD3332-8722-4C23-87BE-BBA4F6B003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1" y="395818"/>
            <a:ext cx="10693400" cy="647700"/>
          </a:xfrm>
        </p:spPr>
        <p:txBody>
          <a:bodyPr>
            <a:normAutofit fontScale="90000"/>
          </a:bodyPr>
          <a:lstStyle/>
          <a:p>
            <a:r>
              <a:rPr lang="zh-TW" altLang="en-US" sz="4000">
                <a:cs typeface="Heiti TC Medium" pitchFamily="2" charset="-128"/>
              </a:rPr>
              <a:t>不動產</a:t>
            </a:r>
            <a:r>
              <a:rPr lang="en-US" altLang="zh-TW" sz="4000">
                <a:cs typeface="Heiti TC Medium" pitchFamily="2" charset="-128"/>
              </a:rPr>
              <a:t>/</a:t>
            </a:r>
            <a:r>
              <a:rPr lang="zh-TW" altLang="en-US" sz="4000">
                <a:cs typeface="Heiti TC Medium" pitchFamily="2" charset="-128"/>
              </a:rPr>
              <a:t>建築業 </a:t>
            </a:r>
            <a:r>
              <a:rPr lang="en-US" altLang="zh-TW" sz="4000">
                <a:cs typeface="Heiti TC Medium" pitchFamily="2" charset="-128"/>
              </a:rPr>
              <a:t>–</a:t>
            </a:r>
            <a:r>
              <a:rPr lang="zh-TW" altLang="en-US" sz="4000">
                <a:cs typeface="Heiti TC Medium" pitchFamily="2" charset="-128"/>
              </a:rPr>
              <a:t> 既有建築物翻新　</a:t>
            </a:r>
            <a:r>
              <a:rPr lang="zh-TW" altLang="en-US" sz="2133">
                <a:cs typeface="Heiti TC Medium" pitchFamily="2" charset="-128"/>
              </a:rPr>
              <a:t>歐盟 </a:t>
            </a:r>
          </a:p>
        </p:txBody>
      </p:sp>
      <p:sp>
        <p:nvSpPr>
          <p:cNvPr id="169986" name="投影片編號版面配置區 3">
            <a:extLst>
              <a:ext uri="{FF2B5EF4-FFF2-40B4-BE49-F238E27FC236}">
                <a16:creationId xmlns:a16="http://schemas.microsoft.com/office/drawing/2014/main" id="{1A942E34-1BB5-4AD6-9DAB-C8BC16B7A3E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60201" y="6356351"/>
            <a:ext cx="2275417" cy="3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defTabSz="609585" rtl="0" eaLnBrk="1" fontAlgn="auto" hangingPunct="1">
              <a:spcBef>
                <a:spcPts val="0"/>
              </a:spcBef>
              <a:spcAft>
                <a:spcPts val="0"/>
              </a:spcAft>
              <a:defRPr sz="1333" b="1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4B095-7AD3-43AD-B7B8-7904E178C075}" type="slidenum">
              <a:rPr lang="zh-TW" altLang="en-US">
                <a:solidFill>
                  <a:prstClr val="white">
                    <a:lumMod val="50000"/>
                  </a:prstClr>
                </a:solidFill>
                <a:ea typeface="新細明體" panose="02020500000000000000" pitchFamily="18" charset="-120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zh-TW" altLang="en-US" sz="1600">
              <a:solidFill>
                <a:srgbClr val="7F7F7F"/>
              </a:solidFill>
              <a:ea typeface="新細明體" panose="02020500000000000000" pitchFamily="18" charset="-120"/>
              <a:sym typeface="Arial"/>
            </a:endParaRPr>
          </a:p>
        </p:txBody>
      </p:sp>
      <p:graphicFrame>
        <p:nvGraphicFramePr>
          <p:cNvPr id="3" name="表格 5">
            <a:extLst>
              <a:ext uri="{FF2B5EF4-FFF2-40B4-BE49-F238E27FC236}">
                <a16:creationId xmlns:a16="http://schemas.microsoft.com/office/drawing/2014/main" id="{62EB5091-D5F6-4127-890D-E155413B2826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121834"/>
          <a:ext cx="11887200" cy="5401733"/>
        </p:xfrm>
        <a:graphic>
          <a:graphicData uri="http://schemas.openxmlformats.org/drawingml/2006/table">
            <a:tbl>
              <a:tblPr/>
              <a:tblGrid>
                <a:gridCol w="1778000">
                  <a:extLst>
                    <a:ext uri="{9D8B030D-6E8A-4147-A177-3AD203B41FA5}">
                      <a16:colId xmlns:a16="http://schemas.microsoft.com/office/drawing/2014/main" val="3809810954"/>
                    </a:ext>
                  </a:extLst>
                </a:gridCol>
                <a:gridCol w="10109200">
                  <a:extLst>
                    <a:ext uri="{9D8B030D-6E8A-4147-A177-3AD203B41FA5}">
                      <a16:colId xmlns:a16="http://schemas.microsoft.com/office/drawing/2014/main" val="1389677424"/>
                    </a:ext>
                  </a:extLst>
                </a:gridCol>
              </a:tblGrid>
              <a:tr h="495300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氣候變遷減緩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7800" indent="-1778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7800" marR="0" lvl="0" indent="-17780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建築物翻修其基本能源需求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(PED)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須以零碳建築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(zero-energy building (NZEB))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所制定標準能降低至少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30%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以上能耗。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899364"/>
                  </a:ext>
                </a:extLst>
              </a:tr>
              <a:tr h="512233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未造成重大危害</a:t>
                      </a:r>
                      <a:endParaRPr kumimoji="0" lang="en-US" altLang="zh-TW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（右為重大危害定義）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661579"/>
                  </a:ext>
                </a:extLst>
              </a:tr>
              <a:tr h="495300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氣候變遷調適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營運活動須符合分類標準附錄相關規定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0592265"/>
                  </a:ext>
                </a:extLst>
              </a:tr>
              <a:tr h="1286933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水及海洋資源的永續性及保育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飲用水設施需符合歐盟相關廠品標章認證規定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洗手盆水龍頭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廚房水龍頭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淋浴廚房水龍頭每分鐘出水量不得超過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公升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馬桶沖水器容量最高不得超過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公升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小便池每小時出水量不超過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公升，沖水式小便池出水量不超過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公升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符合歐盟水相關法規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3635233"/>
                  </a:ext>
                </a:extLst>
              </a:tr>
              <a:tr h="1049867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轉型至循環經濟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依據歐盟清單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(European List of Waste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Decision 2000/532/EC)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內之非有毒廢棄物及拆除廢棄物，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      需至少有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70%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再利用、循環重複使用、或廢棄物回填以替代其他材質。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依據歐盟興建及廢棄物管理法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(EU Construction and Demolition Waste Management Protocol)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，對於廢棄物進行分類管理。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建築物設計及興建技術支持循環生態工法，參考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ISO 20887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或其他標準以設計建築物具可分解性及環境適應性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6935911"/>
                  </a:ext>
                </a:extLst>
              </a:tr>
              <a:tr h="1049867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污染防治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建築物的材質中不得具有石棉，或歐盟管制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(Regulation (EC) No 1907/2006)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項目中的具高汙染性物質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建築物材質中，每立方公尺中甲醛不得超過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0.06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毫克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(mg)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，或參考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(CEN/TS 16516 and ISO 16000-3)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標準，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      每立方公尺中致癌性有機揮發性物質成分不得超過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0.001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毫克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(mg)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 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確保興建過程及建物維修過程中，能有效降低噪音、灰塵及汙染物排放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643066"/>
                  </a:ext>
                </a:extLst>
              </a:tr>
              <a:tr h="512233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生物多樣性及生態系統的保護與復原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-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5000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13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標題 1">
            <a:extLst>
              <a:ext uri="{FF2B5EF4-FFF2-40B4-BE49-F238E27FC236}">
                <a16:creationId xmlns:a16="http://schemas.microsoft.com/office/drawing/2014/main" id="{0BD6EA9B-985E-4A99-AE3F-2F0FEE549E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566" y="175531"/>
            <a:ext cx="10524913" cy="711200"/>
          </a:xfrm>
        </p:spPr>
        <p:txBody>
          <a:bodyPr>
            <a:noAutofit/>
          </a:bodyPr>
          <a:lstStyle/>
          <a:p>
            <a:r>
              <a:rPr lang="zh-TW" altLang="en-US" sz="3600" dirty="0">
                <a:cs typeface="Heiti TC Medium" pitchFamily="2" charset="-128"/>
              </a:rPr>
              <a:t>歐盟分類標準規則：運輸業</a:t>
            </a:r>
            <a:r>
              <a:rPr lang="en-US" altLang="zh-TW" sz="3600" dirty="0">
                <a:cs typeface="Heiti TC Medium" pitchFamily="2" charset="-128"/>
              </a:rPr>
              <a:t>-</a:t>
            </a:r>
            <a:r>
              <a:rPr lang="zh-TW" altLang="en-US" sz="3600" dirty="0">
                <a:cs typeface="Heiti TC Medium" pitchFamily="2" charset="-128"/>
              </a:rPr>
              <a:t>客運與商用車輛氣候變遷減緩標準 </a:t>
            </a:r>
            <a:r>
              <a:rPr lang="en-US" altLang="zh-TW" sz="3600" dirty="0">
                <a:cs typeface="Heiti TC Medium" pitchFamily="2" charset="-128"/>
              </a:rPr>
              <a:t>1/2</a:t>
            </a:r>
            <a:endParaRPr lang="zh-TW" altLang="en-US" sz="3600" dirty="0">
              <a:cs typeface="Heiti TC Medium" pitchFamily="2" charset="-128"/>
            </a:endParaRPr>
          </a:p>
        </p:txBody>
      </p:sp>
      <p:sp>
        <p:nvSpPr>
          <p:cNvPr id="171010" name="投影片編號版面配置區 3">
            <a:extLst>
              <a:ext uri="{FF2B5EF4-FFF2-40B4-BE49-F238E27FC236}">
                <a16:creationId xmlns:a16="http://schemas.microsoft.com/office/drawing/2014/main" id="{332CDF1B-F34A-44BA-9729-5C45E831BD7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60201" y="6356351"/>
            <a:ext cx="2275417" cy="3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defTabSz="609585" rtl="0" eaLnBrk="1" fontAlgn="auto" hangingPunct="1">
              <a:spcBef>
                <a:spcPts val="0"/>
              </a:spcBef>
              <a:spcAft>
                <a:spcPts val="0"/>
              </a:spcAft>
              <a:defRPr sz="1333" b="1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4B095-7AD3-43AD-B7B8-7904E178C075}" type="slidenum">
              <a:rPr lang="zh-TW" altLang="en-US">
                <a:solidFill>
                  <a:prstClr val="white">
                    <a:lumMod val="50000"/>
                  </a:prstClr>
                </a:solidFill>
                <a:ea typeface="新細明體" panose="02020500000000000000" pitchFamily="18" charset="-120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zh-TW" altLang="en-US" sz="1600">
              <a:solidFill>
                <a:srgbClr val="7F7F7F"/>
              </a:solidFill>
              <a:ea typeface="新細明體" panose="02020500000000000000" pitchFamily="18" charset="-120"/>
              <a:sym typeface="Arial"/>
            </a:endParaRPr>
          </a:p>
        </p:txBody>
      </p:sp>
      <p:graphicFrame>
        <p:nvGraphicFramePr>
          <p:cNvPr id="3" name="表格 5">
            <a:extLst>
              <a:ext uri="{FF2B5EF4-FFF2-40B4-BE49-F238E27FC236}">
                <a16:creationId xmlns:a16="http://schemas.microsoft.com/office/drawing/2014/main" id="{0E71B67B-A9FE-4289-A4EE-EBFE1E37428E}"/>
              </a:ext>
            </a:extLst>
          </p:cNvPr>
          <p:cNvGraphicFramePr>
            <a:graphicFrameLocks noGrp="1"/>
          </p:cNvGraphicFramePr>
          <p:nvPr/>
        </p:nvGraphicFramePr>
        <p:xfrm>
          <a:off x="173567" y="1058334"/>
          <a:ext cx="11844867" cy="5350935"/>
        </p:xfrm>
        <a:graphic>
          <a:graphicData uri="http://schemas.openxmlformats.org/drawingml/2006/table">
            <a:tbl>
              <a:tblPr/>
              <a:tblGrid>
                <a:gridCol w="1771651">
                  <a:extLst>
                    <a:ext uri="{9D8B030D-6E8A-4147-A177-3AD203B41FA5}">
                      <a16:colId xmlns:a16="http://schemas.microsoft.com/office/drawing/2014/main" val="2751535819"/>
                    </a:ext>
                  </a:extLst>
                </a:gridCol>
                <a:gridCol w="10073216">
                  <a:extLst>
                    <a:ext uri="{9D8B030D-6E8A-4147-A177-3AD203B41FA5}">
                      <a16:colId xmlns:a16="http://schemas.microsoft.com/office/drawing/2014/main" val="3966232810"/>
                    </a:ext>
                  </a:extLst>
                </a:gridCol>
              </a:tblGrid>
              <a:tr h="738717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氣候變遷減緩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7800" indent="-1778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7800" marR="0" lvl="0" indent="-17780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零排放車輛（包括氫、燃料電池、電動），符合此標準</a:t>
                      </a:r>
                    </a:p>
                    <a:p>
                      <a:pPr marL="177800" marR="0" lvl="0" indent="-17780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排氣管排放量最大為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50 g CO2 / km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之車輛於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2025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年後不得使用</a:t>
                      </a:r>
                    </a:p>
                    <a:p>
                      <a:pPr marL="177800" marR="0" lvl="0" indent="-17780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從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2026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年開始，只有排放量為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0g CO2 / km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的車輛方符合標準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844761"/>
                  </a:ext>
                </a:extLst>
              </a:tr>
              <a:tr h="2698751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需對其它環境目標未造成重大危害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2857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285750" marR="0" lvl="0" indent="-2857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除了對於氣候變遷減緩此環境目標需符合上述標準，以確認其對目標有實質貢獻外，尚須對以下另外五項環境目標未造成重大危害方符合分類標準規則：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氣候變遷調適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水及海洋資源的永續性及保育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轉型至循環經濟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污染防治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生物多樣性及生態系統的保護與復原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投資客運與商用車輛時，應考慮的對其它五項環境目標未造成重大危害，考慮之關鍵環境因素如下：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內燃機廢氣直接排放到空氣中：氮氧化物（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NOx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）、總碳氫化合物（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THC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）、非甲烷碳氫化合物（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NMHC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）、一氧化碳（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CO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）、顆粒物（</a:t>
                      </a:r>
                      <a:r>
                        <a:rPr kumimoji="0" lang="en-US" altLang="zh-TW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PM</a:t>
                      </a: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）和顆粒數，以及輪胎磨損和煞車引起的摩擦和噪音排放汙染。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燃料和能源載體生產時，間接排放廢氣到空中，對環境造成進一步的傷害（這是汽車製造商和營運商無法控制的）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在車輛或機車車輛的維護和報廢時產生的廢棄物（危險廢棄物和一般廢棄物）</a:t>
                      </a:r>
                      <a:endParaRPr kumimoji="0" lang="zh-TW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226908"/>
                  </a:ext>
                </a:extLst>
              </a:tr>
              <a:tr h="1392767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氣候變遷調適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降低重大實際氣候風險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考慮目前天氣多變性和未來的氣候變遷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基於對可用氣候資料的可靠分析、與對各種未來情境的預測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與經濟活動預期的生命週期一致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支援系統調適</a:t>
                      </a:r>
                      <a:endParaRPr kumimoji="0" lang="en-US" altLang="zh-TW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活動不會導致對其他的氣候風險增加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516254"/>
                  </a:ext>
                </a:extLst>
              </a:tr>
              <a:tr h="520700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水及海洋資源的永續性及保育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不會直接造成重大危害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1896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9339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投影片編號版面配置區 3">
            <a:extLst>
              <a:ext uri="{FF2B5EF4-FFF2-40B4-BE49-F238E27FC236}">
                <a16:creationId xmlns:a16="http://schemas.microsoft.com/office/drawing/2014/main" id="{2BD844C5-6DC7-41C5-B133-D75A152B098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1760201" y="6356351"/>
            <a:ext cx="2275417" cy="36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l" defTabSz="609585" rtl="0" eaLnBrk="1" fontAlgn="auto" hangingPunct="1">
              <a:spcBef>
                <a:spcPts val="0"/>
              </a:spcBef>
              <a:spcAft>
                <a:spcPts val="0"/>
              </a:spcAft>
              <a:defRPr sz="1333" b="1" kern="12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14B095-7AD3-43AD-B7B8-7904E178C075}" type="slidenum">
              <a:rPr lang="zh-TW" altLang="en-US">
                <a:solidFill>
                  <a:prstClr val="white">
                    <a:lumMod val="50000"/>
                  </a:prstClr>
                </a:solidFill>
                <a:ea typeface="新細明體" panose="02020500000000000000" pitchFamily="18" charset="-120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zh-TW" altLang="en-US" sz="1600">
              <a:solidFill>
                <a:srgbClr val="7F7F7F"/>
              </a:solidFill>
              <a:ea typeface="新細明體" panose="02020500000000000000" pitchFamily="18" charset="-120"/>
              <a:sym typeface="Arial"/>
            </a:endParaRPr>
          </a:p>
        </p:txBody>
      </p:sp>
      <p:graphicFrame>
        <p:nvGraphicFramePr>
          <p:cNvPr id="3" name="表格 5">
            <a:extLst>
              <a:ext uri="{FF2B5EF4-FFF2-40B4-BE49-F238E27FC236}">
                <a16:creationId xmlns:a16="http://schemas.microsoft.com/office/drawing/2014/main" id="{60E8A48D-FDBC-491F-8591-E5C4A609464C}"/>
              </a:ext>
            </a:extLst>
          </p:cNvPr>
          <p:cNvGraphicFramePr>
            <a:graphicFrameLocks noGrp="1"/>
          </p:cNvGraphicFramePr>
          <p:nvPr/>
        </p:nvGraphicFramePr>
        <p:xfrm>
          <a:off x="366185" y="2207685"/>
          <a:ext cx="11459633" cy="3350684"/>
        </p:xfrm>
        <a:graphic>
          <a:graphicData uri="http://schemas.openxmlformats.org/drawingml/2006/table">
            <a:tbl>
              <a:tblPr/>
              <a:tblGrid>
                <a:gridCol w="1714500">
                  <a:extLst>
                    <a:ext uri="{9D8B030D-6E8A-4147-A177-3AD203B41FA5}">
                      <a16:colId xmlns:a16="http://schemas.microsoft.com/office/drawing/2014/main" val="462078549"/>
                    </a:ext>
                  </a:extLst>
                </a:gridCol>
                <a:gridCol w="9745133">
                  <a:extLst>
                    <a:ext uri="{9D8B030D-6E8A-4147-A177-3AD203B41FA5}">
                      <a16:colId xmlns:a16="http://schemas.microsoft.com/office/drawing/2014/main" val="778400417"/>
                    </a:ext>
                  </a:extLst>
                </a:gridCol>
              </a:tblGrid>
              <a:tr h="2224617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污染防治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車輛必須符合歐洲議會和理事會於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2019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20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日修訂的第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2009/33 / EC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號指令的歐盟（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EU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）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2019/1161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指令附件中表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中清潔輕型車輛的排放標準</a:t>
                      </a:r>
                      <a:endParaRPr kumimoji="0" lang="en-US" altLang="zh-TW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倘適用法規的情況下，輪胎必須符合（修訂的）輪胎標章法規。該法規包括噪音標章，但不包括輪胎磨損標準。惟，該法規修訂建議有提出要研發一種測試方法，然目前尚無適合測量輪胎磨損的方法。因此，委員會應授權開發輪胎磨損測量方法，同時充分考慮所有國際最新制訂、提議的標準或規定，以期盡快建立合適的測量方法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輪胎必須符合法規（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EC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）第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661/2009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號關於汽車安全型式認證要求的噪音要求</a:t>
                      </a:r>
                      <a:endParaRPr kumimoji="0" lang="en-US" altLang="zh-TW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關於機動車聲級的規定，車輛必須符合歐盟機動車輛噪音，及替換型消音系統（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EU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）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540/2014357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號法規</a:t>
                      </a:r>
                      <a:endParaRPr kumimoji="0" lang="en-US" altLang="zh-TW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652213"/>
                  </a:ext>
                </a:extLst>
              </a:tr>
              <a:tr h="1126067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生物多樣性及生態系統的保護與復原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不會直接造成重大危害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2188786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2EBA9D91-72D6-49F8-AE22-05A8AA4FCD08}"/>
              </a:ext>
            </a:extLst>
          </p:cNvPr>
          <p:cNvGraphicFramePr>
            <a:graphicFrameLocks noGrp="1"/>
          </p:cNvGraphicFramePr>
          <p:nvPr/>
        </p:nvGraphicFramePr>
        <p:xfrm>
          <a:off x="366185" y="1485900"/>
          <a:ext cx="11459633" cy="721784"/>
        </p:xfrm>
        <a:graphic>
          <a:graphicData uri="http://schemas.openxmlformats.org/drawingml/2006/table">
            <a:tbl>
              <a:tblPr/>
              <a:tblGrid>
                <a:gridCol w="1714500">
                  <a:extLst>
                    <a:ext uri="{9D8B030D-6E8A-4147-A177-3AD203B41FA5}">
                      <a16:colId xmlns:a16="http://schemas.microsoft.com/office/drawing/2014/main" val="2217216601"/>
                    </a:ext>
                  </a:extLst>
                </a:gridCol>
                <a:gridCol w="9745133">
                  <a:extLst>
                    <a:ext uri="{9D8B030D-6E8A-4147-A177-3AD203B41FA5}">
                      <a16:colId xmlns:a16="http://schemas.microsoft.com/office/drawing/2014/main" val="2577666179"/>
                    </a:ext>
                  </a:extLst>
                </a:gridCol>
              </a:tblGrid>
              <a:tr h="721784"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轉型至循環經濟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171450" indent="-1714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2pPr>
                      <a:lvl3pPr marL="11430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3pPr>
                      <a:lvl4pPr marL="16002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4pPr>
                      <a:lvl5pPr marL="2057400" indent="-228600">
                        <a:lnSpc>
                          <a:spcPct val="150000"/>
                        </a:lnSpc>
                        <a:spcBef>
                          <a:spcPct val="20000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5pPr>
                      <a:lvl6pPr marL="25146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6pPr>
                      <a:lvl7pPr marL="29718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7pPr>
                      <a:lvl8pPr marL="34290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8pPr>
                      <a:lvl9pPr marL="3886200" indent="-228600" defTabSz="457200" fontAlgn="base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9pPr>
                    </a:lstStyle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遵守歐盟和各國有關危險廢棄物產生、管理和處理的法規</a:t>
                      </a:r>
                    </a:p>
                    <a:p>
                      <a:pPr marL="171450" marR="0" lvl="0" indent="-171450" algn="l" defTabSz="4572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anose="05000000000000000000" pitchFamily="2" charset="2"/>
                        <a:buChar char="n"/>
                        <a:tabLst/>
                      </a:pP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遵守歐盟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2000/53/EC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</a:rPr>
                        <a:t>指令（車輛廢棄指令）</a:t>
                      </a:r>
                    </a:p>
                  </a:txBody>
                  <a:tcPr marL="121920" marR="121920" marT="60960" marB="60960" anchor="ctr" horzOverflow="overflow">
                    <a:lnL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752758"/>
                  </a:ext>
                </a:extLst>
              </a:tr>
            </a:tbl>
          </a:graphicData>
        </a:graphic>
      </p:graphicFrame>
      <p:sp>
        <p:nvSpPr>
          <p:cNvPr id="172053" name="標題 1">
            <a:extLst>
              <a:ext uri="{FF2B5EF4-FFF2-40B4-BE49-F238E27FC236}">
                <a16:creationId xmlns:a16="http://schemas.microsoft.com/office/drawing/2014/main" id="{79E0D557-7008-40F7-9FDD-F4E2B75130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435" y="146473"/>
            <a:ext cx="9324493" cy="7112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cs typeface="Heiti TC Medium" pitchFamily="2" charset="-128"/>
              </a:rPr>
              <a:t>歐盟分類標準規則：運輸業</a:t>
            </a:r>
            <a:r>
              <a:rPr lang="en-US" altLang="zh-TW" dirty="0">
                <a:cs typeface="Heiti TC Medium" pitchFamily="2" charset="-128"/>
              </a:rPr>
              <a:t>-</a:t>
            </a:r>
            <a:r>
              <a:rPr lang="zh-TW" altLang="en-US" dirty="0">
                <a:cs typeface="Heiti TC Medium" pitchFamily="2" charset="-128"/>
              </a:rPr>
              <a:t>客運與商用車輛氣候變遷減緩標準 </a:t>
            </a:r>
            <a:r>
              <a:rPr lang="en-US" altLang="zh-TW" dirty="0">
                <a:cs typeface="Heiti TC Medium" pitchFamily="2" charset="-128"/>
              </a:rPr>
              <a:t>2/2</a:t>
            </a:r>
            <a:endParaRPr lang="zh-TW" altLang="en-US" dirty="0">
              <a:cs typeface="Heiti TC Medium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71494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094F465-DD88-70E1-6FC9-0BAB96AC15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661AE6-32E0-4D9A-8B9E-05894A0EDE4A}" type="slidenum">
              <a:rPr lang="en-US" altLang="zh-TW" smtClean="0"/>
              <a:pPr>
                <a:defRPr/>
              </a:pPr>
              <a:t>35</a:t>
            </a:fld>
            <a:endParaRPr lang="en-US" altLang="zh-TW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3A1F7B6A-F0F5-D35E-B930-85DF5DF971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zh-TW" altLang="en-US" sz="4400" b="1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企業碳中和之道</a:t>
            </a:r>
            <a:endParaRPr kumimoji="1" lang="en-US" altLang="zh-TW" sz="4400" b="1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525851"/>
      </p:ext>
    </p:extLst>
  </p:cSld>
  <p:clrMapOvr>
    <a:masterClrMapping/>
  </p:clrMapOvr>
  <p:transition spd="slow">
    <p:cover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9" name="群組 7">
            <a:extLst>
              <a:ext uri="{FF2B5EF4-FFF2-40B4-BE49-F238E27FC236}">
                <a16:creationId xmlns:a16="http://schemas.microsoft.com/office/drawing/2014/main" id="{0B744CC7-F394-4D85-AFE2-C600448FF849}"/>
              </a:ext>
            </a:extLst>
          </p:cNvPr>
          <p:cNvGrpSpPr>
            <a:grpSpLocks/>
          </p:cNvGrpSpPr>
          <p:nvPr/>
        </p:nvGrpSpPr>
        <p:grpSpPr bwMode="auto">
          <a:xfrm>
            <a:off x="527052" y="1943101"/>
            <a:ext cx="11093449" cy="4514850"/>
            <a:chOff x="828392" y="1966298"/>
            <a:chExt cx="11095228" cy="4400044"/>
          </a:xfrm>
        </p:grpSpPr>
        <p:grpSp>
          <p:nvGrpSpPr>
            <p:cNvPr id="91141" name="群組 8">
              <a:extLst>
                <a:ext uri="{FF2B5EF4-FFF2-40B4-BE49-F238E27FC236}">
                  <a16:creationId xmlns:a16="http://schemas.microsoft.com/office/drawing/2014/main" id="{0FE20149-4831-4341-BA82-A0F92F947C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8392" y="1966298"/>
              <a:ext cx="11095228" cy="4400044"/>
              <a:chOff x="828392" y="1947681"/>
              <a:chExt cx="11095228" cy="4400044"/>
            </a:xfrm>
          </p:grpSpPr>
          <p:pic>
            <p:nvPicPr>
              <p:cNvPr id="91146" name="Picture 6" descr="Map&#10;&#10;Description automatically generated">
                <a:extLst>
                  <a:ext uri="{FF2B5EF4-FFF2-40B4-BE49-F238E27FC236}">
                    <a16:creationId xmlns:a16="http://schemas.microsoft.com/office/drawing/2014/main" id="{94A7644A-657D-4752-952D-CD85C1843E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8035" y="1947681"/>
                <a:ext cx="7545585" cy="4400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1147" name="Picture 5" descr="Text&#10;&#10;Description automatically generated">
                <a:extLst>
                  <a:ext uri="{FF2B5EF4-FFF2-40B4-BE49-F238E27FC236}">
                    <a16:creationId xmlns:a16="http://schemas.microsoft.com/office/drawing/2014/main" id="{4A0295FC-7B92-4FA9-BBFD-F8FCEDC91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392" y="2485195"/>
                <a:ext cx="3262745" cy="3325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DCE77E72-58CA-4C32-A9C9-2B368217F2A5}"/>
                  </a:ext>
                </a:extLst>
              </p:cNvPr>
              <p:cNvSpPr txBox="1"/>
              <p:nvPr/>
            </p:nvSpPr>
            <p:spPr>
              <a:xfrm>
                <a:off x="2115532" y="2486084"/>
                <a:ext cx="2119122" cy="143976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涵蓋了全球</a:t>
                </a:r>
                <a:r>
                  <a:rPr lang="en-US" altLang="zh-TW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32%</a:t>
                </a:r>
                <a:r>
                  <a:rPr lang="zh-TW" altLang="en-US" dirty="0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排放量，已聲明將在新的或更新國家自主貢獻中增強氣候野心</a:t>
                </a: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27EFC41B-F93B-49F1-9214-CD72BDFA8634}"/>
                  </a:ext>
                </a:extLst>
              </p:cNvPr>
              <p:cNvSpPr/>
              <p:nvPr/>
            </p:nvSpPr>
            <p:spPr>
              <a:xfrm>
                <a:off x="2187510" y="4427218"/>
                <a:ext cx="1903188" cy="15265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just">
                  <a:defRPr/>
                </a:pPr>
                <a:endParaRPr lang="zh-TW" altLang="en-US" dirty="0">
                  <a:solidFill>
                    <a:prstClr val="black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48E45924-D812-4F23-AE73-01B3813C46D2}"/>
                  </a:ext>
                </a:extLst>
              </p:cNvPr>
              <p:cNvSpPr txBox="1"/>
              <p:nvPr/>
            </p:nvSpPr>
            <p:spPr>
              <a:xfrm>
                <a:off x="2115532" y="4691262"/>
                <a:ext cx="2119122" cy="116980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>
                <a:spAutoFit/>
              </a:bodyPr>
              <a:lstStyle/>
              <a:p>
                <a:pPr algn="just">
                  <a:defRPr/>
                </a:pPr>
                <a:r>
                  <a:rPr lang="zh-TW" alt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涵蓋了全球</a:t>
                </a:r>
                <a:r>
                  <a:rPr lang="en-US" altLang="zh-TW" dirty="0">
                    <a:solidFill>
                      <a:prstClr val="black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47.3%</a:t>
                </a:r>
                <a:r>
                  <a:rPr lang="zh-TW" altLang="en-US" dirty="0">
                    <a:solidFill>
                      <a:prstClr val="black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排放量，已提交新的或更新的國家自種貢獻</a:t>
                </a:r>
              </a:p>
            </p:txBody>
          </p:sp>
        </p:grpSp>
        <p:grpSp>
          <p:nvGrpSpPr>
            <p:cNvPr id="91142" name="群組 10">
              <a:extLst>
                <a:ext uri="{FF2B5EF4-FFF2-40B4-BE49-F238E27FC236}">
                  <a16:creationId xmlns:a16="http://schemas.microsoft.com/office/drawing/2014/main" id="{604D6E09-D5B4-47BD-A2B2-5FEB659F8B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8392" y="3117533"/>
              <a:ext cx="2904212" cy="2644569"/>
              <a:chOff x="828392" y="3117533"/>
              <a:chExt cx="2904212" cy="2644569"/>
            </a:xfrm>
          </p:grpSpPr>
          <p:sp>
            <p:nvSpPr>
              <p:cNvPr id="91143" name="矩形 11">
                <a:extLst>
                  <a:ext uri="{FF2B5EF4-FFF2-40B4-BE49-F238E27FC236}">
                    <a16:creationId xmlns:a16="http://schemas.microsoft.com/office/drawing/2014/main" id="{C693F224-B94A-4DA9-B54E-86B253561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4516" y="3117533"/>
                <a:ext cx="389670" cy="389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9pPr>
              </a:lstStyle>
              <a:p>
                <a:pPr eaLnBrk="1" hangingPunct="1"/>
                <a:r>
                  <a:rPr lang="zh-TW" altLang="en-US" sz="2000" b="1">
                    <a:solidFill>
                      <a:srgbClr val="1E4F74"/>
                    </a:solidFill>
                    <a:cs typeface="Arial" panose="020B0604020202020204" pitchFamily="34" charset="0"/>
                  </a:rPr>
                  <a:t>國</a:t>
                </a:r>
              </a:p>
            </p:txBody>
          </p:sp>
          <p:sp>
            <p:nvSpPr>
              <p:cNvPr id="91144" name="矩形 12">
                <a:extLst>
                  <a:ext uri="{FF2B5EF4-FFF2-40B4-BE49-F238E27FC236}">
                    <a16:creationId xmlns:a16="http://schemas.microsoft.com/office/drawing/2014/main" id="{63BB9FA4-B400-426F-8E2E-F8B57CEE6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54516" y="5127915"/>
                <a:ext cx="389670" cy="389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9pPr>
              </a:lstStyle>
              <a:p>
                <a:pPr eaLnBrk="1" hangingPunct="1"/>
                <a:r>
                  <a:rPr lang="zh-TW" altLang="en-US" sz="2000" b="1">
                    <a:solidFill>
                      <a:srgbClr val="FF6C2F"/>
                    </a:solidFill>
                    <a:cs typeface="Arial" panose="020B0604020202020204" pitchFamily="34" charset="0"/>
                  </a:rPr>
                  <a:t>國</a:t>
                </a:r>
              </a:p>
            </p:txBody>
          </p:sp>
          <p:sp>
            <p:nvSpPr>
              <p:cNvPr id="91145" name="矩形 13">
                <a:extLst>
                  <a:ext uri="{FF2B5EF4-FFF2-40B4-BE49-F238E27FC236}">
                    <a16:creationId xmlns:a16="http://schemas.microsoft.com/office/drawing/2014/main" id="{779B5371-F8DB-466D-B81E-D96BFAA7B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8392" y="5492147"/>
                <a:ext cx="2904212" cy="269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9pPr>
              </a:lstStyle>
              <a:p>
                <a:pPr eaLnBrk="1" hangingPunct="1"/>
                <a:r>
                  <a:rPr lang="en-US" altLang="zh-TW" sz="1200" b="1">
                    <a:solidFill>
                      <a:srgbClr val="FF6C2F"/>
                    </a:solidFill>
                    <a:cs typeface="Arial" panose="020B0604020202020204" pitchFamily="34" charset="0"/>
                  </a:rPr>
                  <a:t>(</a:t>
                </a:r>
                <a:r>
                  <a:rPr lang="zh-TW" altLang="en-US" sz="1200" b="1">
                    <a:solidFill>
                      <a:srgbClr val="FF6C2F"/>
                    </a:solidFill>
                    <a:cs typeface="Arial" panose="020B0604020202020204" pitchFamily="34" charset="0"/>
                  </a:rPr>
                  <a:t>包含歐盟</a:t>
                </a:r>
                <a:r>
                  <a:rPr lang="en-US" altLang="zh-TW" sz="1200" b="1">
                    <a:solidFill>
                      <a:srgbClr val="FF6C2F"/>
                    </a:solidFill>
                    <a:cs typeface="Arial" panose="020B0604020202020204" pitchFamily="34" charset="0"/>
                  </a:rPr>
                  <a:t>27</a:t>
                </a:r>
                <a:r>
                  <a:rPr lang="zh-TW" altLang="en-US" sz="1200" b="1">
                    <a:solidFill>
                      <a:srgbClr val="FF6C2F"/>
                    </a:solidFill>
                    <a:cs typeface="Arial" panose="020B0604020202020204" pitchFamily="34" charset="0"/>
                  </a:rPr>
                  <a:t>國</a:t>
                </a:r>
                <a:r>
                  <a:rPr lang="en-US" altLang="zh-TW" sz="1200" b="1">
                    <a:solidFill>
                      <a:srgbClr val="FF6C2F"/>
                    </a:solidFill>
                    <a:cs typeface="Arial" panose="020B0604020202020204" pitchFamily="34" charset="0"/>
                  </a:rPr>
                  <a:t>)</a:t>
                </a:r>
                <a:endParaRPr lang="zh-TW" altLang="en-US" sz="1200" b="1">
                  <a:solidFill>
                    <a:srgbClr val="FF6C2F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0254E2B-1393-4380-A4E6-FDC5A1268251}"/>
              </a:ext>
            </a:extLst>
          </p:cNvPr>
          <p:cNvSpPr txBox="1">
            <a:spLocks/>
          </p:cNvSpPr>
          <p:nvPr/>
        </p:nvSpPr>
        <p:spPr>
          <a:xfrm>
            <a:off x="8301567" y="5990167"/>
            <a:ext cx="6106584" cy="383117"/>
          </a:xfrm>
          <a:prstGeom prst="rect">
            <a:avLst/>
          </a:prstGeom>
        </p:spPr>
        <p:txBody>
          <a:bodyPr lIns="91440" tIns="45720" rIns="91440" bIns="45720" anchor="ctr"/>
          <a:lstStyle>
            <a:defPPr>
              <a:defRPr lang="zh-TW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資料來源：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Climate Watch 2020 NDC Tracker</a:t>
            </a:r>
          </a:p>
          <a:p>
            <a:pPr>
              <a:defRPr/>
            </a:pP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最後更新：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July 23, 2021 </a:t>
            </a:r>
          </a:p>
        </p:txBody>
      </p:sp>
      <p:sp>
        <p:nvSpPr>
          <p:cNvPr id="22" name="矩形 21"/>
          <p:cNvSpPr/>
          <p:nvPr/>
        </p:nvSpPr>
        <p:spPr>
          <a:xfrm>
            <a:off x="1550315" y="519895"/>
            <a:ext cx="10411700" cy="65941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TW" sz="2800" b="1" kern="0" dirty="0">
                <a:solidFill>
                  <a:srgbClr val="34B2E4">
                    <a:lumMod val="50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160 </a:t>
            </a:r>
            <a:r>
              <a:rPr lang="zh-TW" altLang="en-US" sz="2800" b="1" kern="0" dirty="0">
                <a:solidFill>
                  <a:srgbClr val="34B2E4">
                    <a:lumMod val="50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個國家展現野心、</a:t>
            </a:r>
            <a:r>
              <a:rPr lang="en-US" altLang="zh-TW" sz="2800" b="1" kern="0" dirty="0">
                <a:solidFill>
                  <a:srgbClr val="34B2E4">
                    <a:lumMod val="50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136 </a:t>
            </a:r>
            <a:r>
              <a:rPr lang="zh-TW" altLang="en-US" sz="2800" b="1" kern="0" dirty="0">
                <a:solidFill>
                  <a:srgbClr val="34B2E4">
                    <a:lumMod val="50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國承諾淨零碳排、</a:t>
            </a:r>
            <a:r>
              <a:rPr lang="en-US" altLang="zh-TW" sz="2800" b="1" kern="0" dirty="0">
                <a:solidFill>
                  <a:srgbClr val="34B2E4">
                    <a:lumMod val="50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95</a:t>
            </a:r>
            <a:r>
              <a:rPr lang="zh-TW" altLang="en-US" sz="2800" b="1" kern="0" dirty="0">
                <a:solidFill>
                  <a:srgbClr val="34B2E4">
                    <a:lumMod val="50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國更新 </a:t>
            </a:r>
            <a:r>
              <a:rPr lang="en" altLang="zh-TW" sz="2800" b="1" kern="0" dirty="0">
                <a:solidFill>
                  <a:srgbClr val="34B2E4">
                    <a:lumMod val="50000"/>
                  </a:srgb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NDC </a:t>
            </a:r>
            <a:endParaRPr lang="zh-CN" altLang="en-US" sz="2800" b="1" kern="0" dirty="0">
              <a:solidFill>
                <a:srgbClr val="34B2E4">
                  <a:lumMod val="50000"/>
                </a:srgb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+mn-lt"/>
            </a:endParaRPr>
          </a:p>
        </p:txBody>
      </p:sp>
      <p:sp>
        <p:nvSpPr>
          <p:cNvPr id="23" name="圆角矩形 51"/>
          <p:cNvSpPr/>
          <p:nvPr/>
        </p:nvSpPr>
        <p:spPr>
          <a:xfrm rot="2700000">
            <a:off x="708419" y="695645"/>
            <a:ext cx="590584" cy="590584"/>
          </a:xfrm>
          <a:prstGeom prst="roundRect">
            <a:avLst/>
          </a:prstGeom>
          <a:solidFill>
            <a:srgbClr val="21959D"/>
          </a:solidFill>
          <a:ln>
            <a:noFill/>
          </a:ln>
          <a:effectLst>
            <a:outerShdw blurRad="127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24" name="圆角矩形 52"/>
          <p:cNvSpPr/>
          <p:nvPr/>
        </p:nvSpPr>
        <p:spPr>
          <a:xfrm rot="2700000">
            <a:off x="579421" y="695645"/>
            <a:ext cx="590584" cy="59058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+mn-ea"/>
              <a:sym typeface="+mn-lt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11855894" y="6530212"/>
            <a:ext cx="2275417" cy="364067"/>
          </a:xfrm>
        </p:spPr>
        <p:txBody>
          <a:bodyPr/>
          <a:lstStyle/>
          <a:p>
            <a:pPr>
              <a:defRPr/>
            </a:pPr>
            <a:fld id="{E514B095-7AD3-43AD-B7B8-7904E178C075}" type="slidenum">
              <a:rPr lang="zh-TW" altLang="en-US" smtClean="0"/>
              <a:pPr>
                <a:defRPr/>
              </a:pPr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36372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4CDE560-7FC0-499B-BFB0-ED08DA548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26280"/>
            <a:ext cx="741068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48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 </a:t>
            </a:r>
            <a:r>
              <a:rPr lang="zh-TW" altLang="en-US" sz="48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歐洲綠色新政 </a:t>
            </a:r>
            <a:r>
              <a:rPr lang="en-US" altLang="zh-TW" sz="4800" dirty="0">
                <a:solidFill>
                  <a:schemeClr val="accent3">
                    <a:lumMod val="50000"/>
                  </a:schemeClr>
                </a:solidFill>
                <a:ea typeface="微軟正黑體" panose="020B0604030504040204" pitchFamily="34" charset="-120"/>
              </a:rPr>
              <a:t>Fit for 55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7AA4DED-15AC-4179-A9E2-BC0F87476643}"/>
              </a:ext>
            </a:extLst>
          </p:cNvPr>
          <p:cNvSpPr/>
          <p:nvPr/>
        </p:nvSpPr>
        <p:spPr>
          <a:xfrm>
            <a:off x="609600" y="1206498"/>
            <a:ext cx="5676637" cy="34639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98465" indent="-138649">
              <a:lnSpc>
                <a:spcPct val="90000"/>
              </a:lnSpc>
              <a:spcAft>
                <a:spcPts val="648"/>
              </a:spcAft>
              <a:buSzPct val="90000"/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歐盟「綠色新政」為達成「</a:t>
            </a:r>
            <a:r>
              <a:rPr lang="en-US" altLang="zh-TW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2050</a:t>
            </a:r>
            <a:r>
              <a:rPr lang="zh-CN" altLang="en-US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零排放、零廢棄、零污染</a:t>
            </a:r>
            <a:r>
              <a:rPr lang="zh-TW" altLang="en-US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」之長程目標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2030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減碳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55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％」之中程目標鋪路，要求企業／個人在行為上負更明確環境責任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8465" indent="-138649">
              <a:lnSpc>
                <a:spcPct val="90000"/>
              </a:lnSpc>
              <a:spcAft>
                <a:spcPts val="648"/>
              </a:spcAft>
              <a:buSzPct val="90000"/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物質流：針對氣候保護、綠能、循環經濟、綠建築、交通運輸、永續食品、生態與生物多樣性以及綠色化學，鏈結歐盟現有法規命令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8465" indent="-138649">
              <a:lnSpc>
                <a:spcPct val="90000"/>
              </a:lnSpc>
              <a:spcAft>
                <a:spcPts val="648"/>
              </a:spcAft>
              <a:buSzPct val="90000"/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金流：永續投資、產業政策與公正的轉型機制將是支撐歐盟綠色轉型關鍵，加強歐盟碳排放交易體系（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European Union Emission Trading Scheme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EU ETS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），提高碳排放價格、擴大碳排放交易範圍、補貼低碳出口產品、訂定嚴格進口歐盟市場的環境標準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44F54CB-CA4C-8648-9146-9D834F279D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06" r="7321" b="-1"/>
          <a:stretch/>
        </p:blipFill>
        <p:spPr>
          <a:xfrm>
            <a:off x="6492115" y="9"/>
            <a:ext cx="5699887" cy="4059235"/>
          </a:xfrm>
          <a:custGeom>
            <a:avLst/>
            <a:gdLst/>
            <a:ahLst/>
            <a:cxnLst/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85503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40603" r="40603"/>
          <a:stretch>
            <a:fillRect/>
          </a:stretch>
        </p:blipFill>
        <p:spPr>
          <a:xfrm>
            <a:off x="0" y="0"/>
            <a:ext cx="1933259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559936" y="570325"/>
            <a:ext cx="8378064" cy="1119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zh-TW" altLang="en-US" sz="3734" b="1" dirty="0">
                <a:solidFill>
                  <a:srgbClr val="35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國際綠色新政下，環境管制勢不可為，經濟三大關鍵政策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3763137" y="5191302"/>
            <a:ext cx="7070919" cy="1131899"/>
            <a:chOff x="4250219" y="4878306"/>
            <a:chExt cx="10606379" cy="1697849"/>
          </a:xfrm>
        </p:grpSpPr>
        <p:sp>
          <p:nvSpPr>
            <p:cNvPr id="10" name="矩形 9"/>
            <p:cNvSpPr/>
            <p:nvPr/>
          </p:nvSpPr>
          <p:spPr>
            <a:xfrm>
              <a:off x="5689717" y="4878306"/>
              <a:ext cx="6892286" cy="867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400" b="1" dirty="0">
                  <a:solidFill>
                    <a:srgbClr val="2070A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碳邊境調整機制</a:t>
              </a:r>
              <a:endParaRPr lang="zh-CN" altLang="en-US" sz="2400" b="1" dirty="0">
                <a:solidFill>
                  <a:srgbClr val="2070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grpSp>
          <p:nvGrpSpPr>
            <p:cNvPr id="11" name="群組 10"/>
            <p:cNvGrpSpPr/>
            <p:nvPr/>
          </p:nvGrpSpPr>
          <p:grpSpPr>
            <a:xfrm>
              <a:off x="4250219" y="5192786"/>
              <a:ext cx="1329143" cy="1295472"/>
              <a:chOff x="1784323" y="2058383"/>
              <a:chExt cx="886094" cy="863648"/>
            </a:xfrm>
          </p:grpSpPr>
          <p:sp>
            <p:nvSpPr>
              <p:cNvPr id="13" name="矩形 12"/>
              <p:cNvSpPr>
                <a:spLocks noChangeAspect="1"/>
              </p:cNvSpPr>
              <p:nvPr/>
            </p:nvSpPr>
            <p:spPr>
              <a:xfrm>
                <a:off x="1784323" y="2058383"/>
                <a:ext cx="886094" cy="863648"/>
              </a:xfrm>
              <a:prstGeom prst="rect">
                <a:avLst/>
              </a:prstGeom>
              <a:solidFill>
                <a:srgbClr val="2070A1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254000" dir="8100000" algn="tr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4000" kern="0">
                  <a:solidFill>
                    <a:srgbClr val="E7E6E6">
                      <a:lumMod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pic>
            <p:nvPicPr>
              <p:cNvPr id="14" name="圖片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6864" y="2223256"/>
                <a:ext cx="504000" cy="504000"/>
              </a:xfrm>
              <a:prstGeom prst="rect">
                <a:avLst/>
              </a:prstGeom>
            </p:spPr>
          </p:pic>
        </p:grpSp>
        <p:sp>
          <p:nvSpPr>
            <p:cNvPr id="12" name="矩形 11"/>
            <p:cNvSpPr/>
            <p:nvPr/>
          </p:nvSpPr>
          <p:spPr>
            <a:xfrm>
              <a:off x="5689715" y="5769876"/>
              <a:ext cx="9166883" cy="806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zh-TW" altLang="en-US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歐盟為避免碳洩露風險，歐盟將碳排放交易市場機制擴大至進口品，意即出口至歐盟的產品亦須購買排放配額。</a:t>
              </a:r>
              <a:endPara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3763136" y="2126336"/>
            <a:ext cx="7109421" cy="1329528"/>
            <a:chOff x="4307969" y="7241837"/>
            <a:chExt cx="10664132" cy="1994292"/>
          </a:xfrm>
        </p:grpSpPr>
        <p:sp>
          <p:nvSpPr>
            <p:cNvPr id="16" name="矩形 15"/>
            <p:cNvSpPr/>
            <p:nvPr/>
          </p:nvSpPr>
          <p:spPr>
            <a:xfrm>
              <a:off x="5747467" y="7241837"/>
              <a:ext cx="6892286" cy="867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400" b="1" dirty="0">
                  <a:solidFill>
                    <a:srgbClr val="34B2E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碳定價、碳權（碳排放交易市場）</a:t>
              </a:r>
              <a:endParaRPr lang="zh-CN" altLang="en-US" sz="2400" b="1" dirty="0">
                <a:solidFill>
                  <a:srgbClr val="34B2E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grpSp>
          <p:nvGrpSpPr>
            <p:cNvPr id="17" name="群組 16"/>
            <p:cNvGrpSpPr/>
            <p:nvPr/>
          </p:nvGrpSpPr>
          <p:grpSpPr>
            <a:xfrm>
              <a:off x="4307969" y="7544864"/>
              <a:ext cx="1329143" cy="1295472"/>
              <a:chOff x="1857894" y="3516175"/>
              <a:chExt cx="886094" cy="863648"/>
            </a:xfrm>
          </p:grpSpPr>
          <p:sp>
            <p:nvSpPr>
              <p:cNvPr id="19" name="矩形 18"/>
              <p:cNvSpPr>
                <a:spLocks noChangeAspect="1"/>
              </p:cNvSpPr>
              <p:nvPr/>
            </p:nvSpPr>
            <p:spPr>
              <a:xfrm>
                <a:off x="1857894" y="3516175"/>
                <a:ext cx="886094" cy="863648"/>
              </a:xfrm>
              <a:prstGeom prst="rect">
                <a:avLst/>
              </a:prstGeom>
              <a:solidFill>
                <a:srgbClr val="34B2E4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0" dist="254000" dir="8100000" algn="tr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4000" kern="0">
                  <a:solidFill>
                    <a:srgbClr val="E7E6E6">
                      <a:lumMod val="25000"/>
                    </a:srgb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endParaRPr>
              </a:p>
            </p:txBody>
          </p:sp>
          <p:pic>
            <p:nvPicPr>
              <p:cNvPr id="20" name="圖片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0941" y="3665180"/>
                <a:ext cx="540000" cy="540000"/>
              </a:xfrm>
              <a:prstGeom prst="rect">
                <a:avLst/>
              </a:prstGeom>
            </p:spPr>
          </p:pic>
        </p:grpSp>
        <p:sp>
          <p:nvSpPr>
            <p:cNvPr id="18" name="矩形 17"/>
            <p:cNvSpPr/>
            <p:nvPr/>
          </p:nvSpPr>
          <p:spPr>
            <a:xfrm>
              <a:off x="5805218" y="8083601"/>
              <a:ext cx="9166883" cy="1152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zh-TW" altLang="en-US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為有效降低溫室氣體，政府會先設立該年溫室氣體的總量管制目標（</a:t>
              </a:r>
              <a:r>
                <a:rPr lang="en-US" altLang="zh-TW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Cap</a:t>
              </a:r>
              <a:r>
                <a:rPr lang="zh-TW" altLang="en-US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），再分配二氧化碳的排放權（</a:t>
              </a:r>
              <a:r>
                <a:rPr lang="en-US" altLang="zh-TW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Emissions permits</a:t>
              </a:r>
              <a:r>
                <a:rPr lang="zh-TW" altLang="en-US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）給各個排碳的業者，並且允許業者透過碳排放交易市場，購入或售出其交易排放配額。</a:t>
              </a: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3763136" y="3672465"/>
            <a:ext cx="7109418" cy="1116012"/>
            <a:chOff x="4250219" y="2660664"/>
            <a:chExt cx="10664127" cy="1674019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B332981-0F07-364D-8D36-98910951FB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50219" y="2931365"/>
              <a:ext cx="1329143" cy="1295472"/>
            </a:xfrm>
            <a:prstGeom prst="rect">
              <a:avLst/>
            </a:prstGeom>
            <a:solidFill>
              <a:srgbClr val="2CC6D2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0" dist="254000" dir="8100000" algn="tr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4000" kern="0">
                <a:solidFill>
                  <a:srgbClr val="E7E6E6">
                    <a:lumMod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24E2E9F4-8B42-0E4C-8E9F-576964A7D5C4}"/>
                </a:ext>
              </a:extLst>
            </p:cNvPr>
            <p:cNvSpPr/>
            <p:nvPr/>
          </p:nvSpPr>
          <p:spPr>
            <a:xfrm>
              <a:off x="5689717" y="2660664"/>
              <a:ext cx="6892286" cy="867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2CC6D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永續金融</a:t>
              </a:r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49874F02-3974-5C45-8ED2-EE377C373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029" y="3174101"/>
              <a:ext cx="810000" cy="810000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8A1F4C3-8F9C-6942-9F56-32813BAD5D8D}"/>
                </a:ext>
              </a:extLst>
            </p:cNvPr>
            <p:cNvSpPr/>
            <p:nvPr/>
          </p:nvSpPr>
          <p:spPr>
            <a:xfrm>
              <a:off x="5747462" y="3528404"/>
              <a:ext cx="9166884" cy="806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1800"/>
                </a:lnSpc>
              </a:pPr>
              <a:r>
                <a:rPr lang="zh-TW" altLang="en-US" sz="1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綠色金融是聯合國提倡的觀念，目的是為了減少經濟活動的環境損害，以及引導資金到永續經濟活動，達到市場轉型、企業升級的目的。</a:t>
              </a:r>
              <a:endParaRPr lang="zh-CN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ea"/>
                <a:sym typeface="+mn-lt"/>
              </a:endParaRPr>
            </a:p>
          </p:txBody>
        </p:sp>
      </p:grpSp>
      <p:pic>
        <p:nvPicPr>
          <p:cNvPr id="32" name="圖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0" t="-360" r="22526"/>
          <a:stretch/>
        </p:blipFill>
        <p:spPr>
          <a:xfrm>
            <a:off x="-849391" y="-54021"/>
            <a:ext cx="3592591" cy="7291152"/>
          </a:xfrm>
          <a:prstGeom prst="rect">
            <a:avLst/>
          </a:prstGeom>
        </p:spPr>
      </p:pic>
      <p:sp>
        <p:nvSpPr>
          <p:cNvPr id="26" name="投影片編號版面配置區 6">
            <a:extLst>
              <a:ext uri="{FF2B5EF4-FFF2-40B4-BE49-F238E27FC236}">
                <a16:creationId xmlns:a16="http://schemas.microsoft.com/office/drawing/2014/main" id="{582B483B-094A-468C-90C1-B5CEF916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defTabSz="914423">
              <a:defRPr/>
            </a:pPr>
            <a:r>
              <a:rPr lang="en-US" altLang="zh-CN" sz="12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endParaRPr lang="zh-CN" altLang="en-US" sz="12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026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0"/>
          <a:stretch/>
        </p:blipFill>
        <p:spPr>
          <a:xfrm>
            <a:off x="-116958" y="-2362200"/>
            <a:ext cx="12410558" cy="6350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943455" y="4972308"/>
            <a:ext cx="7453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4B2E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/>
                <a:ea typeface="微軟正黑體"/>
                <a:cs typeface="+mn-cs"/>
              </a:rPr>
              <a:t>碳定價（碳排放交易市場）</a:t>
            </a:r>
          </a:p>
        </p:txBody>
      </p:sp>
      <p:sp>
        <p:nvSpPr>
          <p:cNvPr id="4" name="ïşḻïďê-Rectangle 2"/>
          <p:cNvSpPr/>
          <p:nvPr/>
        </p:nvSpPr>
        <p:spPr>
          <a:xfrm>
            <a:off x="-1168400" y="-1905000"/>
            <a:ext cx="14206058" cy="5892800"/>
          </a:xfrm>
          <a:prstGeom prst="rect">
            <a:avLst/>
          </a:prstGeom>
          <a:solidFill>
            <a:schemeClr val="tx1">
              <a:alpha val="6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/>
              <a:cs typeface="+mn-cs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914401" y="2307418"/>
            <a:ext cx="3624335" cy="1166290"/>
            <a:chOff x="1909493" y="3461126"/>
            <a:chExt cx="5436503" cy="1749435"/>
          </a:xfrm>
        </p:grpSpPr>
        <p:sp>
          <p:nvSpPr>
            <p:cNvPr id="6" name="矩形 5"/>
            <p:cNvSpPr/>
            <p:nvPr/>
          </p:nvSpPr>
          <p:spPr>
            <a:xfrm>
              <a:off x="1909493" y="3461126"/>
              <a:ext cx="5436503" cy="147501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國際政策一</a:t>
              </a:r>
            </a:p>
          </p:txBody>
        </p:sp>
        <p:cxnSp>
          <p:nvCxnSpPr>
            <p:cNvPr id="8" name="直接连接符 30"/>
            <p:cNvCxnSpPr/>
            <p:nvPr/>
          </p:nvCxnSpPr>
          <p:spPr>
            <a:xfrm>
              <a:off x="2578800" y="5210561"/>
              <a:ext cx="3060000" cy="0"/>
            </a:xfrm>
            <a:prstGeom prst="line">
              <a:avLst/>
            </a:prstGeom>
            <a:ln w="25400" cap="rnd">
              <a:solidFill>
                <a:srgbClr val="34B2E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5579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4304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kumimoji="1" lang="zh-TW" altLang="en-US" sz="1400" dirty="0">
              <a:solidFill>
                <a:srgbClr val="FFFFFF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1" name="內容版面配置區 3"/>
          <p:cNvSpPr txBox="1">
            <a:spLocks/>
          </p:cNvSpPr>
          <p:nvPr/>
        </p:nvSpPr>
        <p:spPr>
          <a:xfrm>
            <a:off x="1649903" y="2834031"/>
            <a:ext cx="8431508" cy="1387231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lnSpc>
                <a:spcPct val="120000"/>
              </a:lnSpc>
              <a:spcBef>
                <a:spcPts val="1333"/>
              </a:spcBef>
              <a:buClr>
                <a:srgbClr val="990099"/>
              </a:buClr>
              <a:buNone/>
            </a:pPr>
            <a:r>
              <a:rPr kumimoji="1"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kumimoji="1" lang="en-US" altLang="zh-TW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WWF: 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 </a:t>
            </a:r>
            <a:r>
              <a:rPr kumimoji="1" lang="en-US" altLang="zh-TW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1970 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年代人類致 </a:t>
            </a:r>
            <a:r>
              <a:rPr kumimoji="1" lang="en-US" altLang="zh-TW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4,000 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種動物群族減 </a:t>
            </a:r>
            <a:r>
              <a:rPr kumimoji="1" lang="en-US" altLang="zh-TW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60%</a:t>
            </a:r>
            <a:r>
              <a:rPr kumimoji="1"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，問題根源是過度消費，我們不應再忽略當前不可持續的生產模式和浪費帶來的影響。</a:t>
            </a:r>
            <a:endParaRPr kumimoji="1" lang="en-US" altLang="zh-TW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 defTabSz="1219170">
              <a:spcBef>
                <a:spcPts val="1333"/>
              </a:spcBef>
              <a:buNone/>
            </a:pPr>
            <a:endParaRPr kumimoji="1" lang="en-US" altLang="zh-TW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 defTabSz="1219170">
              <a:spcBef>
                <a:spcPts val="1333"/>
              </a:spcBef>
              <a:buNone/>
            </a:pPr>
            <a:endParaRPr kumimoji="1" lang="en-US" altLang="zh-TW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2" name="標題 2"/>
          <p:cNvSpPr txBox="1">
            <a:spLocks/>
          </p:cNvSpPr>
          <p:nvPr/>
        </p:nvSpPr>
        <p:spPr>
          <a:xfrm>
            <a:off x="2999295" y="1596937"/>
            <a:ext cx="5321300" cy="1086955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kumimoji="1" lang="zh-CN" altLang="en-US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法制趕不上環境惡化的速度，永續發展似乎成為了奢想</a:t>
            </a:r>
            <a:r>
              <a:rPr kumimoji="1" lang="en-US" altLang="zh-TW" sz="32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⋯</a:t>
            </a:r>
            <a:endParaRPr kumimoji="1" lang="zh-TW" altLang="en-US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defTabSz="1219170"/>
            <a:endParaRPr kumimoji="1" lang="zh-TW" altLang="en-US" sz="3200" b="1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84349" y="4221263"/>
            <a:ext cx="2794355" cy="3274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>
              <a:lnSpc>
                <a:spcPct val="120000"/>
              </a:lnSpc>
              <a:buClr>
                <a:srgbClr val="990099"/>
              </a:buClr>
            </a:pPr>
            <a:r>
              <a:rPr kumimoji="1" lang="zh-TW" altLang="en-US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資料來源：立場報道 </a:t>
            </a:r>
            <a:r>
              <a:rPr kumimoji="1" lang="en-US" altLang="zh-TW" sz="1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2018.10.30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>
              <a:defRPr/>
            </a:pPr>
            <a:fld id="{308B544C-84DB-4EA5-9F0E-01A742FEE478}" type="slidenum">
              <a:rPr lang="zh-TW" altLang="en-US" sz="2400">
                <a:solidFill>
                  <a:prstClr val="black"/>
                </a:solidFill>
                <a:latin typeface="Arial"/>
                <a:ea typeface="微軟正黑體"/>
              </a:rPr>
              <a:pPr defTabSz="609585">
                <a:defRPr/>
              </a:pPr>
              <a:t>4</a:t>
            </a:fld>
            <a:endParaRPr lang="zh-TW" altLang="en-US" sz="2400">
              <a:solidFill>
                <a:prstClr val="black"/>
              </a:solidFill>
              <a:latin typeface="Arial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9482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BEDE200F-D75D-4C8A-8A85-81B8B8CAE4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7583" y="1"/>
            <a:ext cx="10515600" cy="1325563"/>
          </a:xfrm>
        </p:spPr>
        <p:txBody>
          <a:bodyPr>
            <a:normAutofit/>
          </a:bodyPr>
          <a:lstStyle/>
          <a:p>
            <a:pPr defTabSz="410644"/>
            <a:r>
              <a:rPr lang="zh-TW" altLang="en-US" sz="3667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碳排放交易市場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82D242-2AF4-45B8-B2AE-E09E8E76B947}"/>
              </a:ext>
            </a:extLst>
          </p:cNvPr>
          <p:cNvSpPr/>
          <p:nvPr/>
        </p:nvSpPr>
        <p:spPr>
          <a:xfrm>
            <a:off x="1355724" y="1110727"/>
            <a:ext cx="9464676" cy="707694"/>
          </a:xfrm>
          <a:prstGeom prst="rect">
            <a:avLst/>
          </a:prstGeom>
          <a:solidFill>
            <a:srgbClr val="E8F3D4"/>
          </a:solidFill>
        </p:spPr>
        <p:txBody>
          <a:bodyPr wrap="square">
            <a:spAutoFit/>
          </a:bodyPr>
          <a:lstStyle>
            <a:lvl1pPr marL="257175" indent="-257175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171459" marR="0" lvl="0" indent="-171459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碳排放交易是數量工具</a:t>
            </a:r>
            <a:endParaRPr kumimoji="0" lang="en-US" altLang="zh-TW" sz="1333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9" marR="0" lvl="0" indent="-171459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政府會先設立溫室氣體的總量管制目標（</a:t>
            </a:r>
            <a:r>
              <a:rPr kumimoji="0" lang="en-US" altLang="zh-TW" sz="1333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Cap</a:t>
            </a:r>
            <a:r>
              <a:rPr kumimoji="0" lang="zh-TW" alt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），再分配二氧化碳的排放權給各個排碳的業者</a:t>
            </a:r>
            <a:endParaRPr kumimoji="0" lang="en-US" altLang="zh-TW" sz="1333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171459" marR="0" lvl="0" indent="-171459" algn="just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允許</a:t>
            </a:r>
            <a:r>
              <a:rPr kumimoji="0" lang="zh-CN" alt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其</a:t>
            </a:r>
            <a:r>
              <a:rPr kumimoji="0" lang="zh-TW" alt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透過</a:t>
            </a:r>
            <a:r>
              <a:rPr kumimoji="0" lang="zh-CN" alt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交易排放</a:t>
            </a:r>
            <a:r>
              <a:rPr kumimoji="0" lang="zh-TW" alt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配額</a:t>
            </a:r>
            <a:r>
              <a:rPr kumimoji="0" lang="zh-CN" alt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的方</a:t>
            </a:r>
            <a:r>
              <a:rPr kumimoji="0" lang="zh-TW" alt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式進行履約</a:t>
            </a:r>
            <a:r>
              <a:rPr kumimoji="0" lang="zh-CN" altLang="en-US" sz="1333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。</a:t>
            </a:r>
            <a:endParaRPr kumimoji="0" lang="en-US" altLang="zh-TW" sz="1333" b="1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355723" y="1908195"/>
            <a:ext cx="9464676" cy="4645486"/>
            <a:chOff x="2033585" y="2862292"/>
            <a:chExt cx="14197014" cy="6968229"/>
          </a:xfrm>
        </p:grpSpPr>
        <p:pic>
          <p:nvPicPr>
            <p:cNvPr id="104453" name="Picture 2" descr="https://scitechvista.nat.gov.tw/context/image/jpg/d12da6633c42ebacdc2d9e190a6c01c85d5305b4ac4b2290467929b5e0b59710.jpg">
              <a:extLst>
                <a:ext uri="{FF2B5EF4-FFF2-40B4-BE49-F238E27FC236}">
                  <a16:creationId xmlns:a16="http://schemas.microsoft.com/office/drawing/2014/main" id="{BC903E84-6CC5-45D8-840C-B597CD2DF3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2" t="18250" r="3458" b="6693"/>
            <a:stretch>
              <a:fillRect/>
            </a:stretch>
          </p:blipFill>
          <p:spPr bwMode="auto">
            <a:xfrm>
              <a:off x="2033585" y="2886779"/>
              <a:ext cx="14197014" cy="6943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2035357" y="2862292"/>
              <a:ext cx="5432450" cy="1875721"/>
            </a:xfrm>
            <a:prstGeom prst="rect">
              <a:avLst/>
            </a:prstGeom>
            <a:solidFill>
              <a:srgbClr val="FFF9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14BA3AB1-5455-4831-9353-9D4D48DED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1" y="3162299"/>
              <a:ext cx="5427135" cy="1037784"/>
            </a:xfrm>
            <a:prstGeom prst="rect">
              <a:avLst/>
            </a:prstGeom>
            <a:solidFill>
              <a:srgbClr val="FFF9E6"/>
            </a:solidFill>
            <a:ln>
              <a:solidFill>
                <a:sysClr val="windowText" lastClr="000000">
                  <a:lumMod val="95000"/>
                  <a:lumOff val="5000"/>
                </a:sysClr>
              </a:solidFill>
            </a:ln>
          </p:spPr>
          <p:txBody>
            <a:bodyPr wrap="square">
              <a:spAutoFit/>
            </a:bodyPr>
            <a:lstStyle>
              <a:lvl1pPr defTabSz="3079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  <a:lvl2pPr marL="742950" indent="-285750" defTabSz="3079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2pPr>
              <a:lvl3pPr marL="1143000" indent="-228600" defTabSz="3079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3pPr>
              <a:lvl4pPr marL="1600200" indent="-228600" defTabSz="3079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4pPr>
              <a:lvl5pPr marL="2057400" indent="-228600" defTabSz="30797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5pPr>
              <a:lvl6pPr marL="2514600" indent="-228600" defTabSz="3079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6pPr>
              <a:lvl7pPr marL="2971800" indent="-228600" defTabSz="3079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7pPr>
              <a:lvl8pPr marL="3429000" indent="-228600" defTabSz="3079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8pPr>
              <a:lvl9pPr marL="3886200" indent="-228600" defTabSz="3079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9pPr>
            </a:lstStyle>
            <a:p>
              <a:pPr marL="0" marR="0" lvl="0" indent="0" algn="just" defTabSz="205327" rtl="0" eaLnBrk="1" fontAlgn="auto" latinLnBrk="0" hangingPunct="1">
                <a:lnSpc>
                  <a:spcPts val="1617"/>
                </a:lnSpc>
                <a:spcBef>
                  <a:spcPts val="533"/>
                </a:spcBef>
                <a:spcAft>
                  <a:spcPts val="533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歐盟自</a:t>
              </a:r>
              <a:r>
                <a:rPr kumimoji="0" lang="en-US" altLang="zh-TW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2005</a:t>
              </a:r>
              <a:r>
                <a:rPr kumimoji="0" lang="zh-TW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年起實施碳交易制度，且隨著減碳目標的增加，預計碳價持續增加─目前歐盟碳價約</a:t>
              </a:r>
              <a:r>
                <a:rPr kumimoji="0" lang="en-US" altLang="zh-TW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80</a:t>
              </a:r>
              <a:r>
                <a:rPr kumimoji="0" lang="zh-TW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歐元</a:t>
              </a:r>
              <a:r>
                <a:rPr kumimoji="0" lang="en-US" altLang="zh-TW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(</a:t>
              </a:r>
              <a:r>
                <a:rPr kumimoji="0" lang="zh-TW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相當於新台幣</a:t>
              </a:r>
              <a:r>
                <a:rPr kumimoji="0" lang="en-US" altLang="zh-TW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2,500</a:t>
              </a:r>
              <a:r>
                <a:rPr kumimoji="0" lang="zh-TW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元</a:t>
              </a:r>
              <a:r>
                <a:rPr kumimoji="0" lang="en-US" altLang="zh-TW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9" name="投影片編號版面配置區 6">
            <a:extLst>
              <a:ext uri="{FF2B5EF4-FFF2-40B4-BE49-F238E27FC236}">
                <a16:creationId xmlns:a16="http://schemas.microsoft.com/office/drawing/2014/main" id="{582B483B-094A-468C-90C1-B5CEF916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9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553" r="19553"/>
          <a:stretch>
            <a:fillRect/>
          </a:stretch>
        </p:blipFill>
        <p:spPr>
          <a:xfrm>
            <a:off x="8025048" y="-112831"/>
            <a:ext cx="4313413" cy="70836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707094" y="685800"/>
            <a:ext cx="2809621" cy="1421721"/>
            <a:chOff x="0" y="0"/>
            <a:chExt cx="5619242" cy="284344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5619242" cy="2415634"/>
            </a:xfrm>
            <a:prstGeom prst="rect">
              <a:avLst/>
            </a:prstGeom>
            <a:solidFill>
              <a:srgbClr val="17171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98672" y="366866"/>
              <a:ext cx="5120570" cy="24765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2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76" normalizeH="0" baseline="0" noProof="0" dirty="0">
                  <a:ln>
                    <a:noFill/>
                  </a:ln>
                  <a:solidFill>
                    <a:srgbClr val="F4F5F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全球碳市場</a:t>
              </a:r>
              <a:endParaRPr kumimoji="0" lang="en-US" altLang="zh-TW" sz="3200" b="1" i="0" u="none" strike="noStrike" kern="1200" cap="none" spc="7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609630" rtl="0" eaLnBrk="1" fontAlgn="auto" latinLnBrk="0" hangingPunct="1">
                <a:lnSpc>
                  <a:spcPts val="32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76" normalizeH="0" baseline="0" noProof="0" dirty="0">
                  <a:ln>
                    <a:noFill/>
                  </a:ln>
                  <a:solidFill>
                    <a:srgbClr val="F4F5F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成長趨勢</a:t>
              </a:r>
            </a:p>
            <a:p>
              <a:pPr marL="0" marR="0" lvl="0" indent="0" algn="l" defTabSz="609630" rtl="0" eaLnBrk="1" fontAlgn="auto" latinLnBrk="0" hangingPunct="1">
                <a:lnSpc>
                  <a:spcPts val="329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33" b="1" i="0" u="none" strike="noStrike" kern="1200" cap="none" spc="7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微軟正黑體" panose="020B0604030504040204" pitchFamily="34" charset="-120"/>
                <a:ea typeface="Aileron Heavy"/>
                <a:cs typeface="+mn-cs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32237" y="494970"/>
            <a:ext cx="6507431" cy="2218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50" marR="0" lvl="1" indent="-302275" algn="just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2133" b="0" i="0" u="none" strike="noStrike" kern="1200" cap="none" spc="28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根據數據供應商路孚特（</a:t>
            </a:r>
            <a:r>
              <a:rPr kumimoji="0" lang="en-US" altLang="zh-TW" sz="2133" b="0" i="0" u="none" strike="noStrike" kern="1200" cap="none" spc="28" normalizeH="0" baseline="0" noProof="0" dirty="0" err="1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Refinitiv</a:t>
            </a:r>
            <a:r>
              <a:rPr kumimoji="0" lang="zh-TW" altLang="en-US" sz="2133" b="0" i="0" u="none" strike="noStrike" kern="1200" cap="none" spc="28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）的統計，</a:t>
            </a:r>
            <a:r>
              <a:rPr kumimoji="0" lang="en-US" altLang="zh-TW" sz="2133" b="0" i="0" u="none" strike="noStrike" kern="1200" cap="none" spc="28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2021</a:t>
            </a:r>
            <a:r>
              <a:rPr kumimoji="0" lang="zh-TW" altLang="en-US" sz="2133" b="0" i="0" u="none" strike="noStrike" kern="1200" cap="none" spc="28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年碳市場的總交易價值達</a:t>
            </a:r>
            <a:r>
              <a:rPr kumimoji="0" lang="en-US" altLang="zh-TW" sz="2133" b="0" i="0" u="none" strike="noStrike" kern="1200" cap="none" spc="28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7,600</a:t>
            </a:r>
            <a:r>
              <a:rPr kumimoji="0" lang="zh-TW" altLang="en-US" sz="2133" b="0" i="0" u="none" strike="noStrike" kern="1200" cap="none" spc="28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億歐元，比前一年的</a:t>
            </a:r>
            <a:r>
              <a:rPr kumimoji="0" lang="en-US" altLang="zh-TW" sz="2133" b="0" i="0" u="none" strike="noStrike" kern="1200" cap="none" spc="28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2,890</a:t>
            </a:r>
            <a:r>
              <a:rPr kumimoji="0" lang="zh-TW" altLang="en-US" sz="2133" b="0" i="0" u="none" strike="noStrike" kern="1200" cap="none" spc="28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億元成長近</a:t>
            </a:r>
            <a:r>
              <a:rPr kumimoji="0" lang="en-US" altLang="zh-TW" sz="2133" b="0" i="0" u="none" strike="noStrike" kern="1200" cap="none" spc="28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164%</a:t>
            </a:r>
            <a:r>
              <a:rPr kumimoji="0" lang="zh-TW" altLang="en-US" sz="2133" b="0" i="0" u="none" strike="noStrike" kern="1200" cap="none" spc="28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，連續五年創下新高。</a:t>
            </a:r>
          </a:p>
          <a:p>
            <a:pPr marL="604550" marR="0" lvl="1" indent="-302275" algn="just" defTabSz="60963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zh-TW" altLang="en-US" sz="2133" b="0" i="0" u="none" strike="noStrike" kern="1200" cap="none" spc="28" normalizeH="0" baseline="0" noProof="0" dirty="0">
              <a:ln>
                <a:noFill/>
              </a:ln>
              <a:solidFill>
                <a:srgbClr val="F4F5F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604550" marR="0" lvl="1" indent="-302275" algn="just" defTabSz="609630" rtl="0" eaLnBrk="1" fontAlgn="auto" latinLnBrk="0" hangingPunct="1">
              <a:lnSpc>
                <a:spcPts val="33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28" normalizeH="0" baseline="0" noProof="0" dirty="0">
              <a:ln>
                <a:noFill/>
              </a:ln>
              <a:solidFill>
                <a:srgbClr val="F4F5F7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9">
            <a:extLst>
              <a:ext uri="{FF2B5EF4-FFF2-40B4-BE49-F238E27FC236}">
                <a16:creationId xmlns:a16="http://schemas.microsoft.com/office/drawing/2014/main" id="{19CBEB10-24AD-414B-9C11-0B938528B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121400"/>
            <a:ext cx="65637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圖片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資料來源：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Refinitiv2021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年度碳市場報告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https://www.refinitiv.com/content/dam/marketing/en_us/documents/gated/reports/carbon-market-year-in-review-2022.pdf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125987"/>
            <a:ext cx="6640406" cy="3911999"/>
          </a:xfrm>
          <a:prstGeom prst="rect">
            <a:avLst/>
          </a:prstGeom>
        </p:spPr>
      </p:pic>
      <p:sp>
        <p:nvSpPr>
          <p:cNvPr id="11" name="投影片編號版面配置區 6">
            <a:extLst>
              <a:ext uri="{FF2B5EF4-FFF2-40B4-BE49-F238E27FC236}">
                <a16:creationId xmlns:a16="http://schemas.microsoft.com/office/drawing/2014/main" id="{582B483B-094A-468C-90C1-B5CEF916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lang="en-US" smtClean="0"/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230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314" r="32314"/>
          <a:stretch>
            <a:fillRect/>
          </a:stretch>
        </p:blipFill>
        <p:spPr>
          <a:xfrm>
            <a:off x="-128352" y="-112831"/>
            <a:ext cx="3741913" cy="708366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801" y="685800"/>
            <a:ext cx="3287803" cy="1087590"/>
            <a:chOff x="0" y="0"/>
            <a:chExt cx="6575607" cy="2175181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575607" cy="2175181"/>
            </a:xfrm>
            <a:prstGeom prst="rect">
              <a:avLst/>
            </a:prstGeom>
            <a:solidFill>
              <a:srgbClr val="17171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561014" y="316064"/>
              <a:ext cx="5453579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76" normalizeH="0" baseline="0" noProof="0" dirty="0">
                  <a:ln>
                    <a:noFill/>
                  </a:ln>
                  <a:solidFill>
                    <a:srgbClr val="F4F5F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主要碳市場</a:t>
              </a:r>
              <a:endParaRPr kumimoji="0" lang="en-US" altLang="zh-TW" sz="3200" b="1" i="0" u="none" strike="noStrike" kern="1200" cap="none" spc="76" normalizeH="0" baseline="0" noProof="0" dirty="0">
                <a:ln>
                  <a:noFill/>
                </a:ln>
                <a:solidFill>
                  <a:srgbClr val="F4F5F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  <a:p>
              <a:pPr marL="0" marR="0" lvl="0" indent="0" algn="l" defTabSz="60963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3200" b="1" i="0" u="none" strike="noStrike" kern="1200" cap="none" spc="76" normalizeH="0" baseline="0" noProof="0" dirty="0">
                  <a:ln>
                    <a:noFill/>
                  </a:ln>
                  <a:solidFill>
                    <a:srgbClr val="F4F5F7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價量比較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122126" y="482600"/>
            <a:ext cx="7511074" cy="2191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42405" marR="0" lvl="0" indent="-304815" algn="just" defTabSz="60963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和交易量相比，碳價的飆漲是全球主要碳市場連年成長的主因。</a:t>
            </a:r>
            <a:endParaRPr kumimoji="0" lang="en-US" altLang="zh-TW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 marL="442405" marR="0" lvl="0" indent="-304815" algn="just" defTabSz="60963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TW" alt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歐洲排放交易機制（</a:t>
            </a:r>
            <a:r>
              <a:rPr kumimoji="0" lang="en-US" altLang="zh-TW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EU ETS</a:t>
            </a:r>
            <a:r>
              <a:rPr kumimoji="0" lang="zh-TW" alt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）佔全球碳市場交易價值的</a:t>
            </a:r>
            <a:r>
              <a:rPr kumimoji="0" lang="en-US" altLang="zh-TW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90%</a:t>
            </a:r>
            <a:r>
              <a:rPr kumimoji="0" lang="zh-TW" alt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，在碳交易價格上，</a:t>
            </a:r>
            <a:r>
              <a:rPr kumimoji="0" lang="en-US" altLang="zh-TW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2021</a:t>
            </a:r>
            <a:r>
              <a:rPr kumimoji="0" lang="zh-TW" alt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年歐盟碳價較</a:t>
            </a:r>
            <a:r>
              <a:rPr kumimoji="0" lang="en-US" altLang="zh-TW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2020</a:t>
            </a:r>
            <a:r>
              <a:rPr kumimoji="0" lang="zh-TW" alt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年成長了</a:t>
            </a:r>
            <a:r>
              <a:rPr kumimoji="0" lang="en-US" altLang="zh-TW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162%</a:t>
            </a:r>
            <a:r>
              <a:rPr kumimoji="0" lang="zh-TW" alt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，主因除在於歐盟具體承諾在</a:t>
            </a:r>
            <a:r>
              <a:rPr kumimoji="0" lang="en-US" altLang="zh-TW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2030</a:t>
            </a:r>
            <a:r>
              <a:rPr kumimoji="0" lang="zh-TW" alt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年將溫室氣體淨排放量比</a:t>
            </a:r>
            <a:r>
              <a:rPr kumimoji="0" lang="en-US" altLang="zh-TW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1990</a:t>
            </a:r>
            <a:r>
              <a:rPr kumimoji="0" lang="zh-TW" alt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年減少</a:t>
            </a:r>
            <a:r>
              <a:rPr kumimoji="0" lang="en-US" altLang="zh-TW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55%</a:t>
            </a:r>
            <a:r>
              <a:rPr kumimoji="0" lang="zh-TW" alt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外，</a:t>
            </a:r>
            <a:r>
              <a:rPr kumimoji="0" lang="en-US" altLang="zh-TW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2021</a:t>
            </a:r>
            <a:r>
              <a:rPr kumimoji="0" lang="zh-TW" alt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alibri" panose="020F0502020204030204" pitchFamily="34" charset="0"/>
              </a:rPr>
              <a:t>年歐盟天然氣價格的飆升，亦刺激了市場對於煤炭發電的需求，從而使碳價上漲。</a:t>
            </a:r>
            <a:endParaRPr kumimoji="0" lang="en-US" altLang="zh-TW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903229"/>
            <a:ext cx="7236754" cy="3167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19CBEB10-24AD-414B-9C11-0B938528B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0" y="6216889"/>
            <a:ext cx="65637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圖片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資料來源：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Refinitiv2021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年度碳市場報告</a:t>
            </a: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https://www.refinitiv.com/content/dam/marketing/en_us/documents/gated/reports/carbon-market-year-in-review-2022.pdf</a:t>
            </a:r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投影片編號版面配置區 6">
            <a:extLst>
              <a:ext uri="{FF2B5EF4-FFF2-40B4-BE49-F238E27FC236}">
                <a16:creationId xmlns:a16="http://schemas.microsoft.com/office/drawing/2014/main" id="{582B483B-094A-468C-90C1-B5CEF916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新細明體" panose="02020500000000000000" pitchFamily="18" charset="-12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75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99"/>
          <a:stretch/>
        </p:blipFill>
        <p:spPr>
          <a:xfrm>
            <a:off x="-121469" y="-2823155"/>
            <a:ext cx="13329469" cy="681095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943455" y="4972308"/>
            <a:ext cx="65971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4B2E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碳邊境調整機制</a:t>
            </a:r>
          </a:p>
        </p:txBody>
      </p:sp>
      <p:sp>
        <p:nvSpPr>
          <p:cNvPr id="4" name="ïşḻïďê-Rectangle 2"/>
          <p:cNvSpPr/>
          <p:nvPr/>
        </p:nvSpPr>
        <p:spPr>
          <a:xfrm>
            <a:off x="-1219200" y="-1905000"/>
            <a:ext cx="14206058" cy="5892800"/>
          </a:xfrm>
          <a:prstGeom prst="rect">
            <a:avLst/>
          </a:prstGeom>
          <a:solidFill>
            <a:schemeClr val="tx1">
              <a:alpha val="6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914401" y="2307418"/>
            <a:ext cx="3624335" cy="1166290"/>
            <a:chOff x="1909493" y="3461126"/>
            <a:chExt cx="5436503" cy="1749435"/>
          </a:xfrm>
        </p:grpSpPr>
        <p:sp>
          <p:nvSpPr>
            <p:cNvPr id="6" name="矩形 5"/>
            <p:cNvSpPr/>
            <p:nvPr/>
          </p:nvSpPr>
          <p:spPr>
            <a:xfrm>
              <a:off x="1909493" y="3461126"/>
              <a:ext cx="5436503" cy="147530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ea"/>
                  <a:sym typeface="+mn-lt"/>
                </a:rPr>
                <a:t>國際政策二</a:t>
              </a:r>
            </a:p>
          </p:txBody>
        </p:sp>
        <p:cxnSp>
          <p:nvCxnSpPr>
            <p:cNvPr id="8" name="直接连接符 30"/>
            <p:cNvCxnSpPr/>
            <p:nvPr/>
          </p:nvCxnSpPr>
          <p:spPr>
            <a:xfrm>
              <a:off x="2578800" y="5210561"/>
              <a:ext cx="3060000" cy="0"/>
            </a:xfrm>
            <a:prstGeom prst="line">
              <a:avLst/>
            </a:prstGeom>
            <a:ln w="25400" cap="rnd">
              <a:solidFill>
                <a:srgbClr val="34B2E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22991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4649873" y="3089242"/>
            <a:ext cx="2817727" cy="18533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2275" marR="0" lvl="1" indent="-151138" algn="just" defTabSz="609630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1867" b="0" i="0" u="none" strike="noStrike" kern="1200" cap="none" spc="14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洩漏風險：生產移轉至境外、進口（碳含量較高）產品消費增加</a:t>
            </a:r>
          </a:p>
          <a:p>
            <a:pPr marL="302275" marR="0" lvl="1" indent="-151138" algn="just" defTabSz="609630" rtl="0" eaLnBrk="1" fontAlgn="auto" latinLnBrk="0" hangingPunct="1">
              <a:lnSpc>
                <a:spcPts val="26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TW" sz="1867" b="0" i="0" u="none" strike="noStrike" kern="1200" cap="none" spc="14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CBAM</a:t>
            </a:r>
            <a:r>
              <a:rPr kumimoji="0" lang="zh-TW" altLang="en-US" sz="1867" b="0" i="0" u="none" strike="noStrike" kern="1200" cap="none" spc="14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要求進口產品也需負擔減碳成本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82076" y="2206327"/>
            <a:ext cx="2340941" cy="33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133" b="1" i="0" u="none" strike="noStrike" kern="1200" cap="none" spc="93" normalizeH="0" baseline="0" noProof="0" dirty="0">
                <a:ln>
                  <a:noFill/>
                </a:ln>
                <a:solidFill>
                  <a:srgbClr val="20909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避免發生碳洩漏</a:t>
            </a:r>
          </a:p>
        </p:txBody>
      </p:sp>
      <p:grpSp>
        <p:nvGrpSpPr>
          <p:cNvPr id="41" name="群組 40"/>
          <p:cNvGrpSpPr/>
          <p:nvPr/>
        </p:nvGrpSpPr>
        <p:grpSpPr>
          <a:xfrm>
            <a:off x="988499" y="1836892"/>
            <a:ext cx="3176359" cy="4335308"/>
            <a:chOff x="1040370" y="2755338"/>
            <a:chExt cx="4764539" cy="6502962"/>
          </a:xfrm>
        </p:grpSpPr>
        <p:sp>
          <p:nvSpPr>
            <p:cNvPr id="13" name="AutoShape 13"/>
            <p:cNvSpPr/>
            <p:nvPr/>
          </p:nvSpPr>
          <p:spPr>
            <a:xfrm>
              <a:off x="1040370" y="2755338"/>
              <a:ext cx="4764539" cy="3133473"/>
            </a:xfrm>
            <a:prstGeom prst="rect">
              <a:avLst/>
            </a:prstGeom>
            <a:solidFill>
              <a:srgbClr val="171710">
                <a:alpha val="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223294" y="4633863"/>
              <a:ext cx="4291595" cy="32994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02275" marR="0" lvl="1" indent="-151138" algn="just" defTabSz="609630" rtl="0" eaLnBrk="1" fontAlgn="auto" latinLnBrk="0" hangingPunct="1">
                <a:lnSpc>
                  <a:spcPts val="2667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zh-TW" altLang="en-US" sz="1867" b="0" i="0" u="none" strike="noStrike" kern="1200" cap="none" spc="14" normalizeH="0" baseline="0" noProof="0" dirty="0">
                  <a:ln>
                    <a:noFill/>
                  </a:ln>
                  <a:solidFill>
                    <a:srgbClr val="17171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歐洲議會通過</a:t>
              </a:r>
              <a:r>
                <a:rPr kumimoji="0" lang="en-US" altLang="zh-TW" sz="1867" b="0" i="0" u="none" strike="noStrike" kern="1200" cap="none" spc="14" normalizeH="0" baseline="0" noProof="0" dirty="0">
                  <a:ln>
                    <a:noFill/>
                  </a:ln>
                  <a:solidFill>
                    <a:srgbClr val="17171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《</a:t>
              </a:r>
              <a:r>
                <a:rPr kumimoji="0" lang="zh-TW" altLang="en-US" sz="1867" b="0" i="0" u="none" strike="noStrike" kern="1200" cap="none" spc="14" normalizeH="0" baseline="0" noProof="0" dirty="0">
                  <a:ln>
                    <a:noFill/>
                  </a:ln>
                  <a:solidFill>
                    <a:srgbClr val="17171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歐盟氣候法</a:t>
              </a:r>
              <a:r>
                <a:rPr kumimoji="0" lang="en-US" altLang="zh-TW" sz="1867" b="0" i="0" u="none" strike="noStrike" kern="1200" cap="none" spc="14" normalizeH="0" baseline="0" noProof="0" dirty="0">
                  <a:ln>
                    <a:noFill/>
                  </a:ln>
                  <a:solidFill>
                    <a:srgbClr val="17171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》</a:t>
              </a:r>
              <a:r>
                <a:rPr kumimoji="0" lang="zh-TW" altLang="en-US" sz="1867" b="0" i="0" u="none" strike="noStrike" kern="1200" cap="none" spc="14" normalizeH="0" baseline="0" noProof="0" dirty="0">
                  <a:ln>
                    <a:noFill/>
                  </a:ln>
                  <a:solidFill>
                    <a:srgbClr val="17171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，提高</a:t>
              </a:r>
              <a:r>
                <a:rPr kumimoji="0" lang="en-US" altLang="zh-TW" sz="1867" b="0" i="0" u="none" strike="noStrike" kern="1200" cap="none" spc="14" normalizeH="0" baseline="0" noProof="0" dirty="0">
                  <a:ln>
                    <a:noFill/>
                  </a:ln>
                  <a:solidFill>
                    <a:srgbClr val="17171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2030</a:t>
              </a:r>
              <a:r>
                <a:rPr kumimoji="0" lang="zh-TW" altLang="en-US" sz="1867" b="0" i="0" u="none" strike="noStrike" kern="1200" cap="none" spc="14" normalizeH="0" baseline="0" noProof="0" dirty="0">
                  <a:ln>
                    <a:noFill/>
                  </a:ln>
                  <a:solidFill>
                    <a:srgbClr val="17171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年減碳目標，較</a:t>
              </a:r>
              <a:r>
                <a:rPr kumimoji="0" lang="en-US" altLang="zh-TW" sz="1867" b="0" i="0" u="none" strike="noStrike" kern="1200" cap="none" spc="14" normalizeH="0" baseline="0" noProof="0" dirty="0">
                  <a:ln>
                    <a:noFill/>
                  </a:ln>
                  <a:solidFill>
                    <a:srgbClr val="17171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1990</a:t>
              </a:r>
              <a:r>
                <a:rPr kumimoji="0" lang="zh-TW" altLang="en-US" sz="1867" b="0" i="0" u="none" strike="noStrike" kern="1200" cap="none" spc="14" normalizeH="0" baseline="0" noProof="0" dirty="0">
                  <a:ln>
                    <a:noFill/>
                  </a:ln>
                  <a:solidFill>
                    <a:srgbClr val="17171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年減少至少</a:t>
              </a:r>
              <a:r>
                <a:rPr kumimoji="0" lang="en-US" altLang="zh-TW" sz="1867" b="0" i="0" u="none" strike="noStrike" kern="1200" cap="none" spc="14" normalizeH="0" baseline="0" noProof="0" dirty="0">
                  <a:ln>
                    <a:noFill/>
                  </a:ln>
                  <a:solidFill>
                    <a:srgbClr val="17171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55%</a:t>
              </a:r>
              <a:endParaRPr kumimoji="0" lang="zh-TW" altLang="en-US" sz="1867" b="0" i="0" u="none" strike="noStrike" kern="1200" cap="none" spc="14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  <a:p>
              <a:pPr marL="302275" marR="0" lvl="1" indent="-151138" algn="just" defTabSz="609630" rtl="0" eaLnBrk="1" fontAlgn="auto" latinLnBrk="0" hangingPunct="1">
                <a:lnSpc>
                  <a:spcPts val="266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altLang="zh-TW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CBAM</a:t>
              </a:r>
              <a:r>
                <a:rPr kumimoji="0" lang="zh-TW" alt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為</a:t>
              </a:r>
              <a:r>
                <a:rPr kumimoji="0" lang="en-US" altLang="zh-TW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Fit for 55</a:t>
              </a:r>
              <a:r>
                <a:rPr kumimoji="0" lang="zh-TW" altLang="zh-TW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包裹法案</a:t>
              </a:r>
              <a:r>
                <a:rPr kumimoji="0" lang="zh-TW" altLang="en-US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中重要機制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047671" y="3304283"/>
              <a:ext cx="3511413" cy="103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ts val="27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33" b="1" i="0" u="none" strike="noStrike" kern="1200" cap="none" spc="93" normalizeH="0" baseline="0" noProof="0" dirty="0">
                  <a:ln>
                    <a:noFill/>
                  </a:ln>
                  <a:solidFill>
                    <a:srgbClr val="209097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Fit for 55：</a:t>
              </a:r>
              <a:r>
                <a:rPr kumimoji="0" lang="zh-TW" altLang="en-US" sz="2133" b="1" i="0" u="none" strike="noStrike" kern="1200" cap="none" spc="93" normalizeH="0" baseline="0" noProof="0" dirty="0">
                  <a:ln>
                    <a:noFill/>
                  </a:ln>
                  <a:solidFill>
                    <a:srgbClr val="209097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加速減少溫室氣體排放</a:t>
              </a:r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97866" y="3333235"/>
              <a:ext cx="566876" cy="425156"/>
            </a:xfrm>
            <a:prstGeom prst="rect">
              <a:avLst/>
            </a:prstGeom>
          </p:spPr>
        </p:pic>
        <p:sp>
          <p:nvSpPr>
            <p:cNvPr id="20" name="AutoShape 20"/>
            <p:cNvSpPr/>
            <p:nvPr/>
          </p:nvSpPr>
          <p:spPr>
            <a:xfrm>
              <a:off x="1040370" y="5888811"/>
              <a:ext cx="4764538" cy="3369489"/>
            </a:xfrm>
            <a:prstGeom prst="rect">
              <a:avLst/>
            </a:prstGeom>
            <a:solidFill>
              <a:srgbClr val="171710">
                <a:alpha val="4706"/>
              </a:srgbClr>
            </a:solidFill>
          </p:spPr>
        </p:sp>
      </p:grpSp>
      <p:grpSp>
        <p:nvGrpSpPr>
          <p:cNvPr id="42" name="群組 41"/>
          <p:cNvGrpSpPr/>
          <p:nvPr/>
        </p:nvGrpSpPr>
        <p:grpSpPr>
          <a:xfrm>
            <a:off x="4505876" y="1836893"/>
            <a:ext cx="3184930" cy="4338271"/>
            <a:chOff x="6755896" y="2755338"/>
            <a:chExt cx="4777395" cy="6507407"/>
          </a:xfrm>
        </p:grpSpPr>
        <p:sp>
          <p:nvSpPr>
            <p:cNvPr id="8" name="AutoShape 8"/>
            <p:cNvSpPr/>
            <p:nvPr/>
          </p:nvSpPr>
          <p:spPr>
            <a:xfrm>
              <a:off x="6755896" y="2755338"/>
              <a:ext cx="4764538" cy="1970718"/>
            </a:xfrm>
            <a:prstGeom prst="rect">
              <a:avLst/>
            </a:prstGeom>
            <a:solidFill>
              <a:srgbClr val="171710">
                <a:alpha val="4706"/>
              </a:srgbClr>
            </a:solidFill>
          </p:spPr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023309" y="3333235"/>
              <a:ext cx="566875" cy="425156"/>
            </a:xfrm>
            <a:prstGeom prst="rect">
              <a:avLst/>
            </a:prstGeom>
          </p:spPr>
        </p:pic>
        <p:sp>
          <p:nvSpPr>
            <p:cNvPr id="24" name="AutoShape 24"/>
            <p:cNvSpPr/>
            <p:nvPr/>
          </p:nvSpPr>
          <p:spPr>
            <a:xfrm>
              <a:off x="6768753" y="4730502"/>
              <a:ext cx="4764538" cy="4532243"/>
            </a:xfrm>
            <a:prstGeom prst="rect">
              <a:avLst/>
            </a:prstGeom>
            <a:solidFill>
              <a:srgbClr val="171710">
                <a:alpha val="4706"/>
              </a:srgbClr>
            </a:solidFill>
          </p:spPr>
        </p:sp>
      </p:grpSp>
      <p:grpSp>
        <p:nvGrpSpPr>
          <p:cNvPr id="44" name="群組 43"/>
          <p:cNvGrpSpPr/>
          <p:nvPr/>
        </p:nvGrpSpPr>
        <p:grpSpPr>
          <a:xfrm>
            <a:off x="8027142" y="1836892"/>
            <a:ext cx="3176359" cy="4335308"/>
            <a:chOff x="12483091" y="2755338"/>
            <a:chExt cx="4764538" cy="6502962"/>
          </a:xfrm>
        </p:grpSpPr>
        <p:sp>
          <p:nvSpPr>
            <p:cNvPr id="3" name="AutoShape 3"/>
            <p:cNvSpPr/>
            <p:nvPr/>
          </p:nvSpPr>
          <p:spPr>
            <a:xfrm>
              <a:off x="12483091" y="2755338"/>
              <a:ext cx="4764538" cy="3570918"/>
            </a:xfrm>
            <a:prstGeom prst="rect">
              <a:avLst/>
            </a:prstGeom>
            <a:solidFill>
              <a:srgbClr val="171710">
                <a:alpha val="4706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2702004" y="4598541"/>
              <a:ext cx="4261218" cy="38188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02275" marR="0" lvl="1" indent="-151138" algn="just" defTabSz="609630" rtl="0" eaLnBrk="1" fontAlgn="auto" latinLnBrk="0" hangingPunct="1">
                <a:lnSpc>
                  <a:spcPts val="2667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zh-TW" altLang="en-US" sz="1867" b="0" i="0" u="none" strike="noStrike" kern="1200" cap="none" spc="14" normalizeH="0" baseline="0" noProof="0" dirty="0">
                  <a:ln>
                    <a:noFill/>
                  </a:ln>
                  <a:solidFill>
                    <a:srgbClr val="17171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歐盟產品在境內必須負擔減碳成本、出口則面對價格劣勢</a:t>
              </a:r>
            </a:p>
            <a:p>
              <a:pPr marL="302275" marR="0" lvl="1" indent="-151138" algn="just" defTabSz="609630" rtl="0" eaLnBrk="1" fontAlgn="auto" latinLnBrk="0" hangingPunct="1">
                <a:lnSpc>
                  <a:spcPts val="2667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altLang="zh-TW" sz="1867" b="0" i="0" u="none" strike="noStrike" kern="1200" cap="none" spc="14" normalizeH="0" baseline="0" noProof="0" dirty="0">
                  <a:ln>
                    <a:noFill/>
                  </a:ln>
                  <a:solidFill>
                    <a:srgbClr val="17171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CBAM</a:t>
              </a:r>
              <a:r>
                <a:rPr kumimoji="0" lang="zh-TW" altLang="en-US" sz="1867" b="0" i="0" u="none" strike="noStrike" kern="1200" cap="none" spc="14" normalizeH="0" baseline="0" noProof="0" dirty="0">
                  <a:ln>
                    <a:noFill/>
                  </a:ln>
                  <a:solidFill>
                    <a:srgbClr val="171710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使進口產品價格反映碳定價、並針對歐盟出口產品給予調整（退稅）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467049" y="3304283"/>
              <a:ext cx="3511413" cy="103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ts val="27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133" b="1" i="0" u="none" strike="noStrike" kern="1200" cap="none" spc="93" normalizeH="0" baseline="0" noProof="0" dirty="0">
                  <a:ln>
                    <a:noFill/>
                  </a:ln>
                  <a:solidFill>
                    <a:srgbClr val="209097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維持歐盟產業之全球競爭公平性</a:t>
              </a:r>
              <a:endParaRPr kumimoji="0" lang="en-US" sz="2133" b="1" i="0" u="none" strike="noStrike" kern="1200" cap="none" spc="93" normalizeH="0" baseline="0" noProof="0" dirty="0">
                <a:ln>
                  <a:noFill/>
                </a:ln>
                <a:solidFill>
                  <a:srgbClr val="209097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717244" y="3333235"/>
              <a:ext cx="566875" cy="425156"/>
            </a:xfrm>
            <a:prstGeom prst="rect">
              <a:avLst/>
            </a:prstGeom>
          </p:spPr>
        </p:pic>
        <p:sp>
          <p:nvSpPr>
            <p:cNvPr id="25" name="AutoShape 25"/>
            <p:cNvSpPr/>
            <p:nvPr/>
          </p:nvSpPr>
          <p:spPr>
            <a:xfrm>
              <a:off x="12483091" y="6326257"/>
              <a:ext cx="4764538" cy="2932043"/>
            </a:xfrm>
            <a:prstGeom prst="rect">
              <a:avLst/>
            </a:prstGeom>
            <a:solidFill>
              <a:srgbClr val="171710">
                <a:alpha val="4706"/>
              </a:srgbClr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685800" y="651628"/>
            <a:ext cx="924439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67" b="1" i="0" u="none" strike="noStrike" kern="1200" cap="none" spc="219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歐盟實施</a:t>
            </a:r>
            <a:r>
              <a:rPr kumimoji="0" lang="en-US" altLang="zh-TW" sz="3667" b="1" i="0" u="none" strike="noStrike" kern="1200" cap="none" spc="219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CBAM</a:t>
            </a:r>
            <a:r>
              <a:rPr kumimoji="0" lang="zh-TW" altLang="en-US" sz="3667" b="1" i="0" u="none" strike="noStrike" kern="1200" cap="none" spc="219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之理由</a:t>
            </a:r>
            <a:endParaRPr kumimoji="0" lang="en-US" sz="3667" b="1" i="0" u="none" strike="noStrike" kern="1200" cap="none" spc="219" normalizeH="0" baseline="0" noProof="0" dirty="0">
              <a:ln>
                <a:noFill/>
              </a:ln>
              <a:solidFill>
                <a:srgbClr val="17171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投影片編號版面配置區 6">
            <a:extLst>
              <a:ext uri="{FF2B5EF4-FFF2-40B4-BE49-F238E27FC236}">
                <a16:creationId xmlns:a16="http://schemas.microsoft.com/office/drawing/2014/main" id="{582B483B-094A-468C-90C1-B5CEF916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新細明體" panose="02020500000000000000" pitchFamily="18" charset="-12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665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211377" y="299162"/>
            <a:ext cx="6700477" cy="6259678"/>
          </a:xfrm>
          <a:prstGeom prst="rect">
            <a:avLst/>
          </a:prstGeom>
          <a:solidFill>
            <a:srgbClr val="171710">
              <a:alpha val="4706"/>
            </a:srgbClr>
          </a:solidFill>
        </p:spPr>
      </p:sp>
      <p:sp>
        <p:nvSpPr>
          <p:cNvPr id="7" name="TextBox 7"/>
          <p:cNvSpPr txBox="1"/>
          <p:nvPr/>
        </p:nvSpPr>
        <p:spPr>
          <a:xfrm>
            <a:off x="6077488" y="584200"/>
            <a:ext cx="5428713" cy="60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43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Aileron Heavy Bold"/>
                <a:cs typeface="Arial" panose="020B0604020202020204" pitchFamily="34" charset="0"/>
              </a:rPr>
              <a:t>CBAM</a:t>
            </a:r>
            <a:r>
              <a:rPr kumimoji="0" lang="zh-TW" altLang="en-US" sz="3600" b="1" i="0" u="none" strike="noStrike" kern="1200" cap="none" spc="43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主要內容和時程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70769" y="1765479"/>
            <a:ext cx="5428715" cy="4519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0610" marR="0" lvl="1" indent="-230305" algn="l" defTabSz="609630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歐盟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2019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11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日通過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《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綠色新政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》</a:t>
            </a:r>
          </a:p>
          <a:p>
            <a:pPr marL="460610" marR="0" lvl="1" indent="-230305" algn="l" defTabSz="609630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2020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年分別進行經濟影響評估和公眾諮詢；且就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CBAM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和五、六十個國家進行雙邊諮商</a:t>
            </a:r>
          </a:p>
          <a:p>
            <a:pPr marL="460610" marR="0" lvl="1" indent="-230305" algn="l" defTabSz="609630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2021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7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14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日公布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CBAM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草案，其中就涵蓋產品項目（水泥、肥料、鋼鐵、鋁、進口電力等產品 ）、產品碳含量的認定方式、以及進口產品申報方法、驗證方法、以及相關罰則皆有規定</a:t>
            </a:r>
          </a:p>
          <a:p>
            <a:pPr marL="460610" marR="0" lvl="1" indent="-230305" algn="l" defTabSz="609630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預計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2023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日生效，經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年過渡期後，於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2027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日全面實施。</a:t>
            </a:r>
          </a:p>
          <a:p>
            <a:pPr marL="460610" marR="0" lvl="1" indent="-230305" algn="l" defTabSz="609630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2023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～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2025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年，進口商應於每年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31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日前申報前一年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CBAM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相關資訊（進口量以公噸計算、進口產品碳含量以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CO2e/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公噸表示）。</a:t>
            </a:r>
          </a:p>
          <a:p>
            <a:pPr marL="460610" marR="0" lvl="1" indent="-230305" algn="l" defTabSz="609630" rtl="0" eaLnBrk="1" fontAlgn="auto" latinLnBrk="0" hangingPunct="1">
              <a:lnSpc>
                <a:spcPts val="2133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2026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年起，進口商扣除已於出口國繳納費用，以及享有之免費排放額度，必須購足</a:t>
            </a:r>
            <a:r>
              <a:rPr kumimoji="0" lang="en-US" altLang="zh-TW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CBAM</a:t>
            </a:r>
            <a:r>
              <a:rPr kumimoji="0" lang="zh-TW" altLang="en-US" sz="1600" b="0" i="0" u="none" strike="noStrike" kern="1200" cap="none" spc="21" normalizeH="0" baseline="0" noProof="0" dirty="0">
                <a:ln>
                  <a:noFill/>
                </a:ln>
                <a:solidFill>
                  <a:srgbClr val="17171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憑證</a:t>
            </a:r>
          </a:p>
        </p:txBody>
      </p:sp>
      <p:sp>
        <p:nvSpPr>
          <p:cNvPr id="9" name="AutoShape 9"/>
          <p:cNvSpPr/>
          <p:nvPr/>
        </p:nvSpPr>
        <p:spPr>
          <a:xfrm>
            <a:off x="6627764" y="1394351"/>
            <a:ext cx="4328160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2"/>
          <a:srcRect t="-239" r="25375"/>
          <a:stretch/>
        </p:blipFill>
        <p:spPr>
          <a:xfrm>
            <a:off x="-1219200" y="-76200"/>
            <a:ext cx="6787032" cy="6985000"/>
          </a:xfrm>
          <a:prstGeom prst="rect">
            <a:avLst/>
          </a:prstGeom>
        </p:spPr>
      </p:pic>
      <p:sp>
        <p:nvSpPr>
          <p:cNvPr id="10" name="投影片編號版面配置區 6">
            <a:extLst>
              <a:ext uri="{FF2B5EF4-FFF2-40B4-BE49-F238E27FC236}">
                <a16:creationId xmlns:a16="http://schemas.microsoft.com/office/drawing/2014/main" id="{582B483B-094A-468C-90C1-B5CEF916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新細明體" panose="02020500000000000000" pitchFamily="18" charset="-12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910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11838" y="2394662"/>
            <a:ext cx="11568325" cy="4164178"/>
          </a:xfrm>
          <a:prstGeom prst="rect">
            <a:avLst/>
          </a:prstGeom>
          <a:solidFill>
            <a:srgbClr val="171710">
              <a:alpha val="4706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1909" b="31909"/>
          <a:stretch>
            <a:fillRect/>
          </a:stretch>
        </p:blipFill>
        <p:spPr>
          <a:xfrm>
            <a:off x="-141282" y="-144666"/>
            <a:ext cx="12474564" cy="301279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85800" y="899983"/>
            <a:ext cx="4989125" cy="1100967"/>
            <a:chOff x="0" y="0"/>
            <a:chExt cx="9978250" cy="220193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9978250" cy="2201933"/>
            </a:xfrm>
            <a:prstGeom prst="rect">
              <a:avLst/>
            </a:prstGeom>
            <a:solidFill>
              <a:srgbClr val="17171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98686" y="817094"/>
              <a:ext cx="8780878" cy="769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0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3200" b="1" i="0" u="none" strike="noStrike" kern="1200" cap="none" spc="76" normalizeH="0" baseline="0" noProof="0" dirty="0">
                  <a:ln>
                    <a:noFill/>
                  </a:ln>
                  <a:solidFill>
                    <a:srgbClr val="F4F5F7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CBAM</a:t>
              </a:r>
              <a:r>
                <a:rPr kumimoji="0" lang="zh-TW" altLang="en-US" sz="3200" b="1" i="0" u="none" strike="noStrike" kern="1200" cap="none" spc="76" normalizeH="0" baseline="0" noProof="0" dirty="0">
                  <a:ln>
                    <a:noFill/>
                  </a:ln>
                  <a:solidFill>
                    <a:srgbClr val="F4F5F7"/>
                  </a:solidFill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可能成本負擔</a:t>
              </a:r>
            </a:p>
          </p:txBody>
        </p:sp>
      </p:grpSp>
      <p:grpSp>
        <p:nvGrpSpPr>
          <p:cNvPr id="10" name="群組 5">
            <a:extLst>
              <a:ext uri="{FF2B5EF4-FFF2-40B4-BE49-F238E27FC236}">
                <a16:creationId xmlns:a16="http://schemas.microsoft.com/office/drawing/2014/main" id="{6604E212-CEBA-44FE-A4BF-388F5BE55B2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27200" y="3175000"/>
            <a:ext cx="9181626" cy="3630085"/>
            <a:chOff x="1958145" y="1952184"/>
            <a:chExt cx="10109418" cy="3996147"/>
          </a:xfrm>
        </p:grpSpPr>
        <p:grpSp>
          <p:nvGrpSpPr>
            <p:cNvPr id="11" name="群組 6">
              <a:extLst>
                <a:ext uri="{FF2B5EF4-FFF2-40B4-BE49-F238E27FC236}">
                  <a16:creationId xmlns:a16="http://schemas.microsoft.com/office/drawing/2014/main" id="{C56D28A6-252A-4488-B8B3-3F31BC3E14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8145" y="1952184"/>
              <a:ext cx="10109418" cy="3996147"/>
              <a:chOff x="1958145" y="1952184"/>
              <a:chExt cx="10109418" cy="3996147"/>
            </a:xfrm>
          </p:grpSpPr>
          <p:grpSp>
            <p:nvGrpSpPr>
              <p:cNvPr id="13" name="群組 8">
                <a:extLst>
                  <a:ext uri="{FF2B5EF4-FFF2-40B4-BE49-F238E27FC236}">
                    <a16:creationId xmlns:a16="http://schemas.microsoft.com/office/drawing/2014/main" id="{8A929137-F855-4599-B919-293C73B1FBF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958145" y="1952184"/>
                <a:ext cx="8949324" cy="3996147"/>
                <a:chOff x="237212" y="978984"/>
                <a:chExt cx="8936213" cy="3990291"/>
              </a:xfrm>
            </p:grpSpPr>
            <p:sp>
              <p:nvSpPr>
                <p:cNvPr id="16" name="內容版面配置區 2">
                  <a:extLst>
                    <a:ext uri="{FF2B5EF4-FFF2-40B4-BE49-F238E27FC236}">
                      <a16:creationId xmlns:a16="http://schemas.microsoft.com/office/drawing/2014/main" id="{A5C822BD-7D36-4F40-BC89-5C725B0AC7C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37212" y="978984"/>
                  <a:ext cx="8263671" cy="3990291"/>
                </a:xfrm>
                <a:prstGeom prst="rect">
                  <a:avLst/>
                </a:prstGeom>
              </p:spPr>
              <p:txBody>
                <a:bodyPr lIns="82296" tIns="41148" rIns="82296" bIns="41148">
                  <a:normAutofit/>
                </a:bodyPr>
                <a:lstStyle>
                  <a:lvl1pPr marL="230188" indent="-230188" defTabSz="307975">
                    <a:buClr>
                      <a:srgbClr val="000000"/>
                    </a:buClr>
                    <a:buFont typeface="Arial" panose="020B0604020202020204" pitchFamily="34" charset="0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1pPr>
                  <a:lvl2pPr marL="741363" indent="-284163" defTabSz="307975">
                    <a:buClr>
                      <a:srgbClr val="000000"/>
                    </a:buClr>
                    <a:buFont typeface="Arial" panose="020B0604020202020204" pitchFamily="34" charset="0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2pPr>
                  <a:lvl3pPr marL="1141413" indent="-227013" defTabSz="307975">
                    <a:buClr>
                      <a:srgbClr val="000000"/>
                    </a:buClr>
                    <a:buFont typeface="Arial" panose="020B0604020202020204" pitchFamily="34" charset="0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3pPr>
                  <a:lvl4pPr marL="1598613" indent="-227013" defTabSz="307975">
                    <a:buClr>
                      <a:srgbClr val="000000"/>
                    </a:buClr>
                    <a:buFont typeface="Arial" panose="020B0604020202020204" pitchFamily="34" charset="0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4pPr>
                  <a:lvl5pPr marL="2055813" indent="-227013" defTabSz="307975">
                    <a:buClr>
                      <a:srgbClr val="000000"/>
                    </a:buClr>
                    <a:buFont typeface="Arial" panose="020B0604020202020204" pitchFamily="34" charset="0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5pPr>
                  <a:lvl6pPr marL="2513013" indent="-227013" defTabSz="307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Font typeface="Arial" panose="020B0604020202020204" pitchFamily="34" charset="0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6pPr>
                  <a:lvl7pPr marL="2970213" indent="-227013" defTabSz="307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Font typeface="Arial" panose="020B0604020202020204" pitchFamily="34" charset="0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7pPr>
                  <a:lvl8pPr marL="3427413" indent="-227013" defTabSz="307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Font typeface="Arial" panose="020B0604020202020204" pitchFamily="34" charset="0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8pPr>
                  <a:lvl9pPr marL="3884613" indent="-227013" defTabSz="307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Font typeface="Arial" panose="020B0604020202020204" pitchFamily="34" charset="0"/>
                    <a:defRPr sz="120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Arial" panose="020B0604020202020204" pitchFamily="34" charset="0"/>
                    </a:defRPr>
                  </a:lvl9pPr>
                </a:lstStyle>
                <a:p>
                  <a:pPr marL="153466" marR="0" lvl="0" indent="-153466" algn="l" defTabSz="205327" rtl="0" eaLnBrk="1" fontAlgn="auto" latinLnBrk="0" hangingPunct="1">
                    <a:lnSpc>
                      <a:spcPts val="2251"/>
                    </a:lnSpc>
                    <a:spcBef>
                      <a:spcPts val="533"/>
                    </a:spcBef>
                    <a:spcAft>
                      <a:spcPts val="533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altLang="zh-TW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rPr>
                    <a:t>CBAM</a:t>
                  </a:r>
                  <a:r>
                    <a:rPr kumimoji="0" lang="zh-TW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0404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rPr>
                    <a:t>可能成本＝出口量＊產品單位生產含碳量＊</a:t>
                  </a:r>
                  <a:r>
                    <a:rPr kumimoji="0" lang="zh-TW" altLang="en-US" sz="20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rPr>
                    <a:t>碳定價</a:t>
                  </a:r>
                  <a:endParaRPr kumimoji="0" lang="en-US" altLang="zh-TW" sz="20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  <a:p>
                  <a:pPr marL="153466" marR="0" lvl="0" indent="-153466" algn="l" defTabSz="205327" rtl="0" eaLnBrk="1" fontAlgn="auto" latinLnBrk="0" hangingPunct="1">
                    <a:lnSpc>
                      <a:spcPts val="2251"/>
                    </a:lnSpc>
                    <a:spcBef>
                      <a:spcPts val="533"/>
                    </a:spcBef>
                    <a:spcAft>
                      <a:spcPts val="533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endParaRPr kumimoji="0" lang="en-US" altLang="zh-TW" sz="20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  <a:p>
                  <a:pPr marL="153466" marR="0" lvl="0" indent="-153466" algn="l" defTabSz="205327" rtl="0" eaLnBrk="1" fontAlgn="auto" latinLnBrk="0" hangingPunct="1">
                    <a:lnSpc>
                      <a:spcPts val="2251"/>
                    </a:lnSpc>
                    <a:spcBef>
                      <a:spcPts val="533"/>
                    </a:spcBef>
                    <a:spcAft>
                      <a:spcPts val="533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endParaRPr kumimoji="0" lang="en-US" altLang="zh-TW" sz="1733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  <a:p>
                  <a:pPr marL="0" marR="0" lvl="0" indent="0" algn="l" defTabSz="205327" rtl="0" eaLnBrk="1" fontAlgn="auto" latinLnBrk="0" hangingPunct="1">
                    <a:lnSpc>
                      <a:spcPts val="2251"/>
                    </a:lnSpc>
                    <a:spcBef>
                      <a:spcPts val="533"/>
                    </a:spcBef>
                    <a:spcAft>
                      <a:spcPts val="533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endParaRPr kumimoji="0" lang="en-US" altLang="zh-TW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  <a:p>
                  <a:pPr marL="153466" marR="0" lvl="0" indent="-153466" algn="l" defTabSz="205327" rtl="0" eaLnBrk="1" fontAlgn="auto" latinLnBrk="0" hangingPunct="1">
                    <a:lnSpc>
                      <a:spcPts val="2251"/>
                    </a:lnSpc>
                    <a:spcBef>
                      <a:spcPts val="533"/>
                    </a:spcBef>
                    <a:spcAft>
                      <a:spcPts val="533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zh-TW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rPr>
                    <a:t>碳定價？</a:t>
                  </a:r>
                  <a:endParaRPr kumimoji="0" lang="en-US" altLang="zh-TW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  <a:p>
                  <a:pPr marL="153466" marR="0" lvl="0" indent="-153466" algn="l" defTabSz="205327" rtl="0" eaLnBrk="1" fontAlgn="auto" latinLnBrk="0" hangingPunct="1">
                    <a:lnSpc>
                      <a:spcPct val="15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endParaRPr kumimoji="0" lang="en-US" altLang="zh-TW" sz="1733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  <a:p>
                  <a:pPr marL="153466" marR="0" lvl="0" indent="-153466" algn="l" defTabSz="205327" rtl="0" eaLnBrk="1" fontAlgn="auto" latinLnBrk="0" hangingPunct="1">
                    <a:lnSpc>
                      <a:spcPct val="15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endParaRPr kumimoji="0" lang="en-US" altLang="zh-TW" sz="1733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  <a:p>
                  <a:pPr marL="153466" marR="0" lvl="0" indent="-153466" algn="l" defTabSz="205327" rtl="0" eaLnBrk="1" fontAlgn="auto" latinLnBrk="0" hangingPunct="1">
                    <a:lnSpc>
                      <a:spcPct val="15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endParaRPr kumimoji="0" lang="en-US" altLang="zh-TW" sz="1733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  <a:p>
                  <a:pPr marL="153466" marR="0" lvl="0" indent="-153466" algn="l" defTabSz="205327" rtl="0" eaLnBrk="1" fontAlgn="auto" latinLnBrk="0" hangingPunct="1">
                    <a:lnSpc>
                      <a:spcPct val="15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endParaRPr kumimoji="0" lang="en-US" altLang="zh-TW" sz="1733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  <a:p>
                  <a:pPr marL="153466" marR="0" lvl="0" indent="-153466" algn="l" defTabSz="205327" rtl="0" eaLnBrk="1" fontAlgn="auto" latinLnBrk="0" hangingPunct="1">
                    <a:lnSpc>
                      <a:spcPct val="15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endParaRPr kumimoji="0" lang="en-US" altLang="zh-TW" sz="1733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  <a:p>
                  <a:pPr marL="153466" marR="0" lvl="0" indent="-153466" algn="l" defTabSz="205327" rtl="0" eaLnBrk="1" fontAlgn="auto" latinLnBrk="0" hangingPunct="1">
                    <a:lnSpc>
                      <a:spcPct val="15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endParaRPr kumimoji="0" lang="en-US" altLang="zh-TW" sz="1733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7B0196BC-B172-4AF5-A2A2-CD79B60F0515}"/>
                    </a:ext>
                  </a:extLst>
                </p:cNvPr>
                <p:cNvSpPr/>
                <p:nvPr/>
              </p:nvSpPr>
              <p:spPr>
                <a:xfrm>
                  <a:off x="1552047" y="3368807"/>
                  <a:ext cx="2389972" cy="100746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41147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67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外部成本</a:t>
                  </a:r>
                </a:p>
              </p:txBody>
            </p:sp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30734670-3DA2-4C18-92F5-21B95C8F21C8}"/>
                    </a:ext>
                  </a:extLst>
                </p:cNvPr>
                <p:cNvSpPr/>
                <p:nvPr/>
              </p:nvSpPr>
              <p:spPr>
                <a:xfrm>
                  <a:off x="4195676" y="3368807"/>
                  <a:ext cx="2389972" cy="100746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>
                  <a:lvl1pPr defTabSz="307975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1pPr>
                  <a:lvl2pPr marL="742950" indent="-285750" defTabSz="307975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2pPr>
                  <a:lvl3pPr marL="1143000" indent="-228600" defTabSz="307975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3pPr>
                  <a:lvl4pPr marL="1600200" indent="-228600" defTabSz="307975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4pPr>
                  <a:lvl5pPr marL="2057400" indent="-228600" defTabSz="307975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5pPr>
                  <a:lvl6pPr marL="2514600" indent="-228600" defTabSz="307975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6pPr>
                  <a:lvl7pPr marL="2971800" indent="-228600" defTabSz="307975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7pPr>
                  <a:lvl8pPr marL="3429000" indent="-228600" defTabSz="307975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8pPr>
                  <a:lvl9pPr marL="3886200" indent="-228600" defTabSz="307975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9pPr>
                </a:lstStyle>
                <a:p>
                  <a:pPr marL="0" marR="0" lvl="0" indent="0" algn="ctr" defTabSz="20532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67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碳稅</a:t>
                  </a:r>
                </a:p>
              </p:txBody>
            </p:sp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389CAAFE-07AE-444B-8B23-ADFDD9ABF7BE}"/>
                    </a:ext>
                  </a:extLst>
                </p:cNvPr>
                <p:cNvSpPr/>
                <p:nvPr/>
              </p:nvSpPr>
              <p:spPr>
                <a:xfrm>
                  <a:off x="6783453" y="3368807"/>
                  <a:ext cx="2389972" cy="1007460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>
                  <a:lvl1pPr defTabSz="307975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1pPr>
                  <a:lvl2pPr marL="742950" indent="-285750" defTabSz="307975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2pPr>
                  <a:lvl3pPr marL="1143000" indent="-228600" defTabSz="307975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3pPr>
                  <a:lvl4pPr marL="1600200" indent="-228600" defTabSz="307975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4pPr>
                  <a:lvl5pPr marL="2057400" indent="-228600" defTabSz="307975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5pPr>
                  <a:lvl6pPr marL="2514600" indent="-228600" defTabSz="307975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6pPr>
                  <a:lvl7pPr marL="2971800" indent="-228600" defTabSz="307975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7pPr>
                  <a:lvl8pPr marL="3429000" indent="-228600" defTabSz="307975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8pPr>
                  <a:lvl9pPr marL="3886200" indent="-228600" defTabSz="307975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軟正黑體" panose="020B0604030504040204" pitchFamily="34" charset="-120"/>
                    </a:defRPr>
                  </a:lvl9pPr>
                </a:lstStyle>
                <a:p>
                  <a:pPr marL="0" marR="0" lvl="0" indent="0" algn="ctr" defTabSz="20532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排放交易市場碳</a:t>
                  </a:r>
                  <a:endParaRPr kumimoji="0" lang="en-US" altLang="zh-TW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endParaRPr>
                </a:p>
                <a:p>
                  <a:pPr marL="0" marR="0" lvl="0" indent="0" algn="ctr" defTabSz="20532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1867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</a:rPr>
                    <a:t>價格</a:t>
                  </a:r>
                </a:p>
              </p:txBody>
            </p:sp>
          </p:grpSp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55132CF4-5C45-4B0C-867D-0D1C7A3C5E30}"/>
                  </a:ext>
                </a:extLst>
              </p:cNvPr>
              <p:cNvSpPr txBox="1"/>
              <p:nvPr/>
            </p:nvSpPr>
            <p:spPr>
              <a:xfrm>
                <a:off x="5727845" y="3090841"/>
                <a:ext cx="6339718" cy="694567"/>
              </a:xfrm>
              <a:prstGeom prst="rect">
                <a:avLst/>
              </a:prstGeom>
              <a:noFill/>
              <a:ln>
                <a:solidFill>
                  <a:srgbClr val="105D7C"/>
                </a:solidFill>
              </a:ln>
            </p:spPr>
            <p:txBody>
              <a:bodyPr wrap="square">
                <a:spAutoFit/>
              </a:bodyPr>
              <a:lstStyle>
                <a:lvl1pPr defTabSz="307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1pPr>
                <a:lvl2pPr marL="742950" indent="-285750" defTabSz="307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2pPr>
                <a:lvl3pPr marL="1143000" indent="-228600" defTabSz="307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3pPr>
                <a:lvl4pPr marL="1600200" indent="-228600" defTabSz="307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4pPr>
                <a:lvl5pPr marL="2057400" indent="-228600" defTabSz="307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5pPr>
                <a:lvl6pPr marL="2514600" indent="-228600" defTabSz="3079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6pPr>
                <a:lvl7pPr marL="2971800" indent="-228600" defTabSz="3079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7pPr>
                <a:lvl8pPr marL="3429000" indent="-228600" defTabSz="3079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8pPr>
                <a:lvl9pPr marL="3886200" indent="-228600" defTabSz="3079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9pPr>
              </a:lstStyle>
              <a:p>
                <a:pPr marL="0" marR="0" lvl="0" indent="0" algn="just" defTabSz="205327" rtl="0" eaLnBrk="1" fontAlgn="auto" latinLnBrk="0" hangingPunct="1">
                  <a:lnSpc>
                    <a:spcPts val="2067"/>
                  </a:lnSpc>
                  <a:spcBef>
                    <a:spcPts val="533"/>
                  </a:spcBef>
                  <a:spcAft>
                    <a:spcPts val="533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是一種為溫室氣體排放量設定明確價格的機制，即以每噸二氧化碳當量（</a:t>
                </a:r>
                <a:r>
                  <a:rPr kumimoji="0" lang="en-US" altLang="zh-TW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tCO2</a:t>
                </a:r>
                <a:r>
                  <a:rPr kumimoji="0" lang="zh-TW" altLang="en-US" sz="1867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）為單位來表示碳的價格。</a:t>
                </a: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D1A18661-F462-4F31-A381-B34873C2C5EA}"/>
                  </a:ext>
                </a:extLst>
              </p:cNvPr>
              <p:cNvSpPr/>
              <p:nvPr/>
            </p:nvSpPr>
            <p:spPr>
              <a:xfrm>
                <a:off x="5652073" y="2297041"/>
                <a:ext cx="2554286" cy="395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 defTabSz="307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1pPr>
                <a:lvl2pPr marL="742950" indent="-285750" defTabSz="307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2pPr>
                <a:lvl3pPr marL="1143000" indent="-228600" defTabSz="307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3pPr>
                <a:lvl4pPr marL="1600200" indent="-228600" defTabSz="307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4pPr>
                <a:lvl5pPr marL="2057400" indent="-228600" defTabSz="307975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5pPr>
                <a:lvl6pPr marL="2514600" indent="-228600" defTabSz="3079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6pPr>
                <a:lvl7pPr marL="2971800" indent="-228600" defTabSz="3079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7pPr>
                <a:lvl8pPr marL="3429000" indent="-228600" defTabSz="3079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8pPr>
                <a:lvl9pPr marL="3886200" indent="-228600" defTabSz="3079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</a:defRPr>
                </a:lvl9pPr>
              </a:lstStyle>
              <a:p>
                <a:pPr marL="0" marR="0" lvl="0" indent="0" algn="l" defTabSz="2053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1733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（</a:t>
                </a:r>
                <a:r>
                  <a:rPr kumimoji="0" lang="en-US" altLang="zh-TW" sz="1733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=</a:t>
                </a:r>
                <a:r>
                  <a:rPr kumimoji="0" lang="zh-TW" altLang="en-US" sz="1733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排碳量／生產量）</a:t>
                </a:r>
              </a:p>
            </p:txBody>
          </p:sp>
        </p:grpSp>
        <p:cxnSp>
          <p:nvCxnSpPr>
            <p:cNvPr id="12" name="直線單箭頭接點 7">
              <a:extLst>
                <a:ext uri="{FF2B5EF4-FFF2-40B4-BE49-F238E27FC236}">
                  <a16:creationId xmlns:a16="http://schemas.microsoft.com/office/drawing/2014/main" id="{4614815A-9525-4A1D-BE87-67D8A029BA5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37938" y="2458589"/>
              <a:ext cx="0" cy="396303"/>
            </a:xfrm>
            <a:prstGeom prst="straightConnector1">
              <a:avLst/>
            </a:prstGeom>
            <a:noFill/>
            <a:ln w="38100" algn="ctr">
              <a:solidFill>
                <a:srgbClr val="1F497D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" name="投影片編號版面配置區 6">
            <a:extLst>
              <a:ext uri="{FF2B5EF4-FFF2-40B4-BE49-F238E27FC236}">
                <a16:creationId xmlns:a16="http://schemas.microsoft.com/office/drawing/2014/main" id="{582B483B-094A-468C-90C1-B5CEF916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新細明體" panose="02020500000000000000" pitchFamily="18" charset="-12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marL="0" marR="0" lvl="0" indent="0" algn="r" defTabSz="9144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7017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40638" r="40638"/>
          <a:stretch>
            <a:fillRect/>
          </a:stretch>
        </p:blipFill>
        <p:spPr>
          <a:xfrm>
            <a:off x="0" y="-61993"/>
            <a:ext cx="1933259" cy="6858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267201" y="475596"/>
            <a:ext cx="4727827" cy="59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0"/>
              </a:lnSpc>
            </a:pPr>
            <a:r>
              <a:rPr lang="zh-TW" altLang="en-US" sz="3667" b="1" dirty="0">
                <a:solidFill>
                  <a:srgbClr val="35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綠色供應鏈的內涵</a:t>
            </a:r>
            <a:endParaRPr lang="en-US" sz="3667" b="1" dirty="0">
              <a:solidFill>
                <a:srgbClr val="35333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59567" y="1447800"/>
            <a:ext cx="9067800" cy="783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sz="2133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較過去傳統供應鏈的管理，必須就生產供應鏈各個環節提升環境表現，包括：綠色採購、環境化設計、供應商管理、產品回收、環境績效評估等。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6067" y="2362200"/>
            <a:ext cx="9194800" cy="382189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229600" y="6345765"/>
            <a:ext cx="35125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圖片來源：綠色供應鏈概論（</a:t>
            </a:r>
            <a:r>
              <a:rPr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2019</a:t>
            </a:r>
            <a:r>
              <a:rPr lang="zh-TW" altLang="en-US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0" y="-3869282"/>
            <a:ext cx="12466320" cy="669925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428678" y="2371439"/>
            <a:ext cx="11356923" cy="4164178"/>
          </a:xfrm>
          <a:prstGeom prst="rect">
            <a:avLst/>
          </a:prstGeom>
          <a:solidFill>
            <a:srgbClr val="171710">
              <a:alpha val="4706"/>
            </a:srgbClr>
          </a:solidFill>
        </p:spPr>
        <p:txBody>
          <a:bodyPr/>
          <a:lstStyle/>
          <a:p>
            <a:endParaRPr lang="zh-TW" altLang="en-US" sz="1200" dirty="0">
              <a:ea typeface="微軟正黑體" panose="020B0604030504040204" pitchFamily="34" charset="-120"/>
            </a:endParaRPr>
          </a:p>
        </p:txBody>
      </p:sp>
      <p:grpSp>
        <p:nvGrpSpPr>
          <p:cNvPr id="17" name="Group 4"/>
          <p:cNvGrpSpPr/>
          <p:nvPr/>
        </p:nvGrpSpPr>
        <p:grpSpPr>
          <a:xfrm>
            <a:off x="965200" y="782490"/>
            <a:ext cx="5259560" cy="1330397"/>
            <a:chOff x="125452" y="-699562"/>
            <a:chExt cx="3821945" cy="2660795"/>
          </a:xfrm>
        </p:grpSpPr>
        <p:sp>
          <p:nvSpPr>
            <p:cNvPr id="18" name="AutoShape 5"/>
            <p:cNvSpPr/>
            <p:nvPr/>
          </p:nvSpPr>
          <p:spPr>
            <a:xfrm>
              <a:off x="125452" y="-699562"/>
              <a:ext cx="3821945" cy="2660795"/>
            </a:xfrm>
            <a:prstGeom prst="rect">
              <a:avLst/>
            </a:prstGeom>
            <a:solidFill>
              <a:srgbClr val="171710"/>
            </a:solidFill>
          </p:spPr>
        </p:sp>
        <p:sp>
          <p:nvSpPr>
            <p:cNvPr id="19" name="TextBox 6"/>
            <p:cNvSpPr txBox="1"/>
            <p:nvPr/>
          </p:nvSpPr>
          <p:spPr>
            <a:xfrm>
              <a:off x="324593" y="-514778"/>
              <a:ext cx="3529239" cy="22081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zh-TW" altLang="en-US" sz="3200" b="1" spc="112" dirty="0">
                  <a:solidFill>
                    <a:srgbClr val="F4F5F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綠色供應鏈下，對供應商要求的可能項目</a:t>
              </a:r>
              <a:endParaRPr lang="en-US" sz="3200" b="1" spc="112" dirty="0">
                <a:solidFill>
                  <a:srgbClr val="F4F5F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1574801" y="3296153"/>
            <a:ext cx="12523959" cy="2748701"/>
            <a:chOff x="2626261" y="4959404"/>
            <a:chExt cx="18785939" cy="4123053"/>
          </a:xfrm>
        </p:grpSpPr>
        <p:sp>
          <p:nvSpPr>
            <p:cNvPr id="9" name="TextBox 4"/>
            <p:cNvSpPr txBox="1"/>
            <p:nvPr/>
          </p:nvSpPr>
          <p:spPr>
            <a:xfrm>
              <a:off x="9601200" y="4959404"/>
              <a:ext cx="11811000" cy="3411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17004" indent="-417004">
                <a:lnSpc>
                  <a:spcPts val="3334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zh-TW" altLang="en-US" sz="2000" b="1" spc="192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設計彈性的資源能源使用模式</a:t>
              </a:r>
            </a:p>
            <a:p>
              <a:pPr marL="417004" indent="-417004">
                <a:lnSpc>
                  <a:spcPts val="3334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zh-TW" altLang="en-US" sz="2000" b="1" spc="192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強化運送的碳抵換</a:t>
              </a:r>
            </a:p>
            <a:p>
              <a:pPr marL="417004" indent="-417004">
                <a:lnSpc>
                  <a:spcPts val="3334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zh-TW" altLang="en-US" sz="2000" b="1" spc="192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建造綠色廠房與綠建築</a:t>
              </a:r>
            </a:p>
            <a:p>
              <a:pPr marL="417004" indent="-417004">
                <a:lnSpc>
                  <a:spcPts val="3334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zh-TW" altLang="en-US" sz="2000" b="1" spc="192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重新設計物流網絡</a:t>
              </a:r>
            </a:p>
            <a:p>
              <a:pPr marL="417004" indent="-417004">
                <a:lnSpc>
                  <a:spcPts val="3334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zh-TW" altLang="en-US" sz="2000" b="1" spc="192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採用能資耗消耗較低的新科技</a:t>
              </a:r>
            </a:p>
          </p:txBody>
        </p:sp>
        <p:sp>
          <p:nvSpPr>
            <p:cNvPr id="10" name="TextBox 4"/>
            <p:cNvSpPr txBox="1"/>
            <p:nvPr/>
          </p:nvSpPr>
          <p:spPr>
            <a:xfrm>
              <a:off x="2626261" y="4959404"/>
              <a:ext cx="11811000" cy="41230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17004" indent="-417004">
                <a:lnSpc>
                  <a:spcPts val="3334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zh-TW" altLang="en-US" sz="2000" b="1" spc="192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改善能源效率或使用替代能源</a:t>
              </a:r>
            </a:p>
            <a:p>
              <a:pPr marL="417004" indent="-417004">
                <a:lnSpc>
                  <a:spcPts val="3334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zh-TW" altLang="en-US" sz="2000" b="1" spc="192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使用可重複使用的容器</a:t>
              </a:r>
            </a:p>
            <a:p>
              <a:pPr marL="417004" indent="-417004">
                <a:lnSpc>
                  <a:spcPts val="3334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zh-TW" altLang="en-US" sz="2000" b="1" spc="192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減少包裝材或提高資源回收性</a:t>
              </a:r>
            </a:p>
            <a:p>
              <a:pPr marL="417004" indent="-417004">
                <a:lnSpc>
                  <a:spcPts val="3334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zh-TW" altLang="en-US" sz="2000" b="1" spc="192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配送路線最佳化</a:t>
              </a:r>
            </a:p>
            <a:p>
              <a:pPr marL="417004" indent="-417004">
                <a:lnSpc>
                  <a:spcPts val="3334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zh-TW" altLang="en-US" sz="2000" b="1" spc="192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從事碳排放管理</a:t>
              </a:r>
            </a:p>
            <a:p>
              <a:pPr marL="417004" indent="-417004">
                <a:lnSpc>
                  <a:spcPts val="3334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zh-TW" altLang="en-US" sz="2000" b="1" spc="192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提升溝通效率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03849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9990" r="19990"/>
          <a:stretch>
            <a:fillRect/>
          </a:stretch>
        </p:blipFill>
        <p:spPr>
          <a:xfrm>
            <a:off x="-255118" y="-52068"/>
            <a:ext cx="5466495" cy="708366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9577" y="1092521"/>
            <a:ext cx="5112222" cy="1279964"/>
            <a:chOff x="-1221967" y="169280"/>
            <a:chExt cx="10224445" cy="2125873"/>
          </a:xfrm>
        </p:grpSpPr>
        <p:sp>
          <p:nvSpPr>
            <p:cNvPr id="5" name="AutoShape 5"/>
            <p:cNvSpPr/>
            <p:nvPr/>
          </p:nvSpPr>
          <p:spPr>
            <a:xfrm>
              <a:off x="-1221967" y="169280"/>
              <a:ext cx="9714209" cy="2125873"/>
            </a:xfrm>
            <a:prstGeom prst="rect">
              <a:avLst/>
            </a:prstGeom>
            <a:solidFill>
              <a:srgbClr val="17171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-528461" y="233154"/>
              <a:ext cx="9530939" cy="18337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zh-TW" altLang="en-US" sz="3200" b="1" spc="112" dirty="0">
                  <a:solidFill>
                    <a:srgbClr val="F4F5F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溫室氣體排放範疇與</a:t>
              </a:r>
              <a:endParaRPr lang="en-US" altLang="zh-TW" sz="3200" b="1" spc="112" dirty="0">
                <a:solidFill>
                  <a:srgbClr val="F4F5F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4480"/>
                </a:lnSpc>
              </a:pPr>
              <a:r>
                <a:rPr lang="zh-TW" altLang="en-US" sz="3200" b="1" spc="112" dirty="0">
                  <a:solidFill>
                    <a:srgbClr val="F4F5F7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綠色供應鏈的可能關係</a:t>
              </a:r>
              <a:endParaRPr lang="en-US" sz="3200" b="1" spc="112" dirty="0">
                <a:solidFill>
                  <a:srgbClr val="F4F5F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4" name="TextBox 7"/>
          <p:cNvSpPr txBox="1"/>
          <p:nvPr/>
        </p:nvSpPr>
        <p:spPr>
          <a:xfrm>
            <a:off x="5466496" y="525826"/>
            <a:ext cx="6314549" cy="1811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>
              <a:lnSpc>
                <a:spcPts val="28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zh-TW" altLang="en-US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企業在供應鏈碳排放量（範疇三）遠高於企業本身營運排放量，平均為範疇一及範疇二</a:t>
            </a:r>
            <a:r>
              <a:rPr lang="en-US" altLang="zh-TW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11.4</a:t>
            </a:r>
            <a:r>
              <a:rPr lang="zh-TW" altLang="en-US" sz="186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倍。</a:t>
            </a:r>
            <a:endParaRPr lang="en-US" altLang="zh-TW" sz="20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17" indent="-342917">
              <a:lnSpc>
                <a:spcPts val="2800"/>
              </a:lnSpc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zh-TW" altLang="en-US" sz="1867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食品、建築、時尚、快速消費品（</a:t>
            </a:r>
            <a:r>
              <a:rPr lang="en-US" altLang="zh-TW" sz="1867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Fast Moving Consumer Goods</a:t>
            </a:r>
            <a:r>
              <a:rPr lang="zh-TW" altLang="en-US" sz="1867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867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FMCG</a:t>
            </a:r>
            <a:r>
              <a:rPr lang="zh-TW" altLang="en-US" sz="1867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）、電子產品、汽車、專業服務和貨運等八大供應鏈碳排放量占全球總排放量</a:t>
            </a:r>
            <a:r>
              <a:rPr lang="en-US" altLang="zh-TW" sz="1867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50%</a:t>
            </a:r>
            <a:r>
              <a:rPr lang="zh-TW" altLang="en-US" sz="1867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以上。</a:t>
            </a:r>
            <a:endParaRPr lang="en-US" altLang="zh-TW" sz="1867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560594" y="2768601"/>
            <a:ext cx="6369697" cy="3559851"/>
            <a:chOff x="8233268" y="4535004"/>
            <a:chExt cx="9677400" cy="5475897"/>
          </a:xfrm>
        </p:grpSpPr>
        <p:pic>
          <p:nvPicPr>
            <p:cNvPr id="8" name="內容版面配置區 9">
              <a:extLst>
                <a:ext uri="{FF2B5EF4-FFF2-40B4-BE49-F238E27FC236}">
                  <a16:creationId xmlns:a16="http://schemas.microsoft.com/office/drawing/2014/main" id="{808ACC68-4733-4D4C-9454-2B4681409435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3268" y="4535004"/>
              <a:ext cx="9677400" cy="5475897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027F5EA-4126-44B9-A381-95EEC1CB10BA}"/>
                </a:ext>
              </a:extLst>
            </p:cNvPr>
            <p:cNvSpPr/>
            <p:nvPr/>
          </p:nvSpPr>
          <p:spPr>
            <a:xfrm>
              <a:off x="8457632" y="4573105"/>
              <a:ext cx="9365509" cy="615464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20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不同產業之排放範疇比較</a:t>
              </a: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3BBCB145-7BA5-4B85-A8F3-3F4F6263B2B7}"/>
              </a:ext>
            </a:extLst>
          </p:cNvPr>
          <p:cNvSpPr/>
          <p:nvPr/>
        </p:nvSpPr>
        <p:spPr>
          <a:xfrm>
            <a:off x="5443917" y="6419611"/>
            <a:ext cx="65421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圖片</a:t>
            </a:r>
            <a:r>
              <a:rPr lang="zh-TW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來源：</a:t>
            </a:r>
            <a:r>
              <a:rPr lang="en-US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Net-Zero </a:t>
            </a:r>
            <a:r>
              <a:rPr lang="en-US" altLang="zh-TW" sz="1600" dirty="0" err="1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Challenge:The</a:t>
            </a:r>
            <a:r>
              <a:rPr lang="en-US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supply chain opportunity</a:t>
            </a:r>
            <a:r>
              <a:rPr lang="zh-TW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2021</a:t>
            </a:r>
            <a:r>
              <a:rPr lang="zh-TW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zh-TW" altLang="en-US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圖片 4">
            <a:extLst>
              <a:ext uri="{FF2B5EF4-FFF2-40B4-BE49-F238E27FC236}">
                <a16:creationId xmlns:a16="http://schemas.microsoft.com/office/drawing/2014/main" id="{F5C8819A-0725-4A5D-9939-2E0D6EC7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617" y="-821266"/>
            <a:ext cx="12384617" cy="88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標題 1">
            <a:extLst>
              <a:ext uri="{FF2B5EF4-FFF2-40B4-BE49-F238E27FC236}">
                <a16:creationId xmlns:a16="http://schemas.microsoft.com/office/drawing/2014/main" id="{E035FED3-1DBD-4310-960E-61619C72F9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6485"/>
            <a:ext cx="10515600" cy="1325033"/>
          </a:xfrm>
        </p:spPr>
        <p:txBody>
          <a:bodyPr/>
          <a:lstStyle/>
          <a:p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IPCC</a:t>
            </a: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第六次評估報告（</a:t>
            </a:r>
            <a:r>
              <a:rPr lang="en-US" altLang="zh-TW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AR6</a:t>
            </a:r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）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39C063D-6449-498A-8C00-F5E49D036C3E}"/>
              </a:ext>
            </a:extLst>
          </p:cNvPr>
          <p:cNvSpPr/>
          <p:nvPr/>
        </p:nvSpPr>
        <p:spPr>
          <a:xfrm>
            <a:off x="539752" y="1551518"/>
            <a:ext cx="10814049" cy="3473449"/>
          </a:xfrm>
          <a:prstGeom prst="rect">
            <a:avLst/>
          </a:prstGeom>
          <a:solidFill>
            <a:srgbClr val="C0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54">
              <a:defRPr/>
            </a:pPr>
            <a:endParaRPr lang="zh-TW" altLang="en-US" dirty="0">
              <a:solidFill>
                <a:prstClr val="white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2" name="內容版面配置區 2">
            <a:extLst>
              <a:ext uri="{FF2B5EF4-FFF2-40B4-BE49-F238E27FC236}">
                <a16:creationId xmlns:a16="http://schemas.microsoft.com/office/drawing/2014/main" id="{C9476BAD-4666-441A-88B2-E0230C09B5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805518"/>
            <a:ext cx="9042400" cy="415078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3626" indent="-283626" algn="just" defTabSz="455073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133" b="1">
                <a:solidFill>
                  <a:schemeClr val="bg1"/>
                </a:solidFill>
              </a:rPr>
              <a:t>相比</a:t>
            </a:r>
            <a:r>
              <a:rPr lang="en-US" altLang="zh-TW" sz="2133" b="1">
                <a:solidFill>
                  <a:schemeClr val="bg1"/>
                </a:solidFill>
              </a:rPr>
              <a:t>1850</a:t>
            </a:r>
            <a:r>
              <a:rPr lang="zh-TW" altLang="en-US" sz="2133" b="1">
                <a:solidFill>
                  <a:schemeClr val="bg1"/>
                </a:solidFill>
              </a:rPr>
              <a:t>年至</a:t>
            </a:r>
            <a:r>
              <a:rPr lang="en-US" altLang="zh-TW" sz="2133" b="1">
                <a:solidFill>
                  <a:schemeClr val="bg1"/>
                </a:solidFill>
              </a:rPr>
              <a:t>1900</a:t>
            </a:r>
            <a:r>
              <a:rPr lang="zh-TW" altLang="en-US" sz="2133" b="1">
                <a:solidFill>
                  <a:schemeClr val="bg1"/>
                </a:solidFill>
              </a:rPr>
              <a:t>年的全球溫度，</a:t>
            </a:r>
            <a:r>
              <a:rPr lang="en-US" altLang="zh-TW" sz="2133" b="1">
                <a:solidFill>
                  <a:schemeClr val="bg1"/>
                </a:solidFill>
              </a:rPr>
              <a:t>2011</a:t>
            </a:r>
            <a:r>
              <a:rPr lang="zh-TW" altLang="en-US" sz="2133" b="1">
                <a:solidFill>
                  <a:schemeClr val="bg1"/>
                </a:solidFill>
              </a:rPr>
              <a:t>年至</a:t>
            </a:r>
            <a:r>
              <a:rPr lang="en-US" altLang="zh-TW" sz="2133" b="1">
                <a:solidFill>
                  <a:schemeClr val="bg1"/>
                </a:solidFill>
              </a:rPr>
              <a:t>2020</a:t>
            </a:r>
            <a:r>
              <a:rPr lang="zh-TW" altLang="en-US" sz="2133" b="1">
                <a:solidFill>
                  <a:schemeClr val="bg1"/>
                </a:solidFill>
              </a:rPr>
              <a:t>年的全球溫度上升了</a:t>
            </a:r>
            <a:r>
              <a:rPr lang="en-US" altLang="zh-TW" sz="2133" b="1">
                <a:solidFill>
                  <a:schemeClr val="bg1"/>
                </a:solidFill>
              </a:rPr>
              <a:t>1.09℃</a:t>
            </a:r>
          </a:p>
          <a:p>
            <a:pPr marL="283626" indent="-283626" algn="just" defTabSz="455073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133" b="1">
                <a:solidFill>
                  <a:schemeClr val="bg1"/>
                </a:solidFill>
              </a:rPr>
              <a:t>過去五年是</a:t>
            </a:r>
            <a:r>
              <a:rPr lang="en-US" altLang="zh-TW" sz="2133" b="1">
                <a:solidFill>
                  <a:schemeClr val="bg1"/>
                </a:solidFill>
              </a:rPr>
              <a:t>1850</a:t>
            </a:r>
            <a:r>
              <a:rPr lang="zh-TW" altLang="en-US" sz="2133" b="1">
                <a:solidFill>
                  <a:schemeClr val="bg1"/>
                </a:solidFill>
              </a:rPr>
              <a:t>年以來歷史氣溫最高的五年。</a:t>
            </a:r>
          </a:p>
          <a:p>
            <a:pPr marL="283626" indent="-283626" algn="just" defTabSz="455073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133" b="1">
                <a:solidFill>
                  <a:schemeClr val="bg1"/>
                </a:solidFill>
              </a:rPr>
              <a:t>相較於</a:t>
            </a:r>
            <a:r>
              <a:rPr lang="en-US" altLang="zh-TW" sz="2133" b="1">
                <a:solidFill>
                  <a:schemeClr val="bg1"/>
                </a:solidFill>
              </a:rPr>
              <a:t>1901</a:t>
            </a:r>
            <a:r>
              <a:rPr lang="zh-TW" altLang="en-US" sz="2133" b="1">
                <a:solidFill>
                  <a:schemeClr val="bg1"/>
                </a:solidFill>
              </a:rPr>
              <a:t>年至</a:t>
            </a:r>
            <a:r>
              <a:rPr lang="en-US" altLang="zh-TW" sz="2133" b="1">
                <a:solidFill>
                  <a:schemeClr val="bg1"/>
                </a:solidFill>
              </a:rPr>
              <a:t>1971</a:t>
            </a:r>
            <a:r>
              <a:rPr lang="zh-TW" altLang="en-US" sz="2133" b="1">
                <a:solidFill>
                  <a:schemeClr val="bg1"/>
                </a:solidFill>
              </a:rPr>
              <a:t>年，海平面上升的速度翻了三倍。</a:t>
            </a:r>
            <a:endParaRPr lang="en-US" altLang="zh-TW" sz="2133" b="1">
              <a:solidFill>
                <a:schemeClr val="bg1"/>
              </a:solidFill>
            </a:endParaRPr>
          </a:p>
          <a:p>
            <a:pPr marL="283626" indent="-283626" algn="just" defTabSz="455073">
              <a:lnSpc>
                <a:spcPts val="23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133" b="1">
                <a:solidFill>
                  <a:schemeClr val="bg1"/>
                </a:solidFill>
              </a:rPr>
              <a:t>在溫室氣體排放量最理想的情境下，</a:t>
            </a:r>
            <a:r>
              <a:rPr lang="en-US" altLang="zh-TW" sz="2133" b="1">
                <a:solidFill>
                  <a:schemeClr val="bg1"/>
                </a:solidFill>
              </a:rPr>
              <a:t>2021~2040</a:t>
            </a:r>
            <a:r>
              <a:rPr lang="zh-TW" altLang="en-US" sz="2133" b="1">
                <a:solidFill>
                  <a:schemeClr val="bg1"/>
                </a:solidFill>
              </a:rPr>
              <a:t>年全球升溫仍非常有可能突破</a:t>
            </a:r>
            <a:r>
              <a:rPr lang="en-US" altLang="zh-TW" sz="2133" b="1">
                <a:solidFill>
                  <a:schemeClr val="bg1"/>
                </a:solidFill>
              </a:rPr>
              <a:t>1.5</a:t>
            </a:r>
            <a:r>
              <a:rPr lang="zh-TW" altLang="en-US" sz="2133" b="1">
                <a:solidFill>
                  <a:schemeClr val="bg1"/>
                </a:solidFill>
              </a:rPr>
              <a:t>℃。</a:t>
            </a:r>
            <a:endParaRPr lang="en-US" altLang="zh-TW" sz="2133" b="1">
              <a:solidFill>
                <a:schemeClr val="bg1"/>
              </a:solidFill>
            </a:endParaRPr>
          </a:p>
        </p:txBody>
      </p:sp>
      <p:sp>
        <p:nvSpPr>
          <p:cNvPr id="78853" name="矩形 6">
            <a:extLst>
              <a:ext uri="{FF2B5EF4-FFF2-40B4-BE49-F238E27FC236}">
                <a16:creationId xmlns:a16="http://schemas.microsoft.com/office/drawing/2014/main" id="{39473EEF-DB78-48AB-9E7C-3E468DE84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6734" y="4525434"/>
            <a:ext cx="37882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/>
            <a:r>
              <a:rPr lang="zh-TW" altLang="en-US" sz="1200" b="1">
                <a:solidFill>
                  <a:srgbClr val="000000"/>
                </a:solidFill>
                <a:cs typeface="Arial" panose="020B0604020202020204" pitchFamily="34" charset="0"/>
              </a:rPr>
              <a:t>資料來源：台達基金會（</a:t>
            </a:r>
            <a:r>
              <a:rPr lang="en-US" altLang="zh-TW" sz="1200" b="1">
                <a:solidFill>
                  <a:srgbClr val="000000"/>
                </a:solidFill>
                <a:cs typeface="Arial" panose="020B0604020202020204" pitchFamily="34" charset="0"/>
              </a:rPr>
              <a:t>2021</a:t>
            </a:r>
            <a:r>
              <a:rPr lang="zh-TW" altLang="en-US" sz="1200" b="1">
                <a:solidFill>
                  <a:srgbClr val="000000"/>
                </a:solidFill>
                <a:cs typeface="Arial" panose="020B0604020202020204" pitchFamily="34" charset="0"/>
              </a:rPr>
              <a:t>）、天下雜誌（</a:t>
            </a:r>
            <a:r>
              <a:rPr lang="en-US" altLang="zh-TW" sz="1200" b="1">
                <a:solidFill>
                  <a:srgbClr val="000000"/>
                </a:solidFill>
                <a:cs typeface="Arial" panose="020B0604020202020204" pitchFamily="34" charset="0"/>
              </a:rPr>
              <a:t>2021</a:t>
            </a:r>
            <a:r>
              <a:rPr lang="zh-TW" altLang="en-US" sz="1200" b="1">
                <a:solidFill>
                  <a:srgbClr val="000000"/>
                </a:solidFill>
                <a:cs typeface="Arial" panose="020B0604020202020204" pitchFamily="34" charset="0"/>
              </a:rPr>
              <a:t>）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A28C35-A448-4F69-9CD3-6AFAF360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綠色供應鏈電子</a:t>
            </a:r>
            <a:r>
              <a:rPr lang="zh-TW" altLang="zh-TW" sz="4000" dirty="0"/>
              <a:t>業</a:t>
            </a:r>
            <a:r>
              <a:rPr lang="zh-TW" altLang="en-US" sz="4000" dirty="0"/>
              <a:t>案例</a:t>
            </a:r>
            <a:r>
              <a:rPr lang="en-US" altLang="zh-TW" sz="4000" dirty="0"/>
              <a:t>-Apple</a:t>
            </a:r>
            <a:endParaRPr lang="zh-TW" altLang="en-US" sz="40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4C5396B-7391-3A6C-4178-1393DEDCA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93" r="2565"/>
          <a:stretch/>
        </p:blipFill>
        <p:spPr bwMode="auto">
          <a:xfrm>
            <a:off x="838200" y="2474222"/>
            <a:ext cx="4990684" cy="32866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13E5C119-A20C-43FF-2192-D112DDCF78C0}"/>
              </a:ext>
            </a:extLst>
          </p:cNvPr>
          <p:cNvSpPr txBox="1"/>
          <p:nvPr/>
        </p:nvSpPr>
        <p:spPr>
          <a:xfrm>
            <a:off x="838201" y="5760912"/>
            <a:ext cx="2781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資料來源：</a:t>
            </a:r>
            <a:r>
              <a:rPr lang="en-US" altLang="zh-TW" dirty="0">
                <a:solidFill>
                  <a:prstClr val="black"/>
                </a:solidFill>
              </a:rPr>
              <a:t>Apple</a:t>
            </a:r>
            <a:r>
              <a:rPr lang="zh-TW" altLang="en-US" dirty="0">
                <a:solidFill>
                  <a:prstClr val="black"/>
                </a:solidFill>
              </a:rPr>
              <a:t>（</a:t>
            </a:r>
            <a:r>
              <a:rPr lang="en-US" altLang="zh-TW" dirty="0">
                <a:solidFill>
                  <a:prstClr val="black"/>
                </a:solidFill>
              </a:rPr>
              <a:t>2020</a:t>
            </a:r>
            <a:r>
              <a:rPr lang="zh-TW" altLang="en-US" dirty="0">
                <a:solidFill>
                  <a:prstClr val="black"/>
                </a:solidFill>
              </a:rPr>
              <a:t>）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69FE081-5E04-58DD-F884-80B1048FC8E5}"/>
              </a:ext>
            </a:extLst>
          </p:cNvPr>
          <p:cNvSpPr txBox="1"/>
          <p:nvPr/>
        </p:nvSpPr>
        <p:spPr>
          <a:xfrm>
            <a:off x="717620" y="1632964"/>
            <a:ext cx="51112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17" indent="-342917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prstClr val="black"/>
                </a:solidFill>
              </a:rPr>
              <a:t>Apple</a:t>
            </a:r>
            <a:r>
              <a:rPr lang="zh-TW" altLang="en-US" sz="2400" dirty="0">
                <a:solidFill>
                  <a:prstClr val="black"/>
                </a:solidFill>
              </a:rPr>
              <a:t>碳排放主要來自範疇三產品製造階段</a:t>
            </a:r>
          </a:p>
        </p:txBody>
      </p:sp>
      <p:graphicFrame>
        <p:nvGraphicFramePr>
          <p:cNvPr id="15" name="資料庫圖表 14">
            <a:extLst>
              <a:ext uri="{FF2B5EF4-FFF2-40B4-BE49-F238E27FC236}">
                <a16:creationId xmlns:a16="http://schemas.microsoft.com/office/drawing/2014/main" id="{C85E9A99-AF33-F627-C587-F47F4EBAD8DC}"/>
              </a:ext>
            </a:extLst>
          </p:cNvPr>
          <p:cNvGraphicFramePr/>
          <p:nvPr/>
        </p:nvGraphicFramePr>
        <p:xfrm>
          <a:off x="6096000" y="1743761"/>
          <a:ext cx="5700764" cy="2767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內容版面配置區 13">
            <a:extLst>
              <a:ext uri="{FF2B5EF4-FFF2-40B4-BE49-F238E27FC236}">
                <a16:creationId xmlns:a16="http://schemas.microsoft.com/office/drawing/2014/main" id="{B0A1D218-9D67-784E-15AC-9788C75F4F07}"/>
              </a:ext>
            </a:extLst>
          </p:cNvPr>
          <p:cNvSpPr txBox="1">
            <a:spLocks/>
          </p:cNvSpPr>
          <p:nvPr/>
        </p:nvSpPr>
        <p:spPr>
          <a:xfrm>
            <a:off x="9678714" y="1860530"/>
            <a:ext cx="2330871" cy="523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通過</a:t>
            </a:r>
            <a:r>
              <a:rPr lang="en-US" altLang="zh-TW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SBTi</a:t>
            </a:r>
            <a:r>
              <a:rPr lang="zh-TW" altLang="en-US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認可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023EBDA-102A-91A8-515A-627100BE5930}"/>
              </a:ext>
            </a:extLst>
          </p:cNvPr>
          <p:cNvSpPr txBox="1"/>
          <p:nvPr/>
        </p:nvSpPr>
        <p:spPr>
          <a:xfrm>
            <a:off x="10030160" y="1337310"/>
            <a:ext cx="1627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減碳目標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B579BC4-2C5F-CDD6-CA88-C740B098D58A}"/>
              </a:ext>
            </a:extLst>
          </p:cNvPr>
          <p:cNvSpPr txBox="1"/>
          <p:nvPr/>
        </p:nvSpPr>
        <p:spPr>
          <a:xfrm>
            <a:off x="6529750" y="4708279"/>
            <a:ext cx="546379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減碳策略：</a:t>
            </a:r>
            <a:endParaRPr lang="en-US" altLang="zh-TW" dirty="0">
              <a:solidFill>
                <a:prstClr val="black"/>
              </a:solidFill>
            </a:endParaRP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Apple</a:t>
            </a:r>
            <a:r>
              <a:rPr lang="zh-TW" altLang="zh-TW" sz="2000" dirty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遵守「負責任的物料閉環採購方法」</a:t>
            </a:r>
            <a:endParaRPr lang="en-US" altLang="zh-TW" sz="2000" dirty="0">
              <a:solidFill>
                <a:prstClr val="black"/>
              </a:solidFill>
              <a:latin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zh-TW" altLang="zh-TW" sz="2000" dirty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《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</a:rPr>
              <a:t>Apple </a:t>
            </a:r>
            <a:r>
              <a:rPr lang="zh-TW" altLang="zh-TW" sz="2000" dirty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回收廠指南》</a:t>
            </a:r>
            <a:endParaRPr lang="en-US" altLang="zh-TW" sz="2000" dirty="0">
              <a:solidFill>
                <a:prstClr val="black"/>
              </a:solidFill>
              <a:latin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85764" indent="-285764">
              <a:buFont typeface="Arial" panose="020B0604020202020204" pitchFamily="34" charset="0"/>
              <a:buChar char="•"/>
            </a:pPr>
            <a:r>
              <a:rPr lang="zh-TW" altLang="zh-TW" sz="2000" dirty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供應商</a:t>
            </a:r>
            <a:r>
              <a:rPr lang="zh-TW" altLang="en-US" sz="2000" dirty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遵守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cs typeface="Cambria Math" panose="02040503050406030204" pitchFamily="18" charset="0"/>
              </a:rPr>
              <a:t>⟪</a:t>
            </a:r>
            <a:r>
              <a:rPr lang="zh-TW" altLang="zh-TW" sz="2000" dirty="0">
                <a:solidFill>
                  <a:prstClr val="black"/>
                </a:solidFill>
                <a:latin typeface="微軟正黑體" panose="020B0604030504040204" pitchFamily="34" charset="-120"/>
                <a:cs typeface="Times New Roman" panose="02020603050405020304" pitchFamily="18" charset="0"/>
              </a:rPr>
              <a:t>準則</a:t>
            </a:r>
            <a:r>
              <a:rPr lang="en-US" altLang="zh-TW" sz="2000" dirty="0">
                <a:solidFill>
                  <a:prstClr val="black"/>
                </a:solidFill>
                <a:latin typeface="微軟正黑體" panose="020B0604030504040204" pitchFamily="34" charset="-120"/>
                <a:cs typeface="Cambria Math" panose="02040503050406030204" pitchFamily="18" charset="0"/>
              </a:rPr>
              <a:t>⟫</a:t>
            </a:r>
            <a:endParaRPr lang="zh-TW" altLang="en-US" sz="20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44650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761F81B-0783-D43E-9901-14413F774AD9}"/>
              </a:ext>
            </a:extLst>
          </p:cNvPr>
          <p:cNvSpPr/>
          <p:nvPr/>
        </p:nvSpPr>
        <p:spPr>
          <a:xfrm>
            <a:off x="2393519" y="-1290"/>
            <a:ext cx="1762540" cy="874643"/>
          </a:xfrm>
          <a:prstGeom prst="rect">
            <a:avLst/>
          </a:prstGeom>
          <a:solidFill>
            <a:srgbClr val="64B02D"/>
          </a:solidFill>
          <a:ln>
            <a:solidFill>
              <a:srgbClr val="64B0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4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減碳策略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AD2BC5D-D4DC-FC94-C3B9-439F7A181545}"/>
              </a:ext>
            </a:extLst>
          </p:cNvPr>
          <p:cNvSpPr/>
          <p:nvPr/>
        </p:nvSpPr>
        <p:spPr>
          <a:xfrm>
            <a:off x="517876" y="-15584"/>
            <a:ext cx="1762540" cy="8746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4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減碳目標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AF8C2E9-BD5B-C6A8-758E-4FA117F6A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1040"/>
            <a:ext cx="12192000" cy="590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98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A28C35-A448-4F69-9CD3-6AFAF360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91438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綠色供應鏈食品</a:t>
            </a:r>
            <a:r>
              <a:rPr lang="zh-TW" altLang="zh-TW" sz="4000" dirty="0"/>
              <a:t>業</a:t>
            </a:r>
            <a:r>
              <a:rPr lang="zh-TW" altLang="en-US" sz="4000" dirty="0"/>
              <a:t>案例</a:t>
            </a:r>
            <a:r>
              <a:rPr lang="en-US" altLang="zh-TW" sz="4000" dirty="0"/>
              <a:t>-</a:t>
            </a:r>
            <a:r>
              <a:rPr lang="zh-TW" altLang="en-US" sz="4000" dirty="0"/>
              <a:t>雀巢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BA4B68-1553-CF71-AFB4-683D0C191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90" y="2731175"/>
            <a:ext cx="5514942" cy="314936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D5D0AF9-38B9-EF48-6A2F-B9F6CD80DC80}"/>
              </a:ext>
            </a:extLst>
          </p:cNvPr>
          <p:cNvSpPr txBox="1"/>
          <p:nvPr/>
        </p:nvSpPr>
        <p:spPr>
          <a:xfrm>
            <a:off x="838201" y="5947696"/>
            <a:ext cx="29617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prstClr val="black"/>
                </a:solidFill>
              </a:rPr>
              <a:t>資料來源：</a:t>
            </a:r>
            <a:r>
              <a:rPr lang="en-US" altLang="zh-TW" dirty="0">
                <a:solidFill>
                  <a:prstClr val="black"/>
                </a:solidFill>
              </a:rPr>
              <a:t>Nestle</a:t>
            </a:r>
            <a:r>
              <a:rPr lang="zh-TW" altLang="en-US" dirty="0">
                <a:solidFill>
                  <a:prstClr val="black"/>
                </a:solidFill>
              </a:rPr>
              <a:t>（</a:t>
            </a:r>
            <a:r>
              <a:rPr lang="en-US" altLang="zh-TW" dirty="0">
                <a:solidFill>
                  <a:prstClr val="black"/>
                </a:solidFill>
              </a:rPr>
              <a:t>2022</a:t>
            </a:r>
            <a:r>
              <a:rPr lang="zh-TW" altLang="en-US" dirty="0">
                <a:solidFill>
                  <a:prstClr val="black"/>
                </a:solidFill>
              </a:rPr>
              <a:t>）</a:t>
            </a:r>
          </a:p>
        </p:txBody>
      </p:sp>
      <p:graphicFrame>
        <p:nvGraphicFramePr>
          <p:cNvPr id="16" name="資料庫圖表 15">
            <a:extLst>
              <a:ext uri="{FF2B5EF4-FFF2-40B4-BE49-F238E27FC236}">
                <a16:creationId xmlns:a16="http://schemas.microsoft.com/office/drawing/2014/main" id="{8B7ECC05-64ED-39E5-79CE-25487C384158}"/>
              </a:ext>
            </a:extLst>
          </p:cNvPr>
          <p:cNvGraphicFramePr/>
          <p:nvPr/>
        </p:nvGraphicFramePr>
        <p:xfrm>
          <a:off x="6483700" y="1960786"/>
          <a:ext cx="5059202" cy="3919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內容版面配置區 13">
            <a:extLst>
              <a:ext uri="{FF2B5EF4-FFF2-40B4-BE49-F238E27FC236}">
                <a16:creationId xmlns:a16="http://schemas.microsoft.com/office/drawing/2014/main" id="{26970387-EE8F-F361-2755-C91F40F89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2588" y="5061612"/>
            <a:ext cx="2330871" cy="5232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通過</a:t>
            </a:r>
            <a:r>
              <a:rPr lang="en-US" altLang="zh-TW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SBTi</a:t>
            </a:r>
            <a:r>
              <a:rPr lang="zh-TW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認可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C32BCA1-1CF4-4709-A51A-604C151166FA}"/>
              </a:ext>
            </a:extLst>
          </p:cNvPr>
          <p:cNvSpPr txBox="1"/>
          <p:nvPr/>
        </p:nvSpPr>
        <p:spPr>
          <a:xfrm>
            <a:off x="9694034" y="4538392"/>
            <a:ext cx="16279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減碳目標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7C864B8-37D4-7DC9-01BF-F2D866CD7824}"/>
              </a:ext>
            </a:extLst>
          </p:cNvPr>
          <p:cNvSpPr txBox="1"/>
          <p:nvPr/>
        </p:nvSpPr>
        <p:spPr>
          <a:xfrm>
            <a:off x="838200" y="1833026"/>
            <a:ext cx="63564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17" indent="-342917">
              <a:buFont typeface="Arial" panose="020B0604020202020204" pitchFamily="34" charset="0"/>
              <a:buChar char="•"/>
            </a:pPr>
            <a:r>
              <a:rPr lang="zh-TW" altLang="en-US" sz="2400" dirty="0">
                <a:solidFill>
                  <a:prstClr val="black"/>
                </a:solidFill>
              </a:rPr>
              <a:t>雀巢約</a:t>
            </a:r>
            <a:r>
              <a:rPr lang="en-US" altLang="zh-TW" sz="2400" dirty="0">
                <a:solidFill>
                  <a:prstClr val="black"/>
                </a:solidFill>
              </a:rPr>
              <a:t>95%</a:t>
            </a:r>
            <a:r>
              <a:rPr lang="zh-TW" altLang="en-US" sz="2400" dirty="0">
                <a:solidFill>
                  <a:prstClr val="black"/>
                </a:solidFill>
              </a:rPr>
              <a:t>溫室氣體排放來自其上下游產業（範疇三溫室氣體排放）</a:t>
            </a:r>
          </a:p>
        </p:txBody>
      </p:sp>
    </p:spTree>
    <p:extLst>
      <p:ext uri="{BB962C8B-B14F-4D97-AF65-F5344CB8AC3E}">
        <p14:creationId xmlns:p14="http://schemas.microsoft.com/office/powerpoint/2010/main" val="16162198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3">
            <a:extLst>
              <a:ext uri="{FF2B5EF4-FFF2-40B4-BE49-F238E27FC236}">
                <a16:creationId xmlns:a16="http://schemas.microsoft.com/office/drawing/2014/main" id="{C4B9FC41-C0D4-B160-7537-268A206EE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9510" y="873353"/>
            <a:ext cx="8592865" cy="595924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4EC9EA5-1D72-9362-17A1-4867CC6E52D0}"/>
              </a:ext>
            </a:extLst>
          </p:cNvPr>
          <p:cNvSpPr/>
          <p:nvPr/>
        </p:nvSpPr>
        <p:spPr>
          <a:xfrm>
            <a:off x="2393519" y="-1290"/>
            <a:ext cx="1762540" cy="87464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4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減碳策略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647573B-FB48-CF26-8034-1001556E85E2}"/>
              </a:ext>
            </a:extLst>
          </p:cNvPr>
          <p:cNvSpPr/>
          <p:nvPr/>
        </p:nvSpPr>
        <p:spPr>
          <a:xfrm>
            <a:off x="517876" y="-15584"/>
            <a:ext cx="1762540" cy="874643"/>
          </a:xfrm>
          <a:prstGeom prst="rect">
            <a:avLst/>
          </a:prstGeom>
          <a:solidFill>
            <a:srgbClr val="53A1FF"/>
          </a:solidFill>
          <a:ln>
            <a:solidFill>
              <a:srgbClr val="53A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24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減碳目標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4C83B64-43C2-1A58-AFFC-2C5AA612B907}"/>
              </a:ext>
            </a:extLst>
          </p:cNvPr>
          <p:cNvSpPr txBox="1"/>
          <p:nvPr/>
        </p:nvSpPr>
        <p:spPr>
          <a:xfrm>
            <a:off x="209015" y="1447800"/>
            <a:ext cx="3346985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 dirty="0"/>
              <a:t>2025</a:t>
            </a:r>
            <a:r>
              <a:rPr lang="zh-TW" altLang="zh-TW" sz="1600" b="1" dirty="0"/>
              <a:t>年前達到</a:t>
            </a:r>
            <a:r>
              <a:rPr lang="zh-TW" altLang="en-US" sz="1600" b="1" dirty="0"/>
              <a:t>：</a:t>
            </a:r>
            <a:endParaRPr lang="en-US" altLang="zh-TW" sz="1600" b="1" dirty="0"/>
          </a:p>
          <a:p>
            <a:r>
              <a:rPr lang="en-US" altLang="zh-TW" sz="1600" b="1" dirty="0"/>
              <a:t>1</a:t>
            </a:r>
            <a:r>
              <a:rPr lang="en-US" altLang="zh-TW" sz="1600" dirty="0"/>
              <a:t>.</a:t>
            </a:r>
            <a:r>
              <a:rPr lang="zh-TW" altLang="zh-TW" sz="1600" dirty="0"/>
              <a:t>包裝全面轉換成可回收或可再利用</a:t>
            </a:r>
          </a:p>
          <a:p>
            <a:r>
              <a:rPr lang="en-US" altLang="zh-TW" sz="1600" dirty="0"/>
              <a:t>2.</a:t>
            </a:r>
            <a:r>
              <a:rPr lang="zh-TW" altLang="zh-TW" sz="1600" dirty="0"/>
              <a:t>使用永續認證的咖啡與可可豆</a:t>
            </a:r>
            <a:r>
              <a:rPr lang="en-US" altLang="zh-TW" sz="1600" dirty="0"/>
              <a:t>(</a:t>
            </a:r>
            <a:r>
              <a:rPr lang="zh-TW" altLang="zh-TW" sz="1600" dirty="0"/>
              <a:t>可可豆可以追朔源頭並且須符合相關第三方認證</a:t>
            </a:r>
          </a:p>
          <a:p>
            <a:r>
              <a:rPr lang="en-US" altLang="zh-TW" sz="1600" dirty="0"/>
              <a:t>3.</a:t>
            </a:r>
            <a:r>
              <a:rPr lang="zh-TW" altLang="zh-TW" sz="1600" dirty="0"/>
              <a:t>所有據點全面使用可在生電力</a:t>
            </a:r>
          </a:p>
          <a:p>
            <a:r>
              <a:rPr lang="en-US" altLang="zh-TW" sz="1600" dirty="0"/>
              <a:t>4. 20%</a:t>
            </a:r>
            <a:r>
              <a:rPr lang="zh-TW" altLang="zh-TW" sz="1600" dirty="0"/>
              <a:t>主要物料之取得來自再生農業</a:t>
            </a:r>
          </a:p>
          <a:p>
            <a:endParaRPr lang="en-US" altLang="zh-TW" sz="1600" dirty="0"/>
          </a:p>
          <a:p>
            <a:endParaRPr lang="zh-TW" altLang="zh-TW" sz="1600" dirty="0"/>
          </a:p>
          <a:p>
            <a:r>
              <a:rPr lang="en-US" altLang="zh-TW" sz="1600" b="1" dirty="0"/>
              <a:t>2030</a:t>
            </a:r>
            <a:r>
              <a:rPr lang="zh-TW" altLang="zh-TW" sz="1600" b="1" dirty="0"/>
              <a:t>年前達到</a:t>
            </a:r>
            <a:r>
              <a:rPr lang="zh-TW" altLang="en-US" sz="1600" b="1" dirty="0"/>
              <a:t> </a:t>
            </a:r>
            <a:endParaRPr lang="en-US" altLang="zh-TW" sz="1600" b="1" dirty="0"/>
          </a:p>
          <a:p>
            <a:r>
              <a:rPr lang="en-US" altLang="zh-TW" sz="1600" dirty="0"/>
              <a:t>1.</a:t>
            </a:r>
            <a:r>
              <a:rPr lang="zh-TW" altLang="zh-TW" sz="1600" dirty="0"/>
              <a:t>種植</a:t>
            </a:r>
            <a:r>
              <a:rPr lang="en-US" altLang="zh-TW" sz="1600" dirty="0"/>
              <a:t>2</a:t>
            </a:r>
            <a:r>
              <a:rPr lang="zh-TW" altLang="zh-TW" sz="1600" dirty="0"/>
              <a:t>億棵樹</a:t>
            </a:r>
            <a:endParaRPr lang="en-US" altLang="zh-TW" sz="1600" dirty="0"/>
          </a:p>
          <a:p>
            <a:r>
              <a:rPr lang="en-US" altLang="zh-TW" sz="1600" dirty="0"/>
              <a:t>2.50</a:t>
            </a:r>
            <a:r>
              <a:rPr lang="zh-TW" altLang="zh-TW" sz="1600" dirty="0"/>
              <a:t>％主要物料之取得來自再生農業</a:t>
            </a:r>
          </a:p>
          <a:p>
            <a:r>
              <a:rPr lang="en-US" altLang="zh-TW" sz="1600" dirty="0"/>
              <a:t>3.</a:t>
            </a:r>
            <a:r>
              <a:rPr lang="zh-TW" altLang="zh-TW" sz="1600" dirty="0"/>
              <a:t>生產製造過程使用可再生的熱電發電</a:t>
            </a:r>
          </a:p>
        </p:txBody>
      </p:sp>
    </p:spTree>
    <p:extLst>
      <p:ext uri="{BB962C8B-B14F-4D97-AF65-F5344CB8AC3E}">
        <p14:creationId xmlns:p14="http://schemas.microsoft.com/office/powerpoint/2010/main" val="1939461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2124" y="319473"/>
            <a:ext cx="12192000" cy="75251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TW" altLang="en-US" sz="3200" b="1" kern="0" spc="600" dirty="0">
                <a:solidFill>
                  <a:srgbClr val="34B2E4">
                    <a:lumMod val="50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+mn-lt"/>
              </a:rPr>
              <a:t>企業淨零碳排主要關鍵</a:t>
            </a:r>
            <a:endParaRPr lang="zh-CN" altLang="en-US" sz="3200" b="1" kern="0" spc="600" dirty="0">
              <a:solidFill>
                <a:srgbClr val="34B2E4">
                  <a:lumMod val="50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+mn-lt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864623" y="4069016"/>
            <a:ext cx="10656000" cy="0"/>
          </a:xfrm>
          <a:prstGeom prst="line">
            <a:avLst/>
          </a:prstGeom>
          <a:ln w="38100">
            <a:gradFill>
              <a:gsLst>
                <a:gs pos="80000">
                  <a:srgbClr val="D38176"/>
                </a:gs>
                <a:gs pos="60000">
                  <a:srgbClr val="FA7D2D"/>
                </a:gs>
                <a:gs pos="40000">
                  <a:srgbClr val="FFA934"/>
                </a:gs>
                <a:gs pos="20000">
                  <a:srgbClr val="99A924"/>
                </a:gs>
                <a:gs pos="0">
                  <a:srgbClr val="5BC3EB"/>
                </a:gs>
                <a:gs pos="100000">
                  <a:srgbClr val="0070C0"/>
                </a:gs>
              </a:gsLst>
              <a:lin ang="0" scaled="0"/>
            </a:gradFill>
            <a:headEnd type="oval" w="med" len="med"/>
            <a:tailEnd type="oval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2" name="群組 31"/>
          <p:cNvGrpSpPr/>
          <p:nvPr/>
        </p:nvGrpSpPr>
        <p:grpSpPr>
          <a:xfrm>
            <a:off x="380339" y="1887748"/>
            <a:ext cx="972000" cy="2289269"/>
            <a:chOff x="441298" y="1887747"/>
            <a:chExt cx="972000" cy="2289269"/>
          </a:xfrm>
        </p:grpSpPr>
        <p:grpSp>
          <p:nvGrpSpPr>
            <p:cNvPr id="13" name="群組 12"/>
            <p:cNvGrpSpPr/>
            <p:nvPr/>
          </p:nvGrpSpPr>
          <p:grpSpPr>
            <a:xfrm>
              <a:off x="441298" y="1887747"/>
              <a:ext cx="972000" cy="2289269"/>
              <a:chOff x="909594" y="1650324"/>
              <a:chExt cx="972000" cy="2289269"/>
            </a:xfrm>
          </p:grpSpPr>
          <p:sp>
            <p:nvSpPr>
              <p:cNvPr id="9" name="橢圓 8"/>
              <p:cNvSpPr/>
              <p:nvPr/>
            </p:nvSpPr>
            <p:spPr>
              <a:xfrm>
                <a:off x="1292319" y="3723593"/>
                <a:ext cx="216000" cy="21600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5BC3E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" name="橢圓 9"/>
              <p:cNvSpPr/>
              <p:nvPr/>
            </p:nvSpPr>
            <p:spPr>
              <a:xfrm>
                <a:off x="909594" y="1650324"/>
                <a:ext cx="972000" cy="97095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5BC3E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線接點 11"/>
              <p:cNvCxnSpPr>
                <a:stCxn id="10" idx="4"/>
                <a:endCxn id="9" idx="0"/>
              </p:cNvCxnSpPr>
              <p:nvPr/>
            </p:nvCxnSpPr>
            <p:spPr>
              <a:xfrm>
                <a:off x="1395594" y="2621280"/>
                <a:ext cx="4725" cy="1102313"/>
              </a:xfrm>
              <a:prstGeom prst="line">
                <a:avLst/>
              </a:prstGeom>
              <a:ln w="28575">
                <a:solidFill>
                  <a:srgbClr val="5BC3E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文字方塊 35"/>
            <p:cNvSpPr txBox="1"/>
            <p:nvPr/>
          </p:nvSpPr>
          <p:spPr>
            <a:xfrm>
              <a:off x="549630" y="2171124"/>
              <a:ext cx="7759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認知</a:t>
              </a: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2507681" y="3961016"/>
            <a:ext cx="972001" cy="2289269"/>
            <a:chOff x="2965611" y="3961016"/>
            <a:chExt cx="972000" cy="2289269"/>
          </a:xfrm>
        </p:grpSpPr>
        <p:grpSp>
          <p:nvGrpSpPr>
            <p:cNvPr id="14" name="群組 13"/>
            <p:cNvGrpSpPr/>
            <p:nvPr/>
          </p:nvGrpSpPr>
          <p:grpSpPr>
            <a:xfrm flipV="1">
              <a:off x="2965611" y="3961016"/>
              <a:ext cx="972000" cy="2289269"/>
              <a:chOff x="909594" y="1650324"/>
              <a:chExt cx="972000" cy="2289269"/>
            </a:xfrm>
          </p:grpSpPr>
          <p:sp>
            <p:nvSpPr>
              <p:cNvPr id="15" name="橢圓 14"/>
              <p:cNvSpPr/>
              <p:nvPr/>
            </p:nvSpPr>
            <p:spPr>
              <a:xfrm>
                <a:off x="1292319" y="3723593"/>
                <a:ext cx="216000" cy="21600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98A8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" name="橢圓 15"/>
              <p:cNvSpPr/>
              <p:nvPr/>
            </p:nvSpPr>
            <p:spPr>
              <a:xfrm>
                <a:off x="909594" y="1650324"/>
                <a:ext cx="972000" cy="97095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98A82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17" name="直線接點 16"/>
              <p:cNvCxnSpPr>
                <a:stCxn id="16" idx="4"/>
                <a:endCxn id="15" idx="0"/>
              </p:cNvCxnSpPr>
              <p:nvPr/>
            </p:nvCxnSpPr>
            <p:spPr>
              <a:xfrm>
                <a:off x="1395594" y="2621280"/>
                <a:ext cx="4725" cy="1102313"/>
              </a:xfrm>
              <a:prstGeom prst="line">
                <a:avLst/>
              </a:prstGeom>
              <a:ln w="28575">
                <a:solidFill>
                  <a:srgbClr val="98A82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文字方塊 36"/>
            <p:cNvSpPr txBox="1"/>
            <p:nvPr/>
          </p:nvSpPr>
          <p:spPr>
            <a:xfrm>
              <a:off x="3110964" y="5564752"/>
              <a:ext cx="6976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盤查</a:t>
              </a: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4635023" y="1887748"/>
            <a:ext cx="972000" cy="2289269"/>
            <a:chOff x="6427280" y="1887747"/>
            <a:chExt cx="972000" cy="2289269"/>
          </a:xfrm>
        </p:grpSpPr>
        <p:grpSp>
          <p:nvGrpSpPr>
            <p:cNvPr id="18" name="群組 17"/>
            <p:cNvGrpSpPr/>
            <p:nvPr/>
          </p:nvGrpSpPr>
          <p:grpSpPr>
            <a:xfrm>
              <a:off x="6427280" y="1887747"/>
              <a:ext cx="972000" cy="2289269"/>
              <a:chOff x="909594" y="1650324"/>
              <a:chExt cx="972000" cy="2289269"/>
            </a:xfrm>
          </p:grpSpPr>
          <p:sp>
            <p:nvSpPr>
              <p:cNvPr id="19" name="橢圓 18"/>
              <p:cNvSpPr/>
              <p:nvPr/>
            </p:nvSpPr>
            <p:spPr>
              <a:xfrm>
                <a:off x="1292319" y="3723593"/>
                <a:ext cx="216000" cy="21600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FBAE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" name="橢圓 19"/>
              <p:cNvSpPr/>
              <p:nvPr/>
            </p:nvSpPr>
            <p:spPr>
              <a:xfrm>
                <a:off x="909594" y="1650324"/>
                <a:ext cx="972000" cy="97095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FFA9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21" name="直線接點 20"/>
              <p:cNvCxnSpPr>
                <a:stCxn id="20" idx="4"/>
                <a:endCxn id="19" idx="0"/>
              </p:cNvCxnSpPr>
              <p:nvPr/>
            </p:nvCxnSpPr>
            <p:spPr>
              <a:xfrm>
                <a:off x="1395594" y="2621280"/>
                <a:ext cx="4725" cy="1102313"/>
              </a:xfrm>
              <a:prstGeom prst="line">
                <a:avLst/>
              </a:prstGeom>
              <a:ln w="28575">
                <a:solidFill>
                  <a:srgbClr val="FBAE4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文字方塊 37"/>
            <p:cNvSpPr txBox="1"/>
            <p:nvPr/>
          </p:nvSpPr>
          <p:spPr>
            <a:xfrm>
              <a:off x="6536412" y="2171124"/>
              <a:ext cx="7537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揭露</a:t>
              </a: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6762368" y="3961017"/>
            <a:ext cx="972000" cy="2289269"/>
            <a:chOff x="9238770" y="3961016"/>
            <a:chExt cx="972000" cy="2289269"/>
          </a:xfrm>
        </p:grpSpPr>
        <p:grpSp>
          <p:nvGrpSpPr>
            <p:cNvPr id="22" name="群組 21"/>
            <p:cNvGrpSpPr/>
            <p:nvPr/>
          </p:nvGrpSpPr>
          <p:grpSpPr>
            <a:xfrm flipV="1">
              <a:off x="9238770" y="3961016"/>
              <a:ext cx="972000" cy="2289269"/>
              <a:chOff x="909594" y="1650324"/>
              <a:chExt cx="972000" cy="2289269"/>
            </a:xfrm>
          </p:grpSpPr>
          <p:sp>
            <p:nvSpPr>
              <p:cNvPr id="23" name="橢圓 22"/>
              <p:cNvSpPr/>
              <p:nvPr/>
            </p:nvSpPr>
            <p:spPr>
              <a:xfrm>
                <a:off x="1292319" y="3723593"/>
                <a:ext cx="216000" cy="21600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F450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" name="橢圓 23"/>
              <p:cNvSpPr/>
              <p:nvPr/>
            </p:nvSpPr>
            <p:spPr>
              <a:xfrm>
                <a:off x="909594" y="1650324"/>
                <a:ext cx="972000" cy="97095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F450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25" name="直線接點 24"/>
              <p:cNvCxnSpPr>
                <a:stCxn id="24" idx="4"/>
                <a:endCxn id="23" idx="0"/>
              </p:cNvCxnSpPr>
              <p:nvPr/>
            </p:nvCxnSpPr>
            <p:spPr>
              <a:xfrm>
                <a:off x="1395594" y="2621280"/>
                <a:ext cx="4725" cy="1102313"/>
              </a:xfrm>
              <a:prstGeom prst="line">
                <a:avLst/>
              </a:prstGeom>
              <a:ln w="28575">
                <a:solidFill>
                  <a:srgbClr val="F4502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文字方塊 38"/>
            <p:cNvSpPr txBox="1"/>
            <p:nvPr/>
          </p:nvSpPr>
          <p:spPr>
            <a:xfrm>
              <a:off x="9388482" y="5412380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目標</a:t>
              </a:r>
              <a:endParaRPr lang="en-US" altLang="zh-TW" sz="2000" dirty="0">
                <a:solidFill>
                  <a:prstClr val="black"/>
                </a:solidFill>
                <a:cs typeface="Arial" panose="020B0604020202020204" pitchFamily="34" charset="0"/>
              </a:endParaRPr>
            </a:p>
            <a:p>
              <a:r>
                <a:rPr lang="zh-TW" alt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策略</a:t>
              </a:r>
            </a:p>
          </p:txBody>
        </p:sp>
      </p:grpSp>
      <p:sp>
        <p:nvSpPr>
          <p:cNvPr id="40" name="文字方塊 39"/>
          <p:cNvSpPr txBox="1"/>
          <p:nvPr/>
        </p:nvSpPr>
        <p:spPr>
          <a:xfrm>
            <a:off x="78345" y="4667176"/>
            <a:ext cx="18605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just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碳邊境調整機制</a:t>
            </a:r>
            <a:endParaRPr lang="en-US" altLang="zh-TW" sz="1200" b="1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  <a:p>
            <a:pPr marL="285744" indent="-285744" algn="just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碳排放交易系統</a:t>
            </a:r>
            <a:endParaRPr lang="en-US" altLang="zh-TW" sz="1200" b="1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  <a:p>
            <a:pPr marL="285744" indent="-285744" algn="just">
              <a:buFont typeface="Wingdings" panose="05000000000000000000" pitchFamily="2" charset="2"/>
              <a:buChar char="n"/>
            </a:pPr>
            <a:r>
              <a:rPr lang="zh-TW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環境永續分類標準（六大環境目的、應用產業類別）</a:t>
            </a:r>
          </a:p>
        </p:txBody>
      </p:sp>
      <p:sp>
        <p:nvSpPr>
          <p:cNvPr id="49" name="矩形 48"/>
          <p:cNvSpPr/>
          <p:nvPr/>
        </p:nvSpPr>
        <p:spPr>
          <a:xfrm>
            <a:off x="78346" y="4293146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zh-TW" altLang="en-US" sz="1600" b="1" dirty="0">
                <a:solidFill>
                  <a:srgbClr val="00B0F0"/>
                </a:solidFill>
                <a:cs typeface="Arial" panose="020B0604020202020204" pitchFamily="34" charset="0"/>
              </a:rPr>
              <a:t>認知國際氣候政策</a:t>
            </a:r>
            <a:endParaRPr lang="en-US" altLang="zh-TW" sz="1600" b="1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4040419" y="4667175"/>
            <a:ext cx="21612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just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歐盟永續金融揭露規範＆企業永續報告指令</a:t>
            </a:r>
            <a:endParaRPr lang="en-US" altLang="zh-TW" sz="1200" b="1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  <a:p>
            <a:pPr marL="285744" indent="-285744" algn="just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GRI</a:t>
            </a:r>
            <a:r>
              <a:rPr lang="zh-TW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準則</a:t>
            </a:r>
            <a:endParaRPr lang="en-US" altLang="zh-TW" sz="1200" b="1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  <a:p>
            <a:pPr marL="285744" indent="-285744" algn="just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SASB</a:t>
            </a:r>
            <a:r>
              <a:rPr lang="zh-TW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準則</a:t>
            </a:r>
            <a:endParaRPr lang="en-US" altLang="zh-TW" sz="1200" b="1" dirty="0">
              <a:solidFill>
                <a:prstClr val="black">
                  <a:lumMod val="75000"/>
                  <a:lumOff val="25000"/>
                </a:prstClr>
              </a:solidFill>
              <a:cs typeface="Arial" panose="020B0604020202020204" pitchFamily="34" charset="0"/>
            </a:endParaRPr>
          </a:p>
          <a:p>
            <a:pPr marL="285744" indent="-285744" algn="just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TCFD</a:t>
            </a:r>
            <a:r>
              <a:rPr lang="zh-TW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氣候相關財務揭露</a:t>
            </a:r>
          </a:p>
        </p:txBody>
      </p:sp>
      <p:sp>
        <p:nvSpPr>
          <p:cNvPr id="57" name="矩形 56"/>
          <p:cNvSpPr/>
          <p:nvPr/>
        </p:nvSpPr>
        <p:spPr>
          <a:xfrm>
            <a:off x="4409555" y="4274342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>
                <a:solidFill>
                  <a:srgbClr val="FFA934"/>
                </a:solidFill>
                <a:cs typeface="Arial" panose="020B0604020202020204" pitchFamily="34" charset="0"/>
              </a:rPr>
              <a:t>環境資訊揭露</a:t>
            </a:r>
            <a:endParaRPr lang="en-US" altLang="zh-TW" sz="1600" b="1" dirty="0">
              <a:solidFill>
                <a:srgbClr val="FFA934"/>
              </a:solidFill>
              <a:cs typeface="Arial" panose="020B0604020202020204" pitchFamily="34" charset="0"/>
            </a:endParaRPr>
          </a:p>
        </p:txBody>
      </p:sp>
      <p:sp>
        <p:nvSpPr>
          <p:cNvPr id="59" name="文字方塊 58"/>
          <p:cNvSpPr txBox="1"/>
          <p:nvPr/>
        </p:nvSpPr>
        <p:spPr>
          <a:xfrm>
            <a:off x="6271961" y="2613765"/>
            <a:ext cx="200164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algn="just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zh-TW" sz="1200" b="1" dirty="0">
                <a:solidFill>
                  <a:prstClr val="black"/>
                </a:solidFill>
              </a:rPr>
              <a:t>能源決策模型</a:t>
            </a:r>
            <a:endParaRPr lang="en-US" altLang="zh-TW" sz="1200" b="1" dirty="0">
              <a:solidFill>
                <a:prstClr val="black"/>
              </a:solidFill>
            </a:endParaRPr>
          </a:p>
          <a:p>
            <a:pPr marL="285744" indent="-285744" algn="just">
              <a:spcAft>
                <a:spcPts val="600"/>
              </a:spcAft>
              <a:buFont typeface="Wingdings" panose="05000000000000000000" pitchFamily="2" charset="2"/>
              <a:buChar char="n"/>
            </a:pPr>
            <a:r>
              <a:rPr lang="zh-TW" altLang="zh-TW" sz="1200" b="1" dirty="0">
                <a:solidFill>
                  <a:prstClr val="black"/>
                </a:solidFill>
              </a:rPr>
              <a:t>循環經濟效益評估</a:t>
            </a:r>
            <a:endParaRPr lang="en-US" altLang="zh-TW" sz="1200" b="1" dirty="0">
              <a:solidFill>
                <a:prstClr val="black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6242277" y="2214383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減碳目標與路徑設定</a:t>
            </a:r>
            <a:endParaRPr lang="en-US" altLang="zh-TW" sz="1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2256939" y="2214383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>
                <a:solidFill>
                  <a:srgbClr val="98A821"/>
                </a:solidFill>
                <a:cs typeface="Arial" panose="020B0604020202020204" pitchFamily="34" charset="0"/>
              </a:rPr>
              <a:t>導入盤查標準</a:t>
            </a:r>
            <a:endParaRPr lang="en-US" altLang="zh-TW" sz="1600" b="1" dirty="0">
              <a:solidFill>
                <a:srgbClr val="98A821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群組 32"/>
          <p:cNvGrpSpPr/>
          <p:nvPr/>
        </p:nvGrpSpPr>
        <p:grpSpPr>
          <a:xfrm>
            <a:off x="1354767" y="2613767"/>
            <a:ext cx="3727060" cy="1061829"/>
            <a:chOff x="1415726" y="2613764"/>
            <a:chExt cx="3727060" cy="1061829"/>
          </a:xfrm>
        </p:grpSpPr>
        <p:sp>
          <p:nvSpPr>
            <p:cNvPr id="53" name="文字方塊 52"/>
            <p:cNvSpPr txBox="1"/>
            <p:nvPr/>
          </p:nvSpPr>
          <p:spPr>
            <a:xfrm>
              <a:off x="1415726" y="2613764"/>
              <a:ext cx="3316216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en-US" altLang="zh-TW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ISO14064</a:t>
              </a:r>
              <a:r>
                <a:rPr lang="zh-TW" alt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溫室氣體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en-US" altLang="zh-TW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ISO14067</a:t>
              </a:r>
              <a:r>
                <a:rPr lang="zh-TW" alt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碳足跡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en-US" altLang="zh-TW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ISO5001</a:t>
              </a:r>
              <a:r>
                <a:rPr lang="zh-TW" alt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能源管理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en-US" altLang="zh-TW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ISO14046</a:t>
              </a:r>
              <a:r>
                <a:rPr lang="zh-TW" alt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水足跡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091245" y="2613764"/>
              <a:ext cx="2051541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en-US" altLang="zh-TW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ISO 14051</a:t>
              </a:r>
              <a:r>
                <a:rPr lang="zh-TW" altLang="zh-TW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物質流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en-US" altLang="zh-TW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PAS 2060</a:t>
              </a:r>
              <a:r>
                <a:rPr lang="zh-TW" altLang="zh-TW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碳中和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en-US" altLang="zh-TW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BS 8001</a:t>
              </a:r>
              <a:r>
                <a:rPr lang="zh-TW" altLang="zh-TW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循環經濟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zh-TW" alt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產品循環認證</a:t>
              </a: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8889707" y="1887748"/>
            <a:ext cx="972000" cy="2289269"/>
            <a:chOff x="6427280" y="1887747"/>
            <a:chExt cx="972000" cy="2289269"/>
          </a:xfrm>
        </p:grpSpPr>
        <p:grpSp>
          <p:nvGrpSpPr>
            <p:cNvPr id="47" name="群組 46"/>
            <p:cNvGrpSpPr/>
            <p:nvPr/>
          </p:nvGrpSpPr>
          <p:grpSpPr>
            <a:xfrm>
              <a:off x="6427280" y="1887747"/>
              <a:ext cx="972000" cy="2289269"/>
              <a:chOff x="909594" y="1650324"/>
              <a:chExt cx="972000" cy="2289269"/>
            </a:xfrm>
          </p:grpSpPr>
          <p:sp>
            <p:nvSpPr>
              <p:cNvPr id="51" name="橢圓 50"/>
              <p:cNvSpPr/>
              <p:nvPr/>
            </p:nvSpPr>
            <p:spPr>
              <a:xfrm>
                <a:off x="1292319" y="3723593"/>
                <a:ext cx="216000" cy="216000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AB85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橢圓 62"/>
              <p:cNvSpPr/>
              <p:nvPr/>
            </p:nvSpPr>
            <p:spPr>
              <a:xfrm>
                <a:off x="909594" y="1650324"/>
                <a:ext cx="972000" cy="97095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rgbClr val="AB85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prstClr val="white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64" name="直線接點 63"/>
              <p:cNvCxnSpPr>
                <a:stCxn id="63" idx="4"/>
                <a:endCxn id="51" idx="0"/>
              </p:cNvCxnSpPr>
              <p:nvPr/>
            </p:nvCxnSpPr>
            <p:spPr>
              <a:xfrm>
                <a:off x="1395594" y="2621280"/>
                <a:ext cx="4725" cy="1102313"/>
              </a:xfrm>
              <a:prstGeom prst="line">
                <a:avLst/>
              </a:prstGeom>
              <a:ln w="28575">
                <a:solidFill>
                  <a:srgbClr val="AB85B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" name="文字方塊 47"/>
            <p:cNvSpPr txBox="1"/>
            <p:nvPr/>
          </p:nvSpPr>
          <p:spPr>
            <a:xfrm>
              <a:off x="6536412" y="2171124"/>
              <a:ext cx="75373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prstClr val="black"/>
                  </a:solidFill>
                  <a:cs typeface="Arial" panose="020B0604020202020204" pitchFamily="34" charset="0"/>
                </a:rPr>
                <a:t>減量</a:t>
              </a:r>
            </a:p>
          </p:txBody>
        </p:sp>
      </p:grpSp>
      <p:grpSp>
        <p:nvGrpSpPr>
          <p:cNvPr id="78" name="群組 77"/>
          <p:cNvGrpSpPr/>
          <p:nvPr/>
        </p:nvGrpSpPr>
        <p:grpSpPr>
          <a:xfrm flipV="1">
            <a:off x="11017047" y="3961016"/>
            <a:ext cx="972000" cy="2289269"/>
            <a:chOff x="909594" y="1650324"/>
            <a:chExt cx="972000" cy="2289269"/>
          </a:xfrm>
        </p:grpSpPr>
        <p:sp>
          <p:nvSpPr>
            <p:cNvPr id="80" name="橢圓 79"/>
            <p:cNvSpPr/>
            <p:nvPr/>
          </p:nvSpPr>
          <p:spPr>
            <a:xfrm>
              <a:off x="1292319" y="3723593"/>
              <a:ext cx="216000" cy="216000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1" name="橢圓 80"/>
            <p:cNvSpPr/>
            <p:nvPr/>
          </p:nvSpPr>
          <p:spPr>
            <a:xfrm>
              <a:off x="909594" y="1650324"/>
              <a:ext cx="972000" cy="97095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82" name="直線接點 81"/>
            <p:cNvCxnSpPr>
              <a:stCxn id="81" idx="4"/>
              <a:endCxn id="80" idx="0"/>
            </p:cNvCxnSpPr>
            <p:nvPr/>
          </p:nvCxnSpPr>
          <p:spPr>
            <a:xfrm>
              <a:off x="1395594" y="2621280"/>
              <a:ext cx="4725" cy="110231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文字方塊 78"/>
          <p:cNvSpPr txBox="1"/>
          <p:nvPr/>
        </p:nvSpPr>
        <p:spPr>
          <a:xfrm>
            <a:off x="11166761" y="5553743"/>
            <a:ext cx="69762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  <a:cs typeface="Arial" panose="020B0604020202020204" pitchFamily="34" charset="0"/>
              </a:rPr>
              <a:t>驗證</a:t>
            </a:r>
          </a:p>
        </p:txBody>
      </p:sp>
      <p:sp>
        <p:nvSpPr>
          <p:cNvPr id="84" name="矩形 83"/>
          <p:cNvSpPr/>
          <p:nvPr/>
        </p:nvSpPr>
        <p:spPr>
          <a:xfrm>
            <a:off x="8380334" y="4274342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 dirty="0">
                <a:solidFill>
                  <a:srgbClr val="AB85BF"/>
                </a:solidFill>
                <a:cs typeface="Arial" panose="020B0604020202020204" pitchFamily="34" charset="0"/>
              </a:rPr>
              <a:t>企業減碳作法與技術</a:t>
            </a:r>
            <a:endParaRPr lang="en-US" altLang="zh-TW" sz="1600" b="1" dirty="0">
              <a:solidFill>
                <a:srgbClr val="AB85BF"/>
              </a:solidFill>
              <a:cs typeface="Arial" panose="020B0604020202020204" pitchFamily="34" charset="0"/>
            </a:endParaRPr>
          </a:p>
        </p:txBody>
      </p:sp>
      <p:grpSp>
        <p:nvGrpSpPr>
          <p:cNvPr id="86" name="群組 85"/>
          <p:cNvGrpSpPr/>
          <p:nvPr/>
        </p:nvGrpSpPr>
        <p:grpSpPr>
          <a:xfrm>
            <a:off x="7759416" y="4667176"/>
            <a:ext cx="3171141" cy="1985159"/>
            <a:chOff x="1415726" y="2613764"/>
            <a:chExt cx="3171141" cy="1985159"/>
          </a:xfrm>
        </p:grpSpPr>
        <p:sp>
          <p:nvSpPr>
            <p:cNvPr id="87" name="文字方塊 86"/>
            <p:cNvSpPr txBox="1"/>
            <p:nvPr/>
          </p:nvSpPr>
          <p:spPr>
            <a:xfrm>
              <a:off x="1415726" y="2613764"/>
              <a:ext cx="1567519" cy="1985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zh-TW" alt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循環經濟思維與趨勢與商業模式案例分析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zh-TW" alt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循環經濟的物質循環作法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zh-TW" alt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循環經濟的能源循環作法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zh-TW" alt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各國能源政策及執行經驗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8" name="矩形 87"/>
            <p:cNvSpPr/>
            <p:nvPr/>
          </p:nvSpPr>
          <p:spPr>
            <a:xfrm>
              <a:off x="3004754" y="2613764"/>
              <a:ext cx="1582113" cy="17697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zh-TW" altLang="zh-TW" sz="1200" b="1" dirty="0">
                  <a:solidFill>
                    <a:prstClr val="black"/>
                  </a:solidFill>
                </a:rPr>
                <a:t>節能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zh-TW" alt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創能（再生能源）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zh-TW" alt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儲能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zh-TW" alt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智慧電網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zh-TW" alt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負碳技術（</a:t>
              </a:r>
              <a:r>
                <a:rPr lang="en-US" altLang="zh-TW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CCS</a:t>
              </a:r>
              <a:r>
                <a:rPr lang="zh-TW" alt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）</a:t>
              </a:r>
              <a:endParaRPr lang="en-US" altLang="zh-TW" sz="1200" b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endParaRPr>
            </a:p>
            <a:p>
              <a:pPr marL="285744" indent="-285744" algn="just">
                <a:spcAft>
                  <a:spcPts val="600"/>
                </a:spcAft>
                <a:buFont typeface="Wingdings" panose="05000000000000000000" pitchFamily="2" charset="2"/>
                <a:buChar char="n"/>
              </a:pPr>
              <a:r>
                <a:rPr lang="zh-TW" altLang="en-US" sz="1200" b="1" dirty="0">
                  <a:solidFill>
                    <a:prstClr val="black">
                      <a:lumMod val="75000"/>
                      <a:lumOff val="25000"/>
                    </a:prstClr>
                  </a:solidFill>
                  <a:cs typeface="Arial" panose="020B0604020202020204" pitchFamily="34" charset="0"/>
                </a:rPr>
                <a:t>負碳技術（植林、農業）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1820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094F465-DD88-70E1-6FC9-0BAB96AC15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661AE6-32E0-4D9A-8B9E-05894A0EDE4A}" type="slidenum">
              <a:rPr lang="en-US" altLang="zh-TW" smtClean="0"/>
              <a:pPr>
                <a:defRPr/>
              </a:pPr>
              <a:t>55</a:t>
            </a:fld>
            <a:endParaRPr lang="en-US" altLang="zh-TW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3A1F7B6A-F0F5-D35E-B930-85DF5DF971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zh-TW" altLang="en-US" sz="4400" b="1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企業的角色：以服飾業為例</a:t>
            </a:r>
            <a:endParaRPr kumimoji="1" lang="en-US" altLang="zh-TW" sz="4400" b="1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670384"/>
      </p:ext>
    </p:extLst>
  </p:cSld>
  <p:clrMapOvr>
    <a:masterClrMapping/>
  </p:clrMapOvr>
  <p:transition spd="slow">
    <p:cover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摺角紙張 18">
            <a:extLst>
              <a:ext uri="{FF2B5EF4-FFF2-40B4-BE49-F238E27FC236}">
                <a16:creationId xmlns:a16="http://schemas.microsoft.com/office/drawing/2014/main" id="{555785B4-9CA2-447D-AC3A-98FC2B9B81D9}"/>
              </a:ext>
            </a:extLst>
          </p:cNvPr>
          <p:cNvSpPr/>
          <p:nvPr/>
        </p:nvSpPr>
        <p:spPr>
          <a:xfrm>
            <a:off x="1396965" y="4041216"/>
            <a:ext cx="5590976" cy="2015936"/>
          </a:xfrm>
          <a:prstGeom prst="foldedCorner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矩形: 摺角紙張 18">
            <a:extLst>
              <a:ext uri="{FF2B5EF4-FFF2-40B4-BE49-F238E27FC236}">
                <a16:creationId xmlns:a16="http://schemas.microsoft.com/office/drawing/2014/main" id="{555785B4-9CA2-447D-AC3A-98FC2B9B81D9}"/>
              </a:ext>
            </a:extLst>
          </p:cNvPr>
          <p:cNvSpPr/>
          <p:nvPr/>
        </p:nvSpPr>
        <p:spPr>
          <a:xfrm>
            <a:off x="1396965" y="1841103"/>
            <a:ext cx="5590976" cy="1375639"/>
          </a:xfrm>
          <a:prstGeom prst="foldedCorner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6B333AEF-117B-4871-A12B-0E8371658CCD}"/>
              </a:ext>
            </a:extLst>
          </p:cNvPr>
          <p:cNvSpPr/>
          <p:nvPr/>
        </p:nvSpPr>
        <p:spPr>
          <a:xfrm>
            <a:off x="549951" y="3242483"/>
            <a:ext cx="769164" cy="77213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72F3D1D-C57F-49C1-A392-ED4E581AE430}"/>
              </a:ext>
            </a:extLst>
          </p:cNvPr>
          <p:cNvSpPr txBox="1"/>
          <p:nvPr/>
        </p:nvSpPr>
        <p:spPr>
          <a:xfrm>
            <a:off x="679794" y="150834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9B6"/>
                </a:solidFill>
                <a:effectLst/>
                <a:uLnTx/>
                <a:uFillTx/>
                <a:latin typeface="新細明體" panose="02020500000000000000" pitchFamily="18" charset="-120"/>
                <a:ea typeface="微軟正黑體" panose="020B0604030504040204" pitchFamily="34" charset="-120"/>
                <a:cs typeface="Heiti TC Medium"/>
              </a:rPr>
              <a:t>循環經濟發展─服飾業</a:t>
            </a: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A9ED0A36-CC45-404A-8664-F44EF6A0B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481"/>
          <a:stretch/>
        </p:blipFill>
        <p:spPr>
          <a:xfrm>
            <a:off x="1871137" y="6154931"/>
            <a:ext cx="8449731" cy="694603"/>
          </a:xfrm>
          <a:prstGeom prst="rect">
            <a:avLst/>
          </a:prstGeom>
        </p:spPr>
      </p:pic>
      <p:pic>
        <p:nvPicPr>
          <p:cNvPr id="6" name="图片 31">
            <a:extLst>
              <a:ext uri="{FF2B5EF4-FFF2-40B4-BE49-F238E27FC236}">
                <a16:creationId xmlns:a16="http://schemas.microsoft.com/office/drawing/2014/main" id="{6DD30F65-89F0-48FF-8DBC-FF8E33098E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5193" y="233703"/>
            <a:ext cx="848303" cy="380899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6B333AEF-117B-4871-A12B-0E8371658CCD}"/>
              </a:ext>
            </a:extLst>
          </p:cNvPr>
          <p:cNvSpPr/>
          <p:nvPr/>
        </p:nvSpPr>
        <p:spPr>
          <a:xfrm>
            <a:off x="549951" y="1094001"/>
            <a:ext cx="769164" cy="77213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" r="46454" b="1716"/>
          <a:stretch/>
        </p:blipFill>
        <p:spPr>
          <a:xfrm>
            <a:off x="549953" y="1118505"/>
            <a:ext cx="718591" cy="723129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5CD05519-EAD7-4C62-B7C6-889F5A1D15A5}"/>
              </a:ext>
            </a:extLst>
          </p:cNvPr>
          <p:cNvSpPr txBox="1"/>
          <p:nvPr/>
        </p:nvSpPr>
        <p:spPr>
          <a:xfrm>
            <a:off x="1336385" y="121845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背景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B8CDDF8-6061-4454-9EE7-2D2C5F5D2D96}"/>
              </a:ext>
            </a:extLst>
          </p:cNvPr>
          <p:cNvSpPr txBox="1"/>
          <p:nvPr/>
        </p:nvSpPr>
        <p:spPr>
          <a:xfrm>
            <a:off x="1401151" y="1817489"/>
            <a:ext cx="55097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民眾無法上街、大量訂單取消及供應鏈中斷，服裝零售業因此受到影響。業者苦思如何消化庫存服飾，民眾也開始反思快時尚帶來的環境影響。</a:t>
            </a:r>
          </a:p>
        </p:txBody>
      </p:sp>
      <p:sp>
        <p:nvSpPr>
          <p:cNvPr id="14" name="矩形 13"/>
          <p:cNvSpPr/>
          <p:nvPr/>
        </p:nvSpPr>
        <p:spPr>
          <a:xfrm>
            <a:off x="1493440" y="4062795"/>
            <a:ext cx="5398027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根據艾倫麥克阿瑟基金會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(2017)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描述，每年用於生產服飾的材料中，僅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1%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被回收再利用，相當於每年損失約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1,000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億美元的原物料。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生產服飾的纖維需要消耗大量水資源，染料的使用容易破壞環境。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CD05519-EAD7-4C62-B7C6-889F5A1D15A5}"/>
              </a:ext>
            </a:extLst>
          </p:cNvPr>
          <p:cNvSpPr txBox="1"/>
          <p:nvPr/>
        </p:nvSpPr>
        <p:spPr>
          <a:xfrm>
            <a:off x="1336383" y="334875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困境</a:t>
            </a:r>
          </a:p>
        </p:txBody>
      </p:sp>
      <p:pic>
        <p:nvPicPr>
          <p:cNvPr id="1026" name="Picture 2" descr="從數字來看，快時尚的汙染比我們想像的更嚴重- HEAVEN RAVEN - HEAVEN RAV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07" y="929514"/>
            <a:ext cx="3679059" cy="23582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" r="43356"/>
          <a:stretch/>
        </p:blipFill>
        <p:spPr>
          <a:xfrm>
            <a:off x="593921" y="3264566"/>
            <a:ext cx="681225" cy="691593"/>
          </a:xfrm>
          <a:prstGeom prst="rect">
            <a:avLst/>
          </a:prstGeom>
        </p:spPr>
      </p:pic>
      <p:pic>
        <p:nvPicPr>
          <p:cNvPr id="1028" name="Picture 4" descr="快速時尚」汙染地球製衣過程染劑傷環境│TVBS新聞網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385" y="3656163"/>
            <a:ext cx="3722480" cy="2498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1619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6858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047F9-E076-4251-AB4C-B5D0FCD1361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594113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72F3D1D-C57F-49C1-A392-ED4E581AE430}"/>
              </a:ext>
            </a:extLst>
          </p:cNvPr>
          <p:cNvSpPr txBox="1"/>
          <p:nvPr/>
        </p:nvSpPr>
        <p:spPr>
          <a:xfrm>
            <a:off x="731367" y="247189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9B6"/>
                </a:solidFill>
                <a:effectLst/>
                <a:uLnTx/>
                <a:uFillTx/>
                <a:latin typeface="新細明體" panose="02020500000000000000" pitchFamily="18" charset="-120"/>
                <a:ea typeface="微軟正黑體" panose="020B0604030504040204" pitchFamily="34" charset="-120"/>
                <a:cs typeface="Heiti TC Medium"/>
              </a:rPr>
              <a:t>因應循環經濟的作為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6DD30F65-89F0-48FF-8DBC-FF8E33098E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5193" y="233703"/>
            <a:ext cx="848303" cy="38089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CD05519-EAD7-4C62-B7C6-889F5A1D15A5}"/>
              </a:ext>
            </a:extLst>
          </p:cNvPr>
          <p:cNvSpPr txBox="1"/>
          <p:nvPr/>
        </p:nvSpPr>
        <p:spPr>
          <a:xfrm>
            <a:off x="1500530" y="1331936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通路商相關作法</a:t>
            </a: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A9ED0A36-CC45-404A-8664-F44EF6A0B5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481"/>
          <a:stretch/>
        </p:blipFill>
        <p:spPr>
          <a:xfrm>
            <a:off x="1871137" y="6167123"/>
            <a:ext cx="8449731" cy="694603"/>
          </a:xfrm>
          <a:prstGeom prst="rect">
            <a:avLst/>
          </a:prstGeom>
        </p:spPr>
      </p:pic>
      <p:sp>
        <p:nvSpPr>
          <p:cNvPr id="12" name="橢圓 11">
            <a:extLst>
              <a:ext uri="{FF2B5EF4-FFF2-40B4-BE49-F238E27FC236}">
                <a16:creationId xmlns:a16="http://schemas.microsoft.com/office/drawing/2014/main" id="{6B333AEF-117B-4871-A12B-0E8371658CCD}"/>
              </a:ext>
            </a:extLst>
          </p:cNvPr>
          <p:cNvSpPr/>
          <p:nvPr/>
        </p:nvSpPr>
        <p:spPr>
          <a:xfrm>
            <a:off x="731367" y="1207479"/>
            <a:ext cx="769164" cy="7721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B0E1A64-A88E-4B3B-9457-0747C0C0D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46" y="1321780"/>
            <a:ext cx="509405" cy="5477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 rotWithShape="1">
          <a:blip r:embed="rId6"/>
          <a:srcRect l="42412" t="41820" r="42482" b="31702"/>
          <a:stretch/>
        </p:blipFill>
        <p:spPr>
          <a:xfrm>
            <a:off x="513619" y="2351158"/>
            <a:ext cx="833555" cy="82181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4B8CDDF8-6061-4454-9EE7-2D2C5F5D2D96}"/>
              </a:ext>
            </a:extLst>
          </p:cNvPr>
          <p:cNvSpPr txBox="1"/>
          <p:nvPr/>
        </p:nvSpPr>
        <p:spPr>
          <a:xfrm>
            <a:off x="1623031" y="2419199"/>
            <a:ext cx="347122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位於倫敦的電商</a:t>
            </a:r>
            <a:r>
              <a:rPr kumimoji="0" lang="en-US" altLang="zh-TW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Farfetch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表示，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業者如通過搖籃到搖籃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(cradle to cradle)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認證，會將其產品介紹放置在醒目介面，增加產品曝光度。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與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Good On You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機構合作，透過正面意識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Positively Conscious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的標誌，讓消費者能選擇較為環保服飾購買。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7"/>
          <a:srcRect l="42291" t="40865" r="42362" b="32469"/>
          <a:stretch/>
        </p:blipFill>
        <p:spPr>
          <a:xfrm>
            <a:off x="5845477" y="2351157"/>
            <a:ext cx="833555" cy="81469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1E5545B6-4393-4201-B26F-36A6552432D5}"/>
              </a:ext>
            </a:extLst>
          </p:cNvPr>
          <p:cNvSpPr/>
          <p:nvPr/>
        </p:nvSpPr>
        <p:spPr>
          <a:xfrm>
            <a:off x="1588731" y="2351158"/>
            <a:ext cx="3656600" cy="3622860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B8CDDF8-6061-4454-9EE7-2D2C5F5D2D96}"/>
              </a:ext>
            </a:extLst>
          </p:cNvPr>
          <p:cNvSpPr txBox="1"/>
          <p:nvPr/>
        </p:nvSpPr>
        <p:spPr>
          <a:xfrm>
            <a:off x="7444711" y="2457298"/>
            <a:ext cx="3471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Positive Luxury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與共同理念的企業合作，致力提倡永續發展。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E5545B6-4393-4201-B26F-36A6552432D5}"/>
              </a:ext>
            </a:extLst>
          </p:cNvPr>
          <p:cNvSpPr/>
          <p:nvPr/>
        </p:nvSpPr>
        <p:spPr>
          <a:xfrm>
            <a:off x="7410411" y="2351157"/>
            <a:ext cx="3656600" cy="1159904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 rotWithShape="1">
          <a:blip r:embed="rId8"/>
          <a:srcRect l="42569" t="44691" r="42292" b="35803"/>
          <a:stretch/>
        </p:blipFill>
        <p:spPr>
          <a:xfrm>
            <a:off x="5832777" y="4031809"/>
            <a:ext cx="853395" cy="81469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4B8CDDF8-6061-4454-9EE7-2D2C5F5D2D96}"/>
              </a:ext>
            </a:extLst>
          </p:cNvPr>
          <p:cNvSpPr txBox="1"/>
          <p:nvPr/>
        </p:nvSpPr>
        <p:spPr>
          <a:xfrm>
            <a:off x="7444711" y="4082914"/>
            <a:ext cx="34712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英國的百貨公司</a:t>
            </a: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Selfridges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提倡</a:t>
            </a:r>
            <a:r>
              <a:rPr kumimoji="0" lang="zh-TW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租賃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模式銷售服飾，並能回收舊衣物進行修復，並鼓勵消費者購買具永續性服飾。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E5545B6-4393-4201-B26F-36A6552432D5}"/>
              </a:ext>
            </a:extLst>
          </p:cNvPr>
          <p:cNvSpPr/>
          <p:nvPr/>
        </p:nvSpPr>
        <p:spPr>
          <a:xfrm>
            <a:off x="7410411" y="4031809"/>
            <a:ext cx="3656600" cy="1682320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1619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6858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047F9-E076-4251-AB4C-B5D0FCD1361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171504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72F3D1D-C57F-49C1-A392-ED4E581AE430}"/>
              </a:ext>
            </a:extLst>
          </p:cNvPr>
          <p:cNvSpPr txBox="1"/>
          <p:nvPr/>
        </p:nvSpPr>
        <p:spPr>
          <a:xfrm>
            <a:off x="679794" y="143221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9B6"/>
                </a:solidFill>
                <a:effectLst/>
                <a:uLnTx/>
                <a:uFillTx/>
                <a:latin typeface="新細明體" panose="02020500000000000000" pitchFamily="18" charset="-120"/>
                <a:ea typeface="微軟正黑體" panose="020B0604030504040204" pitchFamily="34" charset="-120"/>
                <a:cs typeface="Heiti TC Medium"/>
              </a:rPr>
              <a:t>因應循環經濟的作為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6DD30F65-89F0-48FF-8DBC-FF8E33098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5193" y="233703"/>
            <a:ext cx="848303" cy="38089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CD05519-EAD7-4C62-B7C6-889F5A1D15A5}"/>
              </a:ext>
            </a:extLst>
          </p:cNvPr>
          <p:cNvSpPr txBox="1"/>
          <p:nvPr/>
        </p:nvSpPr>
        <p:spPr>
          <a:xfrm>
            <a:off x="1500531" y="116124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品牌商相關作法</a:t>
            </a: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A9ED0A36-CC45-404A-8664-F44EF6A0B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481"/>
          <a:stretch/>
        </p:blipFill>
        <p:spPr>
          <a:xfrm>
            <a:off x="1871136" y="6163397"/>
            <a:ext cx="8449731" cy="694603"/>
          </a:xfrm>
          <a:prstGeom prst="rect">
            <a:avLst/>
          </a:prstGeom>
        </p:spPr>
      </p:pic>
      <p:sp>
        <p:nvSpPr>
          <p:cNvPr id="12" name="橢圓 11">
            <a:extLst>
              <a:ext uri="{FF2B5EF4-FFF2-40B4-BE49-F238E27FC236}">
                <a16:creationId xmlns:a16="http://schemas.microsoft.com/office/drawing/2014/main" id="{6B333AEF-117B-4871-A12B-0E8371658CCD}"/>
              </a:ext>
            </a:extLst>
          </p:cNvPr>
          <p:cNvSpPr/>
          <p:nvPr/>
        </p:nvSpPr>
        <p:spPr>
          <a:xfrm>
            <a:off x="731367" y="1036791"/>
            <a:ext cx="769164" cy="7721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B8CDDF8-6061-4454-9EE7-2D2C5F5D2D96}"/>
              </a:ext>
            </a:extLst>
          </p:cNvPr>
          <p:cNvSpPr txBox="1"/>
          <p:nvPr/>
        </p:nvSpPr>
        <p:spPr>
          <a:xfrm>
            <a:off x="1669059" y="2920188"/>
            <a:ext cx="347122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使用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PET</a:t>
            </a: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容器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製成</a:t>
            </a:r>
            <a:r>
              <a:rPr kumimoji="0" lang="zh-TW" alt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可回收的聚脂纖維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根據</a:t>
            </a: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Lefrik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表示，於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2019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年回收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萬個塑膠容器製成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8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萬個背包。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E5545B6-4393-4201-B26F-36A6552432D5}"/>
              </a:ext>
            </a:extLst>
          </p:cNvPr>
          <p:cNvSpPr/>
          <p:nvPr/>
        </p:nvSpPr>
        <p:spPr>
          <a:xfrm>
            <a:off x="1620481" y="2775949"/>
            <a:ext cx="3656600" cy="1899025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B8CDDF8-6061-4454-9EE7-2D2C5F5D2D96}"/>
              </a:ext>
            </a:extLst>
          </p:cNvPr>
          <p:cNvSpPr txBox="1"/>
          <p:nvPr/>
        </p:nvSpPr>
        <p:spPr>
          <a:xfrm>
            <a:off x="7444711" y="1305535"/>
            <a:ext cx="347122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Nike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以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2015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年為基準，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訂定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2030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年減少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65%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範疇一及範疇二溫室氣體排放量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Kering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同樣以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2015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年為基準，訂定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2030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年減少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50%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範疇一及範疇二溫室氣體排放量。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E5545B6-4393-4201-B26F-36A6552432D5}"/>
              </a:ext>
            </a:extLst>
          </p:cNvPr>
          <p:cNvSpPr/>
          <p:nvPr/>
        </p:nvSpPr>
        <p:spPr>
          <a:xfrm>
            <a:off x="7410411" y="1161293"/>
            <a:ext cx="3656600" cy="2467955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E3E9D651-7512-46B4-9212-3E6A41890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14" y="1069606"/>
            <a:ext cx="573871" cy="6148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/>
          <a:srcRect l="41241" t="38794" r="41312" b="30946"/>
          <a:stretch/>
        </p:blipFill>
        <p:spPr>
          <a:xfrm>
            <a:off x="489343" y="2619382"/>
            <a:ext cx="852015" cy="83123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/>
          <a:srcRect l="42199" t="40874" r="42376" b="32459"/>
          <a:stretch/>
        </p:blipFill>
        <p:spPr>
          <a:xfrm>
            <a:off x="489343" y="3901130"/>
            <a:ext cx="863724" cy="83989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7"/>
          <a:srcRect l="36347" t="28308" r="35248" b="23190"/>
          <a:stretch/>
        </p:blipFill>
        <p:spPr>
          <a:xfrm>
            <a:off x="6216918" y="1161294"/>
            <a:ext cx="852015" cy="81835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8"/>
          <a:srcRect l="41527" t="40123" r="41667" b="30988"/>
          <a:stretch/>
        </p:blipFill>
        <p:spPr>
          <a:xfrm>
            <a:off x="6200293" y="2432559"/>
            <a:ext cx="883279" cy="85408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9"/>
          <a:srcRect l="39964" t="41064" r="39929" b="32459"/>
          <a:stretch/>
        </p:blipFill>
        <p:spPr>
          <a:xfrm>
            <a:off x="6096002" y="3989107"/>
            <a:ext cx="1098148" cy="81344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4B8CDDF8-6061-4454-9EE7-2D2C5F5D2D96}"/>
              </a:ext>
            </a:extLst>
          </p:cNvPr>
          <p:cNvSpPr txBox="1"/>
          <p:nvPr/>
        </p:nvSpPr>
        <p:spPr>
          <a:xfrm>
            <a:off x="7444711" y="4019256"/>
            <a:ext cx="3471228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該協議有三大承諾，分別為全球暖化、生物多樣性及保護海洋。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在 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2030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年前消除一次性塑料的使用；並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希望在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2050 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年前成為零碳足跡的公司。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E5545B6-4393-4201-B26F-36A6552432D5}"/>
              </a:ext>
            </a:extLst>
          </p:cNvPr>
          <p:cNvSpPr/>
          <p:nvPr/>
        </p:nvSpPr>
        <p:spPr>
          <a:xfrm>
            <a:off x="7410411" y="3989105"/>
            <a:ext cx="3656600" cy="2336171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1619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6858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047F9-E076-4251-AB4C-B5D0FCD1361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478155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72F3D1D-C57F-49C1-A392-ED4E581AE430}"/>
              </a:ext>
            </a:extLst>
          </p:cNvPr>
          <p:cNvSpPr txBox="1"/>
          <p:nvPr/>
        </p:nvSpPr>
        <p:spPr>
          <a:xfrm>
            <a:off x="679794" y="175847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9B6"/>
                </a:solidFill>
                <a:effectLst/>
                <a:uLnTx/>
                <a:uFillTx/>
                <a:latin typeface="新細明體" panose="02020500000000000000" pitchFamily="18" charset="-120"/>
                <a:ea typeface="微軟正黑體" panose="020B0604030504040204" pitchFamily="34" charset="-120"/>
                <a:cs typeface="Heiti TC Medium"/>
              </a:rPr>
              <a:t>因應循環經濟的作為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6DD30F65-89F0-48FF-8DBC-FF8E33098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5193" y="233703"/>
            <a:ext cx="848303" cy="380899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CD05519-EAD7-4C62-B7C6-889F5A1D15A5}"/>
              </a:ext>
            </a:extLst>
          </p:cNvPr>
          <p:cNvSpPr txBox="1"/>
          <p:nvPr/>
        </p:nvSpPr>
        <p:spPr>
          <a:xfrm>
            <a:off x="1500531" y="116124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製造商相關作法</a:t>
            </a: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A9ED0A36-CC45-404A-8664-F44EF6A0B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3481"/>
          <a:stretch/>
        </p:blipFill>
        <p:spPr>
          <a:xfrm>
            <a:off x="1871137" y="6154931"/>
            <a:ext cx="8449731" cy="694603"/>
          </a:xfrm>
          <a:prstGeom prst="rect">
            <a:avLst/>
          </a:prstGeom>
        </p:spPr>
      </p:pic>
      <p:sp>
        <p:nvSpPr>
          <p:cNvPr id="12" name="橢圓 11">
            <a:extLst>
              <a:ext uri="{FF2B5EF4-FFF2-40B4-BE49-F238E27FC236}">
                <a16:creationId xmlns:a16="http://schemas.microsoft.com/office/drawing/2014/main" id="{6B333AEF-117B-4871-A12B-0E8371658CCD}"/>
              </a:ext>
            </a:extLst>
          </p:cNvPr>
          <p:cNvSpPr/>
          <p:nvPr/>
        </p:nvSpPr>
        <p:spPr>
          <a:xfrm>
            <a:off x="731367" y="1036791"/>
            <a:ext cx="769164" cy="77213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B8CDDF8-6061-4454-9EE7-2D2C5F5D2D96}"/>
              </a:ext>
            </a:extLst>
          </p:cNvPr>
          <p:cNvSpPr txBox="1"/>
          <p:nvPr/>
        </p:nvSpPr>
        <p:spPr>
          <a:xfrm>
            <a:off x="1713167" y="2383631"/>
            <a:ext cx="347122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位於義大利的生產商</a:t>
            </a:r>
            <a:r>
              <a:rPr kumimoji="0" lang="en-US" altLang="zh-TW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Aquafil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，將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海洋廢棄物及工廠廢料製成可再利用的再生尼龍</a:t>
            </a:r>
            <a:r>
              <a:rPr kumimoji="0" lang="en-US" altLang="zh-TW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Econyl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，此尼龍可減少石化原料的使用，另一方面可確保廢棄的漁網及地毯纖維等不會進入海洋。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此特點讓品牌商如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Prada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等開始採用</a:t>
            </a:r>
            <a:r>
              <a:rPr kumimoji="0" lang="en-US" altLang="zh-TW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Econyl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生產服飾。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E5545B6-4393-4201-B26F-36A6552432D5}"/>
              </a:ext>
            </a:extLst>
          </p:cNvPr>
          <p:cNvSpPr/>
          <p:nvPr/>
        </p:nvSpPr>
        <p:spPr>
          <a:xfrm>
            <a:off x="1620481" y="2337035"/>
            <a:ext cx="3656600" cy="3601416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B8CDDF8-6061-4454-9EE7-2D2C5F5D2D96}"/>
              </a:ext>
            </a:extLst>
          </p:cNvPr>
          <p:cNvSpPr txBox="1"/>
          <p:nvPr/>
        </p:nvSpPr>
        <p:spPr>
          <a:xfrm>
            <a:off x="7444711" y="2528919"/>
            <a:ext cx="347122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合作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生產名為「</a:t>
            </a: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ZOA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」的生物纖維，由植物衍生蛋白質製成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，與原生物料相比，消耗的水量更少。</a:t>
            </a:r>
            <a:endParaRPr kumimoji="0" lang="en-US" altLang="zh-TW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891" marR="0" lvl="0" indent="-342891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Modern Meadow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更聲明其材料由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無溶劑製程</a:t>
            </a:r>
            <a:r>
              <a:rPr kumimoji="0" lang="zh-TW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生產，其纖維更耐用，且能回收再利用。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E5545B6-4393-4201-B26F-36A6552432D5}"/>
              </a:ext>
            </a:extLst>
          </p:cNvPr>
          <p:cNvSpPr/>
          <p:nvPr/>
        </p:nvSpPr>
        <p:spPr>
          <a:xfrm>
            <a:off x="7444711" y="2337035"/>
            <a:ext cx="3656600" cy="2932680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E3E9D651-7512-46B4-9212-3E6A41890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14" y="1069606"/>
            <a:ext cx="573871" cy="6148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/>
          <a:srcRect l="42361" t="40987" r="42361" b="32099"/>
          <a:stretch/>
        </p:blipFill>
        <p:spPr>
          <a:xfrm>
            <a:off x="458382" y="2337037"/>
            <a:ext cx="869199" cy="86129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/>
          <a:srcRect l="38900" t="34726" r="38759" b="26785"/>
          <a:stretch/>
        </p:blipFill>
        <p:spPr>
          <a:xfrm>
            <a:off x="6096002" y="2337035"/>
            <a:ext cx="899701" cy="87192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7"/>
          <a:srcRect l="42349" t="40875" r="42269" b="32080"/>
          <a:stretch/>
        </p:blipFill>
        <p:spPr>
          <a:xfrm>
            <a:off x="6096001" y="3510191"/>
            <a:ext cx="919744" cy="909624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1619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zh-TW"/>
            </a:defPPr>
            <a:lvl1pPr marL="0" algn="r" defTabSz="6858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047F9-E076-4251-AB4C-B5D0FCD1361B}" type="slidenum">
              <a:rPr kumimoji="0" lang="zh-TW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zh-TW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8368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664" y="-23758"/>
            <a:ext cx="10972137" cy="1325563"/>
          </a:xfrm>
        </p:spPr>
        <p:txBody>
          <a:bodyPr>
            <a:normAutofit/>
          </a:bodyPr>
          <a:lstStyle/>
          <a:p>
            <a:r>
              <a:rPr lang="en-US" altLang="zh-TW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TW" alt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刺胳針倒數</a:t>
            </a:r>
            <a:r>
              <a:rPr lang="en-US" altLang="zh-TW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》</a:t>
            </a:r>
            <a:r>
              <a:rPr lang="zh-TW" altLang="en-US" sz="2800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：氣候變遷嚴重威脅人類健康，所有指標都在惡化！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124925"/>
            <a:ext cx="10490837" cy="4351339"/>
          </a:xfrm>
        </p:spPr>
        <p:txBody>
          <a:bodyPr>
            <a:normAutofit/>
          </a:bodyPr>
          <a:lstStyle/>
          <a:p>
            <a:pPr algn="just">
              <a:lnSpc>
                <a:spcPts val="2600"/>
              </a:lnSpc>
              <a:spcAft>
                <a:spcPts val="600"/>
              </a:spcAft>
            </a:pP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刺胳針倒數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是英國權威醫學期刊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《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刺胳針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》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與全球多個頂尖學術機構及聯合國專家合作的計畫，每年就</a:t>
            </a:r>
            <a:r>
              <a:rPr lang="zh-TW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氣候變遷對人類健康的影響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發表報告。</a:t>
            </a:r>
            <a:endParaRPr lang="en-US" alt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2600"/>
              </a:lnSpc>
            </a:pP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在今年的年度報告指出，包括</a:t>
            </a:r>
            <a:r>
              <a:rPr lang="zh-TW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高溫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zh-TW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極端氣候事件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zh-TW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傳染病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zh-TW" alt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饑荒、空氣污染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等</a:t>
            </a:r>
            <a:r>
              <a:rPr lang="en-US" altLang="zh-TW" sz="2000" b="1" dirty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zh-TW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項與氣候變遷相關的全球健康指標都在惡化，導致全球數百萬人面臨生命危險。</a:t>
            </a:r>
            <a:endParaRPr lang="en-US" alt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ts val="2400"/>
              </a:lnSpc>
              <a:buNone/>
            </a:pPr>
            <a:endParaRPr lang="en-US" altLang="zh-TW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https://media.istockphoto.com/photos/heatwave-on-the-city-with-the-glowing-sun-background-picture-id1188307961?b=1&amp;k=20&amp;m=1188307961&amp;s=170667a&amp;w=0&amp;h=6aEslG5kltobOkBTkzhOSZkU3nf4RGUWK7aZiZxY-HM=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19" y="2903628"/>
            <a:ext cx="3420000" cy="230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799572" y="5342177"/>
            <a:ext cx="347788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60958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2019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年有近</a:t>
            </a:r>
            <a:r>
              <a:rPr lang="en-US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35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萬人死於高溫相關疾病。</a:t>
            </a:r>
            <a:endParaRPr lang="en-US" altLang="zh-TW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44" indent="-285744" defTabSz="609585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到了</a:t>
            </a:r>
            <a:r>
              <a:rPr lang="en-US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21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世紀末，約</a:t>
            </a:r>
            <a:r>
              <a:rPr lang="en-US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1,100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萬人暴露在致命的高溫環境。</a:t>
            </a:r>
            <a:endParaRPr lang="en-US" altLang="zh-TW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411228" y="2903628"/>
            <a:ext cx="3420000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/>
          <p:nvPr/>
        </p:nvSpPr>
        <p:spPr>
          <a:xfrm>
            <a:off x="4339091" y="5342176"/>
            <a:ext cx="34669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algn="just" defTabSz="609585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全球暖化提高了真菌生存環境的平均溫度，到了</a:t>
            </a:r>
            <a:r>
              <a:rPr lang="en-US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21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世紀末，如果碳排放量不減少，世上近</a:t>
            </a:r>
            <a:r>
              <a:rPr lang="en-US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9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成人口將面臨瘧疾與登革熱的風險。</a:t>
            </a:r>
          </a:p>
        </p:txBody>
      </p:sp>
      <p:pic>
        <p:nvPicPr>
          <p:cNvPr id="8" name="圖片 7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909037" y="2903628"/>
            <a:ext cx="3420000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矩形 8"/>
          <p:cNvSpPr/>
          <p:nvPr/>
        </p:nvSpPr>
        <p:spPr>
          <a:xfrm>
            <a:off x="1004933" y="4462720"/>
            <a:ext cx="3184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/>
            <a:r>
              <a:rPr lang="zh-TW" altLang="en-US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高溫致死</a:t>
            </a:r>
          </a:p>
        </p:txBody>
      </p:sp>
      <p:sp>
        <p:nvSpPr>
          <p:cNvPr id="10" name="矩形 9"/>
          <p:cNvSpPr/>
          <p:nvPr/>
        </p:nvSpPr>
        <p:spPr>
          <a:xfrm>
            <a:off x="4582630" y="4420678"/>
            <a:ext cx="3182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/>
            <a:r>
              <a:rPr lang="zh-TW" altLang="en-US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傳染病肆虐</a:t>
            </a:r>
          </a:p>
        </p:txBody>
      </p:sp>
      <p:sp>
        <p:nvSpPr>
          <p:cNvPr id="11" name="矩形 10"/>
          <p:cNvSpPr/>
          <p:nvPr/>
        </p:nvSpPr>
        <p:spPr>
          <a:xfrm>
            <a:off x="7857048" y="5342176"/>
            <a:ext cx="349675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algn="just" defTabSz="60958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空氣污染產生刺激肺部的細懸浮微粒「</a:t>
            </a:r>
            <a:r>
              <a:rPr lang="en-US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PM2.5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」，導致致命危害。</a:t>
            </a:r>
            <a:endParaRPr lang="en-US" altLang="zh-TW" sz="1600" dirty="0">
              <a:solidFill>
                <a:prstClr val="black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44" indent="-285744" algn="just" defTabSz="609585">
              <a:buFont typeface="Arial" panose="020B0604020202020204" pitchFamily="34" charset="0"/>
              <a:buChar char="•"/>
            </a:pPr>
            <a:r>
              <a:rPr lang="en-US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《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刺胳針</a:t>
            </a:r>
            <a:r>
              <a:rPr lang="en-US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》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研究報告指出，</a:t>
            </a:r>
            <a:r>
              <a:rPr lang="en-US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PM2.5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每年造成近</a:t>
            </a:r>
            <a:r>
              <a:rPr lang="en-US" altLang="zh-TW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100</a:t>
            </a:r>
            <a:r>
              <a:rPr lang="zh-TW" altLang="en-US" sz="1600" dirty="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萬人死亡。</a:t>
            </a:r>
          </a:p>
        </p:txBody>
      </p:sp>
      <p:sp>
        <p:nvSpPr>
          <p:cNvPr id="12" name="矩形 11"/>
          <p:cNvSpPr/>
          <p:nvPr/>
        </p:nvSpPr>
        <p:spPr>
          <a:xfrm>
            <a:off x="8016541" y="4462720"/>
            <a:ext cx="3252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/>
            <a:r>
              <a:rPr lang="zh-TW" altLang="en-US" sz="2400" b="1" dirty="0">
                <a:solidFill>
                  <a:srgbClr val="FFF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空氣品質惡化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624623" y="6563231"/>
            <a:ext cx="61732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</a:t>
            </a:r>
            <a:r>
              <a:rPr lang="en-US" altLang="zh-TW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https://www.storm.mg/article/4006605?page=2</a:t>
            </a:r>
            <a:r>
              <a:rPr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；圖片來源：</a:t>
            </a:r>
            <a:r>
              <a:rPr lang="en-US" altLang="zh-TW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7"/>
              </a:rPr>
              <a:t>https://unsplash.com/</a:t>
            </a:r>
            <a:r>
              <a:rPr lang="zh-TW" altLang="en-US" sz="10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37818928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094F465-DD88-70E1-6FC9-0BAB96AC15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661AE6-32E0-4D9A-8B9E-05894A0EDE4A}" type="slidenum">
              <a:rPr lang="en-US" altLang="zh-TW" smtClean="0"/>
              <a:pPr>
                <a:defRPr/>
              </a:pPr>
              <a:t>60</a:t>
            </a:fld>
            <a:endParaRPr lang="en-US" altLang="zh-TW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3A1F7B6A-F0F5-D35E-B930-85DF5DF971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zh-TW" altLang="en-US" sz="4400" b="1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台灣企業的挑戰</a:t>
            </a:r>
            <a:endParaRPr kumimoji="1" lang="en-US" altLang="zh-TW" sz="4400" b="1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696571"/>
      </p:ext>
    </p:extLst>
  </p:cSld>
  <p:clrMapOvr>
    <a:masterClrMapping/>
  </p:clrMapOvr>
  <p:transition spd="slow">
    <p:cover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714" name="Group 19">
            <a:extLst>
              <a:ext uri="{FF2B5EF4-FFF2-40B4-BE49-F238E27FC236}">
                <a16:creationId xmlns:a16="http://schemas.microsoft.com/office/drawing/2014/main" id="{7CE59162-8D40-4059-AFFB-872036DC2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155701" y="497418"/>
            <a:ext cx="9901767" cy="5863167"/>
            <a:chOff x="1155481" y="498348"/>
            <a:chExt cx="9902663" cy="5861304"/>
          </a:xfrm>
        </p:grpSpPr>
        <p:sp>
          <p:nvSpPr>
            <p:cNvPr id="243717" name="Oval 5">
              <a:extLst>
                <a:ext uri="{FF2B5EF4-FFF2-40B4-BE49-F238E27FC236}">
                  <a16:creationId xmlns:a16="http://schemas.microsoft.com/office/drawing/2014/main" id="{5ACE13CE-8937-40DD-A1D0-57AC43C69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243718" name="Oval 21">
              <a:extLst>
                <a:ext uri="{FF2B5EF4-FFF2-40B4-BE49-F238E27FC236}">
                  <a16:creationId xmlns:a16="http://schemas.microsoft.com/office/drawing/2014/main" id="{FA6C1442-8B2F-40E5-8068-CD746579C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243719" name="Oval 5">
              <a:extLst>
                <a:ext uri="{FF2B5EF4-FFF2-40B4-BE49-F238E27FC236}">
                  <a16:creationId xmlns:a16="http://schemas.microsoft.com/office/drawing/2014/main" id="{DC8D82EB-8A13-4C22-B82E-2F887B568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sp>
        <p:nvSpPr>
          <p:cNvPr id="25" name="Rectangle 24" descr="&quot;&quot;">
            <a:extLst>
              <a:ext uri="{FF2B5EF4-FFF2-40B4-BE49-F238E27FC236}">
                <a16:creationId xmlns:a16="http://schemas.microsoft.com/office/drawing/2014/main" id="{A9849BF3-7469-4655-B264-DAC172D077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570A46A8-4B3E-4208-AB53-FD8407C43A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7067"/>
            <a:ext cx="9144000" cy="1380067"/>
          </a:xfrm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1219140" fontAlgn="auto">
              <a:spcAft>
                <a:spcPts val="0"/>
              </a:spcAft>
              <a:defRPr/>
            </a:pPr>
            <a:r>
              <a:rPr kumimoji="1" lang="zh-TW" altLang="en-US" sz="40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挑戰一：難以接軌國際，形成貿易障礙</a:t>
            </a:r>
          </a:p>
        </p:txBody>
      </p:sp>
    </p:spTree>
    <p:extLst>
      <p:ext uri="{BB962C8B-B14F-4D97-AF65-F5344CB8AC3E}">
        <p14:creationId xmlns:p14="http://schemas.microsoft.com/office/powerpoint/2010/main" val="829020723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61" name="群組 1">
            <a:extLst>
              <a:ext uri="{FF2B5EF4-FFF2-40B4-BE49-F238E27FC236}">
                <a16:creationId xmlns:a16="http://schemas.microsoft.com/office/drawing/2014/main" id="{C41207CA-1D3A-47CC-8C35-BC991C210C38}"/>
              </a:ext>
            </a:extLst>
          </p:cNvPr>
          <p:cNvGrpSpPr>
            <a:grpSpLocks/>
          </p:cNvGrpSpPr>
          <p:nvPr/>
        </p:nvGrpSpPr>
        <p:grpSpPr bwMode="auto">
          <a:xfrm>
            <a:off x="836084" y="1811867"/>
            <a:ext cx="10581216" cy="4199467"/>
            <a:chOff x="190143" y="700144"/>
            <a:chExt cx="11817198" cy="5709133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AFDF9AD-2F80-47D7-ACBD-62356C9EF3B4}"/>
                </a:ext>
              </a:extLst>
            </p:cNvPr>
            <p:cNvSpPr/>
            <p:nvPr/>
          </p:nvSpPr>
          <p:spPr>
            <a:xfrm>
              <a:off x="190143" y="700144"/>
              <a:ext cx="2976165" cy="1156790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914377">
                <a:defRPr/>
              </a:pPr>
              <a:r>
                <a:rPr lang="zh-TW" altLang="en-US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赤道原則</a:t>
              </a:r>
              <a:endParaRPr lang="en-US" altLang="zh-TW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 defTabSz="914377">
                <a:defRPr/>
              </a:pPr>
              <a:r>
                <a:rPr lang="en-US" altLang="zh-TW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Equator Principles,</a:t>
              </a:r>
              <a:r>
                <a:rPr lang="zh-TW" altLang="en-US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EPs</a:t>
              </a:r>
              <a:endPara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A7712A3-CB33-4423-9906-FDD292C7FA4D}"/>
                </a:ext>
              </a:extLst>
            </p:cNvPr>
            <p:cNvSpPr/>
            <p:nvPr/>
          </p:nvSpPr>
          <p:spPr>
            <a:xfrm>
              <a:off x="223238" y="3264075"/>
              <a:ext cx="2935979" cy="356821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2003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876BD8B-6901-4579-8791-CF03FAEDE504}"/>
                </a:ext>
              </a:extLst>
            </p:cNvPr>
            <p:cNvSpPr/>
            <p:nvPr/>
          </p:nvSpPr>
          <p:spPr>
            <a:xfrm>
              <a:off x="223238" y="3620896"/>
              <a:ext cx="2935979" cy="2207108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914377">
                <a:defRPr/>
              </a:pP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台灣：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</a:t>
              </a:r>
              <a:endParaRPr lang="en-US" altLang="zh-TW" sz="1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914377">
                <a:defRPr/>
              </a:pP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國泰世華 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2015.03.23</a:t>
              </a:r>
            </a:p>
            <a:p>
              <a:pPr defTabSz="914377">
                <a:defRPr/>
              </a:pP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玉山銀行 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2015.12.28</a:t>
              </a:r>
            </a:p>
            <a:p>
              <a:pPr defTabSz="914377">
                <a:defRPr/>
              </a:pP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台北富邦 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2017.12.04</a:t>
              </a:r>
            </a:p>
            <a:p>
              <a:pPr defTabSz="914377">
                <a:defRPr/>
              </a:pP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中國信託 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2019.01.23</a:t>
              </a:r>
            </a:p>
            <a:p>
              <a:pPr defTabSz="914377">
                <a:defRPr/>
              </a:pP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台新銀行 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2019.11.11</a:t>
              </a:r>
            </a:p>
            <a:p>
              <a:pPr defTabSz="914377">
                <a:defRPr/>
              </a:pP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永豐銀行 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2020.02.27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B9E1683-2DCD-4D90-A866-31F9316B18E3}"/>
                </a:ext>
              </a:extLst>
            </p:cNvPr>
            <p:cNvSpPr/>
            <p:nvPr/>
          </p:nvSpPr>
          <p:spPr>
            <a:xfrm>
              <a:off x="3159217" y="705899"/>
              <a:ext cx="2935979" cy="1151035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914377">
                <a:defRPr/>
              </a:pPr>
              <a:r>
                <a:rPr lang="zh-TW" altLang="en-US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責任投資原則</a:t>
              </a:r>
            </a:p>
            <a:p>
              <a:pPr algn="ctr" defTabSz="914377">
                <a:defRPr/>
              </a:pPr>
              <a:r>
                <a:rPr lang="en-US" altLang="zh-TW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Principle Responsible Investment,</a:t>
              </a:r>
              <a:r>
                <a:rPr lang="zh-TW" altLang="en-US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PRI</a:t>
              </a:r>
              <a:endPara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964149-79EF-4886-8ED6-B143D6B8B5E3}"/>
                </a:ext>
              </a:extLst>
            </p:cNvPr>
            <p:cNvSpPr/>
            <p:nvPr/>
          </p:nvSpPr>
          <p:spPr>
            <a:xfrm>
              <a:off x="3159217" y="3264075"/>
              <a:ext cx="2935979" cy="356821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2006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2E72767-7540-4A83-BC2D-57150F458F42}"/>
                </a:ext>
              </a:extLst>
            </p:cNvPr>
            <p:cNvSpPr/>
            <p:nvPr/>
          </p:nvSpPr>
          <p:spPr>
            <a:xfrm>
              <a:off x="3159217" y="3620896"/>
              <a:ext cx="2935979" cy="2207108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無台灣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FEAC22C-AEC5-4234-A74B-B4EE450DC543}"/>
                </a:ext>
              </a:extLst>
            </p:cNvPr>
            <p:cNvSpPr/>
            <p:nvPr/>
          </p:nvSpPr>
          <p:spPr>
            <a:xfrm>
              <a:off x="6095197" y="705899"/>
              <a:ext cx="2935979" cy="1151035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914377">
                <a:defRPr/>
              </a:pPr>
              <a:r>
                <a:rPr lang="zh-TW" altLang="en-US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永續保險原則</a:t>
              </a:r>
            </a:p>
            <a:p>
              <a:pPr algn="ctr" defTabSz="914377">
                <a:defRPr/>
              </a:pPr>
              <a:r>
                <a:rPr lang="en-US" altLang="zh-TW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Principles for Sustainable Insurance,</a:t>
              </a:r>
              <a:r>
                <a:rPr lang="zh-TW" altLang="en-US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PSI</a:t>
              </a:r>
              <a:endPara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5CC29E3-13BD-4189-9F90-3C6BAEC76F3B}"/>
                </a:ext>
              </a:extLst>
            </p:cNvPr>
            <p:cNvSpPr/>
            <p:nvPr/>
          </p:nvSpPr>
          <p:spPr>
            <a:xfrm>
              <a:off x="6095197" y="3264075"/>
              <a:ext cx="2935979" cy="356821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2012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746DF08-8D04-4879-9956-8198C8E53C6B}"/>
                </a:ext>
              </a:extLst>
            </p:cNvPr>
            <p:cNvSpPr/>
            <p:nvPr/>
          </p:nvSpPr>
          <p:spPr>
            <a:xfrm>
              <a:off x="6095197" y="3620896"/>
              <a:ext cx="2935979" cy="2207108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333" b="1">
                  <a:solidFill>
                    <a:srgbClr val="002060"/>
                  </a:solidFill>
                  <a:latin typeface="微軟正黑體" panose="020B0604030504040204" pitchFamily="34" charset="-120"/>
                </a:rPr>
                <a:t>無台灣</a:t>
              </a:r>
              <a:endParaRPr lang="en-US" altLang="zh-TW" sz="1333" b="1">
                <a:solidFill>
                  <a:srgbClr val="002060"/>
                </a:solidFill>
                <a:latin typeface="微軟正黑體" panose="020B0604030504040204" pitchFamily="34" charset="-120"/>
              </a:endParaRPr>
            </a:p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1333" b="1">
                  <a:solidFill>
                    <a:srgbClr val="002060"/>
                  </a:solidFill>
                  <a:latin typeface="微軟正黑體" panose="020B0604030504040204" pitchFamily="34" charset="-120"/>
                </a:rPr>
                <a:t>國泰人壽及國泰世紀產險、富邦產險等自行遵循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2484C34-C4C6-47D1-BC96-36007D657014}"/>
                </a:ext>
              </a:extLst>
            </p:cNvPr>
            <p:cNvSpPr/>
            <p:nvPr/>
          </p:nvSpPr>
          <p:spPr>
            <a:xfrm>
              <a:off x="3159217" y="5828004"/>
              <a:ext cx="2935979" cy="581273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至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2020.05.28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止，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3,109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個單位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3ACCFA2-DDC7-4FDB-BA00-898E99F08C30}"/>
                </a:ext>
              </a:extLst>
            </p:cNvPr>
            <p:cNvSpPr/>
            <p:nvPr/>
          </p:nvSpPr>
          <p:spPr>
            <a:xfrm>
              <a:off x="223238" y="5828004"/>
              <a:ext cx="2921796" cy="581273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至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2020.07.01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止，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38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國、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106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家金融機構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52B2397-20C7-4B83-80FD-021D1B93BE36}"/>
                </a:ext>
              </a:extLst>
            </p:cNvPr>
            <p:cNvSpPr/>
            <p:nvPr/>
          </p:nvSpPr>
          <p:spPr>
            <a:xfrm>
              <a:off x="6081013" y="5822249"/>
              <a:ext cx="2964346" cy="587028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至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2020.07.03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止，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78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個單位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120DD6E-0A3D-48DF-A0AD-1EC06BEBB03B}"/>
                </a:ext>
              </a:extLst>
            </p:cNvPr>
            <p:cNvSpPr/>
            <p:nvPr/>
          </p:nvSpPr>
          <p:spPr>
            <a:xfrm>
              <a:off x="9031176" y="705899"/>
              <a:ext cx="2976165" cy="1151035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914377">
                <a:defRPr/>
              </a:pPr>
              <a:r>
                <a:rPr lang="zh-TW" altLang="en-US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責任銀行原則</a:t>
              </a:r>
            </a:p>
            <a:p>
              <a:pPr algn="ctr" defTabSz="914377">
                <a:defRPr/>
              </a:pPr>
              <a:r>
                <a:rPr lang="en-US" altLang="zh-TW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Principles for Responsible Banking,</a:t>
              </a:r>
              <a:r>
                <a:rPr lang="zh-TW" altLang="en-US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4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PRB</a:t>
              </a:r>
              <a:endParaRPr lang="zh-TW" altLang="en-US" sz="1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EF8BB1D-5A0C-47EC-84C9-24765E8C8286}"/>
                </a:ext>
              </a:extLst>
            </p:cNvPr>
            <p:cNvSpPr/>
            <p:nvPr/>
          </p:nvSpPr>
          <p:spPr>
            <a:xfrm>
              <a:off x="9031176" y="3264075"/>
              <a:ext cx="2938343" cy="356821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2019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月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5BDB1D4-924C-4CFA-952B-159F6F646EB1}"/>
                </a:ext>
              </a:extLst>
            </p:cNvPr>
            <p:cNvSpPr/>
            <p:nvPr/>
          </p:nvSpPr>
          <p:spPr>
            <a:xfrm>
              <a:off x="9031176" y="3620896"/>
              <a:ext cx="2938343" cy="2207108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無台灣</a:t>
              </a:r>
              <a:endParaRPr lang="en-US" altLang="zh-TW" sz="1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defTabSz="914377">
                <a:defRPr/>
              </a:pP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國泰世華 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2018.12.14 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宣布擬自願遵循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FF0B2A7-79A4-4EE9-879D-2078BD71A233}"/>
                </a:ext>
              </a:extLst>
            </p:cNvPr>
            <p:cNvSpPr/>
            <p:nvPr/>
          </p:nvSpPr>
          <p:spPr>
            <a:xfrm>
              <a:off x="9031176" y="5816494"/>
              <a:ext cx="2928887" cy="592783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至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2019.09.22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止，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49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國、</a:t>
              </a:r>
              <a:r>
                <a:rPr lang="en-US" altLang="zh-TW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132</a:t>
              </a:r>
              <a:r>
                <a:rPr lang="zh-TW" altLang="en-US" sz="1400" b="1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家銀行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6B49BEF-4A59-4491-B7AE-024D9E84BFDC}"/>
                </a:ext>
              </a:extLst>
            </p:cNvPr>
            <p:cNvSpPr/>
            <p:nvPr/>
          </p:nvSpPr>
          <p:spPr>
            <a:xfrm>
              <a:off x="223238" y="1856934"/>
              <a:ext cx="2935979" cy="1415773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TW" altLang="en-US" sz="1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45781" name="圖片 23">
              <a:extLst>
                <a:ext uri="{FF2B5EF4-FFF2-40B4-BE49-F238E27FC236}">
                  <a16:creationId xmlns:a16="http://schemas.microsoft.com/office/drawing/2014/main" id="{A9773248-45FF-4368-BF9F-36439DDEA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507" y="2084242"/>
              <a:ext cx="24384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D0E52FAA-3FF0-4C23-93C9-AA1E2CF2DE8B}"/>
                </a:ext>
              </a:extLst>
            </p:cNvPr>
            <p:cNvSpPr/>
            <p:nvPr/>
          </p:nvSpPr>
          <p:spPr>
            <a:xfrm>
              <a:off x="3159217" y="1856934"/>
              <a:ext cx="2935979" cy="1415773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TW" altLang="en-US" sz="1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45783" name="圖片 25" descr="一張含有 畫畫 的圖片&#10;&#10;自動產生的描述">
              <a:extLst>
                <a:ext uri="{FF2B5EF4-FFF2-40B4-BE49-F238E27FC236}">
                  <a16:creationId xmlns:a16="http://schemas.microsoft.com/office/drawing/2014/main" id="{559B14BC-ABC5-41AB-8805-F006E1BC8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5935" y="2355151"/>
              <a:ext cx="246221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B3B0369-3C09-4123-AD11-B60F74D35233}"/>
                </a:ext>
              </a:extLst>
            </p:cNvPr>
            <p:cNvSpPr/>
            <p:nvPr/>
          </p:nvSpPr>
          <p:spPr>
            <a:xfrm>
              <a:off x="6095197" y="1856934"/>
              <a:ext cx="2935979" cy="1415773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TW" altLang="en-US" sz="1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0A304186-3960-4E92-B5D8-B15D68CAA9E5}"/>
                </a:ext>
              </a:extLst>
            </p:cNvPr>
            <p:cNvSpPr/>
            <p:nvPr/>
          </p:nvSpPr>
          <p:spPr>
            <a:xfrm>
              <a:off x="9031176" y="1856934"/>
              <a:ext cx="2938343" cy="1415773"/>
            </a:xfrm>
            <a:prstGeom prst="rect">
              <a:avLst/>
            </a:prstGeom>
            <a:noFill/>
            <a:ln w="28575"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endParaRPr lang="zh-TW" altLang="en-US" sz="14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45786" name="圖片 29" descr="一張含有 刀 的圖片&#10;&#10;自動產生的描述">
              <a:extLst>
                <a:ext uri="{FF2B5EF4-FFF2-40B4-BE49-F238E27FC236}">
                  <a16:creationId xmlns:a16="http://schemas.microsoft.com/office/drawing/2014/main" id="{FF0EB9F7-6CFE-47F9-B4FF-E5399D8F2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807" y="2146875"/>
              <a:ext cx="2718627" cy="753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787" name="圖片 30">
              <a:extLst>
                <a:ext uri="{FF2B5EF4-FFF2-40B4-BE49-F238E27FC236}">
                  <a16:creationId xmlns:a16="http://schemas.microsoft.com/office/drawing/2014/main" id="{0285D365-0999-4525-8AD9-4AC4FE31DF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7" t="15308" r="5074" b="15253"/>
            <a:stretch>
              <a:fillRect/>
            </a:stretch>
          </p:blipFill>
          <p:spPr bwMode="auto">
            <a:xfrm>
              <a:off x="9457463" y="1958595"/>
              <a:ext cx="2085795" cy="1203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62" name="文字方塊 26">
            <a:extLst>
              <a:ext uri="{FF2B5EF4-FFF2-40B4-BE49-F238E27FC236}">
                <a16:creationId xmlns:a16="http://schemas.microsoft.com/office/drawing/2014/main" id="{E69BF12F-D557-4305-A535-EAE1CCBF6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1" y="6127751"/>
            <a:ext cx="116480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>
                <a:solidFill>
                  <a:srgbClr val="7F7F7F"/>
                </a:solidFill>
                <a:latin typeface="Calibri Light" panose="020F0302020204030204" pitchFamily="34" charset="0"/>
              </a:rPr>
              <a:t>資料來源：</a:t>
            </a:r>
            <a:endParaRPr lang="en-US" altLang="zh-TW" sz="1200" b="1">
              <a:solidFill>
                <a:srgbClr val="7F7F7F"/>
              </a:solidFill>
              <a:latin typeface="Calibri Light" panose="020F0302020204030204" pitchFamily="34" charset="0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1200" b="1">
                <a:solidFill>
                  <a:srgbClr val="7F7F7F"/>
                </a:solidFill>
                <a:latin typeface="Calibri Light" panose="020F0302020204030204" pitchFamily="34" charset="0"/>
                <a:hlinkClick r:id="rId6"/>
              </a:rPr>
              <a:t>https://equator-principles.com/members-reporting/</a:t>
            </a:r>
            <a:r>
              <a:rPr lang="zh-TW" altLang="en-US" sz="1200" b="1">
                <a:solidFill>
                  <a:srgbClr val="7F7F7F"/>
                </a:solidFill>
                <a:latin typeface="Calibri Light" panose="020F0302020204030204" pitchFamily="34" charset="0"/>
                <a:hlinkClick r:id="rId6"/>
              </a:rPr>
              <a:t>；</a:t>
            </a:r>
            <a:r>
              <a:rPr lang="en-US" altLang="zh-TW" sz="1200" b="1">
                <a:solidFill>
                  <a:srgbClr val="7F7F7F"/>
                </a:solidFill>
                <a:latin typeface="Calibri Light" panose="020F0302020204030204" pitchFamily="34" charset="0"/>
                <a:hlinkClick r:id="rId6"/>
              </a:rPr>
              <a:t>https://www.unpri.org/signatories/signatory-directory</a:t>
            </a:r>
            <a:r>
              <a:rPr lang="zh-TW" altLang="en-US" sz="1200" b="1">
                <a:solidFill>
                  <a:srgbClr val="7F7F7F"/>
                </a:solidFill>
                <a:latin typeface="Calibri Light" panose="020F0302020204030204" pitchFamily="34" charset="0"/>
                <a:hlinkClick r:id="rId6"/>
              </a:rPr>
              <a:t>；</a:t>
            </a:r>
            <a:r>
              <a:rPr lang="en-US" altLang="zh-TW" sz="1200" b="1">
                <a:solidFill>
                  <a:srgbClr val="7F7F7F"/>
                </a:solidFill>
                <a:latin typeface="Calibri Light" panose="020F0302020204030204" pitchFamily="34" charset="0"/>
                <a:hlinkClick r:id="rId6"/>
              </a:rPr>
              <a:t>https://www.unepfi.org/psi/signatory-companies/</a:t>
            </a:r>
            <a:r>
              <a:rPr lang="zh-TW" altLang="en-US" sz="1200" b="1">
                <a:solidFill>
                  <a:srgbClr val="7F7F7F"/>
                </a:solidFill>
                <a:latin typeface="Calibri Light" panose="020F0302020204030204" pitchFamily="34" charset="0"/>
                <a:hlinkClick r:id="rId6"/>
              </a:rPr>
              <a:t>；</a:t>
            </a:r>
            <a:r>
              <a:rPr lang="en-US" altLang="zh-TW" sz="1200" b="1">
                <a:solidFill>
                  <a:srgbClr val="7F7F7F"/>
                </a:solidFill>
                <a:latin typeface="Calibri Light" panose="020F0302020204030204" pitchFamily="34" charset="0"/>
                <a:hlinkClick r:id="rId6"/>
              </a:rPr>
              <a:t>https://www.unepfi.org/banking/bankingprinciples/signatories/</a:t>
            </a:r>
            <a:r>
              <a:rPr lang="zh-TW" altLang="en-US" sz="1200" b="1">
                <a:solidFill>
                  <a:srgbClr val="7F7F7F"/>
                </a:solidFill>
                <a:latin typeface="Calibri Light" panose="020F0302020204030204" pitchFamily="34" charset="0"/>
              </a:rPr>
              <a:t>；</a:t>
            </a:r>
            <a:endParaRPr lang="en-US" altLang="zh-TW" sz="1200" b="1">
              <a:solidFill>
                <a:srgbClr val="7F7F7F"/>
              </a:solidFill>
              <a:latin typeface="Calibri Light" panose="020F0302020204030204" pitchFamily="34" charset="0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b="1">
                <a:solidFill>
                  <a:srgbClr val="7F7F7F"/>
                </a:solidFill>
                <a:latin typeface="Calibri Light" panose="020F0302020204030204" pitchFamily="34" charset="0"/>
              </a:rPr>
              <a:t>說明：統計至</a:t>
            </a:r>
            <a:r>
              <a:rPr lang="en-US" altLang="zh-TW" sz="1200" b="1">
                <a:solidFill>
                  <a:srgbClr val="7F7F7F"/>
                </a:solidFill>
                <a:latin typeface="Calibri Light" panose="020F0302020204030204" pitchFamily="34" charset="0"/>
              </a:rPr>
              <a:t>2020</a:t>
            </a:r>
            <a:r>
              <a:rPr lang="zh-TW" altLang="en-US" sz="1200" b="1">
                <a:solidFill>
                  <a:srgbClr val="7F7F7F"/>
                </a:solidFill>
                <a:latin typeface="Calibri Light" panose="020F0302020204030204" pitchFamily="34" charset="0"/>
              </a:rPr>
              <a:t>年</a:t>
            </a:r>
            <a:r>
              <a:rPr lang="en-US" altLang="zh-TW" sz="1200" b="1">
                <a:solidFill>
                  <a:srgbClr val="7F7F7F"/>
                </a:solidFill>
                <a:latin typeface="Calibri Light" panose="020F0302020204030204" pitchFamily="34" charset="0"/>
              </a:rPr>
              <a:t>7</a:t>
            </a:r>
            <a:r>
              <a:rPr lang="zh-TW" altLang="en-US" sz="1200" b="1">
                <a:solidFill>
                  <a:srgbClr val="7F7F7F"/>
                </a:solidFill>
                <a:latin typeface="Calibri Light" panose="020F0302020204030204" pitchFamily="34" charset="0"/>
              </a:rPr>
              <a:t>月</a:t>
            </a:r>
            <a:r>
              <a:rPr lang="en-US" altLang="zh-TW" sz="1200" b="1">
                <a:solidFill>
                  <a:srgbClr val="7F7F7F"/>
                </a:solidFill>
                <a:latin typeface="Calibri Light" panose="020F0302020204030204" pitchFamily="34" charset="0"/>
              </a:rPr>
              <a:t>1</a:t>
            </a:r>
            <a:r>
              <a:rPr lang="zh-TW" altLang="en-US" sz="1200" b="1">
                <a:solidFill>
                  <a:srgbClr val="7F7F7F"/>
                </a:solidFill>
                <a:latin typeface="Calibri Light" panose="020F0302020204030204" pitchFamily="34" charset="0"/>
              </a:rPr>
              <a:t>日</a:t>
            </a:r>
          </a:p>
        </p:txBody>
      </p:sp>
      <p:sp>
        <p:nvSpPr>
          <p:cNvPr id="32" name="標題 1">
            <a:extLst>
              <a:ext uri="{FF2B5EF4-FFF2-40B4-BE49-F238E27FC236}">
                <a16:creationId xmlns:a16="http://schemas.microsoft.com/office/drawing/2014/main" id="{171171DD-0A2A-40A0-B763-367B2CA9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733" y="537634"/>
            <a:ext cx="9702800" cy="1401233"/>
          </a:xfrm>
        </p:spPr>
        <p:txBody>
          <a:bodyPr/>
          <a:lstStyle/>
          <a:p>
            <a:r>
              <a:rPr lang="zh-TW" altLang="en-US">
                <a:solidFill>
                  <a:srgbClr val="548235"/>
                </a:solidFill>
                <a:latin typeface="微軟正黑體" panose="020B0604030504040204" pitchFamily="34" charset="-120"/>
                <a:ea typeface="BiauKai" pitchFamily="2" charset="-120"/>
              </a:rPr>
              <a:t>台灣不僅不是國際環保協議的會員國，且國內綠色金融</a:t>
            </a:r>
            <a:r>
              <a:rPr lang="zh-CN" altLang="en-US">
                <a:solidFill>
                  <a:srgbClr val="548235"/>
                </a:solidFill>
                <a:latin typeface="微軟正黑體" panose="020B0604030504040204" pitchFamily="34" charset="-120"/>
                <a:ea typeface="BiauKai" pitchFamily="2" charset="-120"/>
              </a:rPr>
              <a:t>離世界太遙遠</a:t>
            </a:r>
            <a:r>
              <a:rPr lang="en-US" altLang="zh-TW">
                <a:solidFill>
                  <a:srgbClr val="548235"/>
                </a:solidFill>
                <a:latin typeface="微軟正黑體" panose="020B0604030504040204" pitchFamily="34" charset="-120"/>
                <a:ea typeface="BiauKai" pitchFamily="2" charset="-120"/>
              </a:rPr>
              <a:t>………</a:t>
            </a:r>
            <a:endParaRPr lang="zh-TW" altLang="en-US">
              <a:solidFill>
                <a:srgbClr val="548235"/>
              </a:solidFill>
              <a:latin typeface="微軟正黑體" panose="020B0604030504040204" pitchFamily="34" charset="-120"/>
              <a:ea typeface="BiauKai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38431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10" name="Group 19">
            <a:extLst>
              <a:ext uri="{FF2B5EF4-FFF2-40B4-BE49-F238E27FC236}">
                <a16:creationId xmlns:a16="http://schemas.microsoft.com/office/drawing/2014/main" id="{E979DC20-2465-43B5-A191-A6E3CB60B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155701" y="497418"/>
            <a:ext cx="9901767" cy="5863167"/>
            <a:chOff x="1155481" y="498348"/>
            <a:chExt cx="9902663" cy="5861304"/>
          </a:xfrm>
        </p:grpSpPr>
        <p:sp>
          <p:nvSpPr>
            <p:cNvPr id="247813" name="Oval 5">
              <a:extLst>
                <a:ext uri="{FF2B5EF4-FFF2-40B4-BE49-F238E27FC236}">
                  <a16:creationId xmlns:a16="http://schemas.microsoft.com/office/drawing/2014/main" id="{38136784-3B68-47DF-8DB5-56CF08309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247814" name="Oval 21">
              <a:extLst>
                <a:ext uri="{FF2B5EF4-FFF2-40B4-BE49-F238E27FC236}">
                  <a16:creationId xmlns:a16="http://schemas.microsoft.com/office/drawing/2014/main" id="{A7BB92AA-2F18-400B-AC05-0E6C7B600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247815" name="Oval 5">
              <a:extLst>
                <a:ext uri="{FF2B5EF4-FFF2-40B4-BE49-F238E27FC236}">
                  <a16:creationId xmlns:a16="http://schemas.microsoft.com/office/drawing/2014/main" id="{A2F7D1EC-93D4-4A1B-82C7-A557401A6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sp>
        <p:nvSpPr>
          <p:cNvPr id="25" name="Rectangle 24" descr="&quot;&quot;">
            <a:extLst>
              <a:ext uri="{FF2B5EF4-FFF2-40B4-BE49-F238E27FC236}">
                <a16:creationId xmlns:a16="http://schemas.microsoft.com/office/drawing/2014/main" id="{CD153659-EDC6-461A-AAE0-EC2A28F24C3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3387E7CF-7B2D-4852-AF98-C0B1939D8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7067"/>
            <a:ext cx="9144000" cy="1380067"/>
          </a:xfrm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1219140" fontAlgn="auto">
              <a:spcAft>
                <a:spcPts val="0"/>
              </a:spcAft>
              <a:defRPr/>
            </a:pPr>
            <a:r>
              <a:rPr kumimoji="1" lang="zh-TW" altLang="en-US" sz="40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挑戰二：欠缺科學量測，難有目標策略</a:t>
            </a:r>
          </a:p>
        </p:txBody>
      </p:sp>
    </p:spTree>
    <p:extLst>
      <p:ext uri="{BB962C8B-B14F-4D97-AF65-F5344CB8AC3E}">
        <p14:creationId xmlns:p14="http://schemas.microsoft.com/office/powerpoint/2010/main" val="2820969398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2F5E0271-C95D-44BB-9F23-913DD9EFA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33" y="0"/>
            <a:ext cx="62822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79131A-0345-4265-9B7D-D6146054C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533" y="2269067"/>
            <a:ext cx="5215467" cy="231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6C30CFE-B15C-4816-82AA-197B039A8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33" y="4572000"/>
            <a:ext cx="4148667" cy="230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9860" name="標題 2">
            <a:extLst>
              <a:ext uri="{FF2B5EF4-FFF2-40B4-BE49-F238E27FC236}">
                <a16:creationId xmlns:a16="http://schemas.microsoft.com/office/drawing/2014/main" id="{27E0788D-ACF0-4F8F-96E5-67274A73A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5300" y="402168"/>
            <a:ext cx="5192184" cy="1325033"/>
          </a:xfrm>
        </p:spPr>
        <p:txBody>
          <a:bodyPr/>
          <a:lstStyle/>
          <a:p>
            <a:r>
              <a:rPr lang="zh-TW" alt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看不見的環境成本</a:t>
            </a:r>
            <a:endParaRPr kumimoji="1" lang="zh-TW" altLang="en-US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0412145-DF85-47D4-864A-67455B692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118" y="1746251"/>
            <a:ext cx="6131983" cy="5001683"/>
          </a:xfrm>
        </p:spPr>
        <p:txBody>
          <a:bodyPr>
            <a:normAutofit/>
          </a:bodyPr>
          <a:lstStyle/>
          <a:p>
            <a:pPr marL="340775" lvl="1" indent="-340775">
              <a:lnSpc>
                <a:spcPct val="100000"/>
              </a:lnSpc>
              <a:spcBef>
                <a:spcPts val="1200"/>
              </a:spcBef>
              <a:buClr>
                <a:srgbClr val="7C7C7C"/>
              </a:buClr>
              <a:buSzPct val="85000"/>
              <a:buFont typeface="Wingdings" panose="05000000000000000000" pitchFamily="2" charset="2"/>
              <a:buChar char=""/>
              <a:tabLst>
                <a:tab pos="351358" algn="l"/>
              </a:tabLst>
            </a:pPr>
            <a:r>
              <a:rPr lang="zh-TW" altLang="en-US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由中國智庫「清潔空氣創新中心」和英國諮詢機構「</a:t>
            </a:r>
            <a:r>
              <a:rPr lang="en-US" altLang="zh-TW" sz="1733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TruCost</a:t>
            </a:r>
            <a:r>
              <a:rPr lang="zh-TW" altLang="en-US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」合作的這份報告，是中國第一份將企業外部成本貨幣化的報告。</a:t>
            </a:r>
            <a:endParaRPr lang="en-US" altLang="zh-TW" sz="1733" b="1" dirty="0">
              <a:solidFill>
                <a:srgbClr val="00206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0775" lvl="1" indent="-340775">
              <a:lnSpc>
                <a:spcPct val="100000"/>
              </a:lnSpc>
              <a:spcBef>
                <a:spcPts val="1200"/>
              </a:spcBef>
              <a:buClr>
                <a:srgbClr val="7C7C7C"/>
              </a:buClr>
              <a:buSzPct val="85000"/>
              <a:buFont typeface="Wingdings" panose="05000000000000000000" pitchFamily="2" charset="2"/>
              <a:buChar char=""/>
              <a:tabLst>
                <a:tab pos="351358" algn="l"/>
              </a:tabLst>
            </a:pPr>
            <a:r>
              <a:rPr lang="zh-TW" altLang="en-US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中國</a:t>
            </a:r>
            <a:r>
              <a:rPr lang="en-US" altLang="zh-TW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32</a:t>
            </a:r>
            <a:r>
              <a:rPr lang="zh-TW" altLang="en-US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家上市水泥企業在</a:t>
            </a:r>
            <a:r>
              <a:rPr lang="en-US" altLang="zh-TW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2013</a:t>
            </a:r>
            <a:r>
              <a:rPr lang="zh-TW" altLang="en-US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年產生了近</a:t>
            </a:r>
            <a:r>
              <a:rPr lang="en-US" altLang="zh-TW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2000</a:t>
            </a:r>
            <a:r>
              <a:rPr lang="zh-TW" altLang="en-US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億元大氣污染外部成本，占公司總收益的</a:t>
            </a:r>
            <a:r>
              <a:rPr lang="en-US" altLang="zh-TW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43%</a:t>
            </a:r>
            <a:r>
              <a:rPr lang="zh-TW" altLang="en-US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 這一環境成本在商業決策中被嚴重低估。外部成本是企業排放污染物造成的環境和社會損失，通常企業並不承擔，也很難量化。</a:t>
            </a:r>
          </a:p>
          <a:p>
            <a:pPr marL="340775" lvl="1" indent="-340775">
              <a:lnSpc>
                <a:spcPct val="100000"/>
              </a:lnSpc>
              <a:spcBef>
                <a:spcPts val="1200"/>
              </a:spcBef>
              <a:buClr>
                <a:srgbClr val="7C7C7C"/>
              </a:buClr>
              <a:buSzPct val="85000"/>
              <a:buFont typeface="Wingdings" panose="05000000000000000000" pitchFamily="2" charset="2"/>
              <a:buChar char=""/>
              <a:tabLst>
                <a:tab pos="351358" algn="l"/>
              </a:tabLst>
            </a:pPr>
            <a:r>
              <a:rPr lang="zh-TW" altLang="en-US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正是由於近年來越發嚴重的大氣污染，中國</a:t>
            </a:r>
            <a:r>
              <a:rPr lang="en-US" altLang="zh-TW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2010</a:t>
            </a:r>
            <a:r>
              <a:rPr lang="zh-TW" altLang="en-US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年因為室外空氣污染過早死亡人數達</a:t>
            </a:r>
            <a:r>
              <a:rPr lang="en-US" altLang="zh-TW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35-50</a:t>
            </a:r>
            <a:r>
              <a:rPr lang="zh-TW" altLang="en-US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萬。 不過，這些代價並沒有計算到企業的頭上去。 </a:t>
            </a:r>
          </a:p>
          <a:p>
            <a:pPr marL="340775" lvl="1" indent="-340775">
              <a:lnSpc>
                <a:spcPct val="100000"/>
              </a:lnSpc>
              <a:spcBef>
                <a:spcPts val="1200"/>
              </a:spcBef>
              <a:buClr>
                <a:srgbClr val="7C7C7C"/>
              </a:buClr>
              <a:buSzPct val="85000"/>
              <a:buFont typeface="Wingdings" panose="05000000000000000000" pitchFamily="2" charset="2"/>
              <a:buChar char=""/>
              <a:tabLst>
                <a:tab pos="351358" algn="l"/>
              </a:tabLst>
            </a:pPr>
            <a:r>
              <a:rPr lang="zh-TW" altLang="en-US" sz="1733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企業消極應對環境成本考量，在資本市場上可能會很被動。 中國工商銀行信貸與投資管理部處長胡桂斌負責水泥行業的貸款，他說：「看了報告內容後，我也在擔心，如果把這些外部成本全部讓企業承擔，水泥產業能否生存下去，銀行對水泥的投資還能不能投。</a:t>
            </a:r>
          </a:p>
          <a:p>
            <a:pPr>
              <a:lnSpc>
                <a:spcPct val="100000"/>
              </a:lnSpc>
              <a:tabLst>
                <a:tab pos="351358" algn="l"/>
              </a:tabLst>
            </a:pPr>
            <a:endParaRPr kumimoji="1" lang="zh-TW" altLang="en-US" sz="1733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49862" name="投影片編號預留位置 1">
            <a:extLst>
              <a:ext uri="{FF2B5EF4-FFF2-40B4-BE49-F238E27FC236}">
                <a16:creationId xmlns:a16="http://schemas.microsoft.com/office/drawing/2014/main" id="{7D7C3565-6269-44FA-AD66-13381DB673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245600" y="6356351"/>
            <a:ext cx="2108200" cy="36618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4377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990575" indent="-380990" defTabSz="914377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523962" indent="-304792" defTabSz="914377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2133547" indent="-304792" defTabSz="914377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743131" indent="-304792" defTabSz="914377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3352716" indent="-304792" defTabSz="91437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3962301" indent="-304792" defTabSz="91437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4571886" indent="-304792" defTabSz="91437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5181470" indent="-304792" defTabSz="91437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fld id="{06470BCE-41D1-4871-8693-48CE170B3ECB}" type="slidenum">
              <a:rPr kumimoji="0" lang="zh-TW" altLang="en-US">
                <a:solidFill>
                  <a:srgbClr val="FFFFFF"/>
                </a:solidFill>
                <a:latin typeface="Calibri" panose="020F0502020204030204" pitchFamily="34" charset="0"/>
                <a:ea typeface="新細明體" panose="02020500000000000000" pitchFamily="18" charset="-120"/>
              </a:rPr>
              <a:pPr fontAlgn="base">
                <a:spcBef>
                  <a:spcPct val="0"/>
                </a:spcBef>
                <a:spcAft>
                  <a:spcPts val="600"/>
                </a:spcAft>
              </a:pPr>
              <a:t>64</a:t>
            </a:fld>
            <a:endParaRPr kumimoji="0" lang="zh-TW" altLang="en-US">
              <a:solidFill>
                <a:srgbClr val="FFFFFF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99482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314" name="Group 19">
            <a:extLst>
              <a:ext uri="{FF2B5EF4-FFF2-40B4-BE49-F238E27FC236}">
                <a16:creationId xmlns:a16="http://schemas.microsoft.com/office/drawing/2014/main" id="{FBB99F4F-072D-48CE-AC3B-4C4E89414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 bwMode="auto">
          <a:xfrm>
            <a:off x="1155701" y="497418"/>
            <a:ext cx="9901767" cy="5863167"/>
            <a:chOff x="1155481" y="498348"/>
            <a:chExt cx="9902663" cy="5861304"/>
          </a:xfrm>
        </p:grpSpPr>
        <p:sp>
          <p:nvSpPr>
            <p:cNvPr id="269317" name="Oval 5">
              <a:extLst>
                <a:ext uri="{FF2B5EF4-FFF2-40B4-BE49-F238E27FC236}">
                  <a16:creationId xmlns:a16="http://schemas.microsoft.com/office/drawing/2014/main" id="{9B256B5D-E03E-4DFD-A411-A715CCD173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269318" name="Oval 21">
              <a:extLst>
                <a:ext uri="{FF2B5EF4-FFF2-40B4-BE49-F238E27FC236}">
                  <a16:creationId xmlns:a16="http://schemas.microsoft.com/office/drawing/2014/main" id="{D25E2ABC-00FE-426F-B443-00024FF86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  <p:sp>
          <p:nvSpPr>
            <p:cNvPr id="269319" name="Oval 5">
              <a:extLst>
                <a:ext uri="{FF2B5EF4-FFF2-40B4-BE49-F238E27FC236}">
                  <a16:creationId xmlns:a16="http://schemas.microsoft.com/office/drawing/2014/main" id="{95AAC559-E64A-4ED4-9974-D4FEC2C67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TW" altLang="en-US" sz="240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</a:endParaRPr>
            </a:p>
          </p:txBody>
        </p:sp>
      </p:grpSp>
      <p:sp>
        <p:nvSpPr>
          <p:cNvPr id="25" name="Rectangle 24" descr="&quot;&quot;">
            <a:extLst>
              <a:ext uri="{FF2B5EF4-FFF2-40B4-BE49-F238E27FC236}">
                <a16:creationId xmlns:a16="http://schemas.microsoft.com/office/drawing/2014/main" id="{097DE815-A9B6-4113-BA5E-197A3B9E5CC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C4F6F0C2-1D3E-4BFE-86D7-D2CF5E290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77067"/>
            <a:ext cx="9144000" cy="1380067"/>
          </a:xfrm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1219140" fontAlgn="auto">
              <a:spcAft>
                <a:spcPts val="0"/>
              </a:spcAft>
              <a:defRPr/>
            </a:pPr>
            <a:r>
              <a:rPr kumimoji="1" lang="zh-TW" altLang="en-US" sz="40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挑戰三：</a:t>
            </a:r>
            <a:r>
              <a:rPr kumimoji="1" lang="zh-CN" altLang="en-US" sz="4000" dirty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環境市場不彰，需要法制力量</a:t>
            </a:r>
            <a:endParaRPr kumimoji="1" lang="zh-TW" altLang="en-US" sz="4000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2762631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D55D2E13-4DE9-472A-8888-A2CE90B4E059}"/>
              </a:ext>
            </a:extLst>
          </p:cNvPr>
          <p:cNvGraphicFramePr>
            <a:graphicFrameLocks noGrp="1"/>
          </p:cNvGraphicFramePr>
          <p:nvPr/>
        </p:nvGraphicFramePr>
        <p:xfrm>
          <a:off x="1450561" y="1193790"/>
          <a:ext cx="8568268" cy="5482176"/>
        </p:xfrm>
        <a:graphic>
          <a:graphicData uri="http://schemas.openxmlformats.org/drawingml/2006/table">
            <a:tbl>
              <a:tblPr/>
              <a:tblGrid>
                <a:gridCol w="1430867">
                  <a:extLst>
                    <a:ext uri="{9D8B030D-6E8A-4147-A177-3AD203B41FA5}">
                      <a16:colId xmlns:a16="http://schemas.microsoft.com/office/drawing/2014/main" val="553835495"/>
                    </a:ext>
                  </a:extLst>
                </a:gridCol>
                <a:gridCol w="1430867">
                  <a:extLst>
                    <a:ext uri="{9D8B030D-6E8A-4147-A177-3AD203B41FA5}">
                      <a16:colId xmlns:a16="http://schemas.microsoft.com/office/drawing/2014/main" val="11485951"/>
                    </a:ext>
                  </a:extLst>
                </a:gridCol>
                <a:gridCol w="950384">
                  <a:extLst>
                    <a:ext uri="{9D8B030D-6E8A-4147-A177-3AD203B41FA5}">
                      <a16:colId xmlns:a16="http://schemas.microsoft.com/office/drawing/2014/main" val="224370735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371360515"/>
                    </a:ext>
                  </a:extLst>
                </a:gridCol>
                <a:gridCol w="950383">
                  <a:extLst>
                    <a:ext uri="{9D8B030D-6E8A-4147-A177-3AD203B41FA5}">
                      <a16:colId xmlns:a16="http://schemas.microsoft.com/office/drawing/2014/main" val="505462853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192258810"/>
                    </a:ext>
                  </a:extLst>
                </a:gridCol>
                <a:gridCol w="950384">
                  <a:extLst>
                    <a:ext uri="{9D8B030D-6E8A-4147-A177-3AD203B41FA5}">
                      <a16:colId xmlns:a16="http://schemas.microsoft.com/office/drawing/2014/main" val="1911897775"/>
                    </a:ext>
                  </a:extLst>
                </a:gridCol>
                <a:gridCol w="950383">
                  <a:extLst>
                    <a:ext uri="{9D8B030D-6E8A-4147-A177-3AD203B41FA5}">
                      <a16:colId xmlns:a16="http://schemas.microsoft.com/office/drawing/2014/main" val="2169655969"/>
                    </a:ext>
                  </a:extLst>
                </a:gridCol>
              </a:tblGrid>
              <a:tr h="381000">
                <a:tc rowSpan="2" gridSpan="2"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　　　　　　　　　　</a:t>
                      </a: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材料</a:t>
                      </a:r>
                      <a:endParaRPr kumimoji="0" lang="en-US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成</a:t>
                      </a: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本種類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折現率</a:t>
                      </a: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3%</a:t>
                      </a: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計算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折現率</a:t>
                      </a: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7%</a:t>
                      </a: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計算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274028"/>
                  </a:ext>
                </a:extLst>
              </a:tr>
              <a:tr h="457200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PC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原材料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PP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替代材料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玻璃</a:t>
                      </a:r>
                      <a:endParaRPr kumimoji="0" lang="en-US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替代材料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4572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4572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4572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4572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PC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原材料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PP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替代材料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玻璃</a:t>
                      </a:r>
                      <a:endParaRPr kumimoji="0" lang="en-US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替代材料</a:t>
                      </a:r>
                      <a:r>
                        <a:rPr kumimoji="0" lang="en-US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605394"/>
                  </a:ext>
                </a:extLst>
              </a:tr>
              <a:tr h="315384">
                <a:tc rowSpan="5"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經濟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成本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資金成本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-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0.10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0.35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-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0.10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0.35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341839"/>
                  </a:ext>
                </a:extLst>
              </a:tr>
              <a:tr h="3153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起始成本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-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0.0055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0.0074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-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0.0055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0.0074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407747"/>
                  </a:ext>
                </a:extLst>
              </a:tr>
              <a:tr h="3153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營運成本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2.26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2.32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2.75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1.86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1.91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2.26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850614"/>
                  </a:ext>
                </a:extLst>
              </a:tr>
              <a:tr h="3153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生命終了成本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-0.028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-0.11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-0.20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-0.023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-0.094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-0.16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811307"/>
                  </a:ext>
                </a:extLst>
              </a:tr>
              <a:tr h="3153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間接成本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0.010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0.0082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0.0068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0.0084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0.0068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0.0056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706578"/>
                  </a:ext>
                </a:extLst>
              </a:tr>
              <a:tr h="315384">
                <a:tc gridSpan="2"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小計 經濟成本</a:t>
                      </a:r>
                      <a:r>
                        <a:rPr kumimoji="0" lang="zh-TW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zh-TW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美元 </a:t>
                      </a:r>
                      <a:r>
                        <a:rPr kumimoji="0" lang="en-US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個</a:t>
                      </a:r>
                      <a:r>
                        <a:rPr kumimoji="0" lang="en-US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2.24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2.32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2.91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1.84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1.93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2.46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269441"/>
                  </a:ext>
                </a:extLst>
              </a:tr>
              <a:tr h="315384">
                <a:tc rowSpan="6"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環境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與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社會</a:t>
                      </a:r>
                    </a:p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成本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水質衝擊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0.018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0.013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0.0051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0.014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0.011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0.0042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710637"/>
                  </a:ext>
                </a:extLst>
              </a:tr>
              <a:tr h="3153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空氣汙染排放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0.00010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0.00011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0.000090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0.000084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0.000087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0.00074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762727"/>
                  </a:ext>
                </a:extLst>
              </a:tr>
              <a:tr h="3153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溫室氣體排放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0.0023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0.0013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0.0013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0.0019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0.0011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0.0010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119057"/>
                  </a:ext>
                </a:extLst>
              </a:tr>
              <a:tr h="3153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廢棄物及處理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0.021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0.0066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0.010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0.017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0.0054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0.0083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352371"/>
                  </a:ext>
                </a:extLst>
              </a:tr>
              <a:tr h="3153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致死率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2.31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0.201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-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1.9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0.166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-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407912"/>
                  </a:ext>
                </a:extLst>
              </a:tr>
              <a:tr h="3153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發病率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0.039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0.00099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-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0.032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0.00081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-</a:t>
                      </a:r>
                      <a:endParaRPr kumimoji="0" lang="zh-TW" altLang="zh-TW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870187"/>
                  </a:ext>
                </a:extLst>
              </a:tr>
              <a:tr h="315384">
                <a:tc gridSpan="2"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小計 環境與社會成本</a:t>
                      </a:r>
                      <a:r>
                        <a:rPr kumimoji="0" lang="en-US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zh-TW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美元 </a:t>
                      </a:r>
                      <a:r>
                        <a:rPr kumimoji="0" lang="en-US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個</a:t>
                      </a:r>
                      <a:r>
                        <a:rPr kumimoji="0" lang="en-US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2.39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0.223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0.017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1.97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0.184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0.014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10496"/>
                  </a:ext>
                </a:extLst>
              </a:tr>
              <a:tr h="315384">
                <a:tc grid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合計</a:t>
                      </a:r>
                      <a:r>
                        <a:rPr kumimoji="0" lang="en-US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zh-TW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美元 </a:t>
                      </a:r>
                      <a:r>
                        <a:rPr kumimoji="0" lang="en-US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kumimoji="0" lang="zh-TW" alt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個</a:t>
                      </a:r>
                      <a:r>
                        <a:rPr kumimoji="0" lang="en-US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)</a:t>
                      </a:r>
                      <a:endParaRPr kumimoji="0" lang="zh-TW" altLang="en-US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4.62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2.54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2.92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3.81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2.11</a:t>
                      </a:r>
                      <a:endParaRPr kumimoji="0" lang="zh-TW" altLang="zh-TW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684213">
                        <a:lnSpc>
                          <a:spcPct val="90000"/>
                        </a:lnSpc>
                        <a:spcBef>
                          <a:spcPts val="750"/>
                        </a:spcBef>
                        <a:buFont typeface="Arial" panose="020B0604020202020204" pitchFamily="34" charset="0"/>
                        <a:defRPr sz="19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defRPr>
                      </a:lvl1pPr>
                      <a:lvl2pPr marL="742950" indent="-28575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684213">
                        <a:lnSpc>
                          <a:spcPct val="90000"/>
                        </a:lnSpc>
                        <a:spcBef>
                          <a:spcPts val="375"/>
                        </a:spcBef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684213" fontAlgn="base">
                        <a:lnSpc>
                          <a:spcPct val="90000"/>
                        </a:lnSpc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6842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zh-TW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華康中圓體"/>
                          <a:cs typeface="Times New Roman" panose="02020603050405020304" pitchFamily="18" charset="0"/>
                        </a:rPr>
                        <a:t>2.47</a:t>
                      </a:r>
                      <a:endParaRPr kumimoji="0" lang="zh-TW" altLang="zh-TW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華康中圓體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390874"/>
                  </a:ext>
                </a:extLst>
              </a:tr>
            </a:tbl>
          </a:graphicData>
        </a:graphic>
      </p:graphicFrame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02F4AC4-0837-463B-8745-312DE69E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4500" y="6493933"/>
            <a:ext cx="2743200" cy="364067"/>
          </a:xfrm>
        </p:spPr>
        <p:txBody>
          <a:bodyPr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A8CC5177-E6E1-4F0D-93FE-9495CDBA0BEF}" type="slidenum">
              <a:rPr lang="zh-TW" altLang="en-US" sz="1400" b="1">
                <a:solidFill>
                  <a:srgbClr val="333333">
                    <a:lumMod val="50000"/>
                  </a:srgbClr>
                </a:solidFill>
                <a:latin typeface="Arial" pitchFamily="34" charset="0"/>
                <a:ea typeface="新細明體" panose="02020500000000000000" pitchFamily="18" charset="-120"/>
              </a:rPr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zh-TW" altLang="en-US" sz="1400" b="1" dirty="0">
              <a:solidFill>
                <a:srgbClr val="333333">
                  <a:lumMod val="50000"/>
                </a:srgbClr>
              </a:solidFill>
              <a:latin typeface="Arial" pitchFamily="34" charset="0"/>
              <a:ea typeface="新細明體" panose="02020500000000000000" pitchFamily="18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16CFF51-D83B-4B1C-8886-E484EB551ECE}"/>
              </a:ext>
            </a:extLst>
          </p:cNvPr>
          <p:cNvSpPr/>
          <p:nvPr/>
        </p:nvSpPr>
        <p:spPr>
          <a:xfrm>
            <a:off x="8923240" y="6623509"/>
            <a:ext cx="2776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1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參考資料：</a:t>
            </a:r>
            <a:r>
              <a:rPr lang="en-US" altLang="zh-TW" sz="1200" b="1" dirty="0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Horvath &amp; Stokes (2012)</a:t>
            </a:r>
            <a:endParaRPr lang="zh-TW" altLang="en-US" sz="1200" b="1" dirty="0">
              <a:solidFill>
                <a:srgbClr val="333333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Rectangle 36">
            <a:extLst>
              <a:ext uri="{FF2B5EF4-FFF2-40B4-BE49-F238E27FC236}">
                <a16:creationId xmlns:a16="http://schemas.microsoft.com/office/drawing/2014/main" id="{7B9DC57D-909D-493D-B239-70B3BE8E2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51" y="287867"/>
            <a:ext cx="10883900" cy="74295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37931725" indent="-37474525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3600" b="1" dirty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</a:rPr>
              <a:t>案例：國外成本效益分析案例 </a:t>
            </a:r>
            <a:r>
              <a:rPr kumimoji="1" lang="en-US" altLang="zh-TW" sz="3600" b="1" dirty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</a:rPr>
              <a:t>–</a:t>
            </a:r>
            <a:r>
              <a:rPr kumimoji="1" lang="zh-TW" altLang="en-US" sz="3600" b="1" dirty="0">
                <a:solidFill>
                  <a:srgbClr val="54823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</a:rPr>
              <a:t> 嬰兒奶瓶材料替代</a:t>
            </a:r>
          </a:p>
        </p:txBody>
      </p:sp>
    </p:spTree>
    <p:extLst>
      <p:ext uri="{BB962C8B-B14F-4D97-AF65-F5344CB8AC3E}">
        <p14:creationId xmlns:p14="http://schemas.microsoft.com/office/powerpoint/2010/main" val="93385712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6">
            <a:extLst>
              <a:ext uri="{FF2B5EF4-FFF2-40B4-BE49-F238E27FC236}">
                <a16:creationId xmlns:a16="http://schemas.microsoft.com/office/drawing/2014/main" id="{17246DF4-5A5B-4442-A2FE-831176AB7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教育訓練－影片教學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3CBD9E41-3741-4017-A2C2-A6D983F224CA}" type="slidenum">
              <a:rPr lang="zh-TW" altLang="en-US">
                <a:solidFill>
                  <a:prstClr val="black">
                    <a:tint val="75000"/>
                  </a:prstClr>
                </a:solidFill>
                <a:ea typeface="新細明體" panose="02020500000000000000" pitchFamily="18" charset="-120"/>
              </a:rPr>
              <a:pPr defTabSz="609630"/>
              <a:t>67</a:t>
            </a:fld>
            <a:endParaRPr lang="zh-TW" altLang="en-US" dirty="0">
              <a:solidFill>
                <a:prstClr val="black">
                  <a:tint val="75000"/>
                </a:prstClr>
              </a:solidFill>
              <a:ea typeface="新細明體" panose="02020500000000000000" pitchFamily="18" charset="-120"/>
            </a:endParaRPr>
          </a:p>
        </p:txBody>
      </p:sp>
      <p:grpSp>
        <p:nvGrpSpPr>
          <p:cNvPr id="40" name="群組 39"/>
          <p:cNvGrpSpPr/>
          <p:nvPr/>
        </p:nvGrpSpPr>
        <p:grpSpPr>
          <a:xfrm>
            <a:off x="955332" y="3645710"/>
            <a:ext cx="9703145" cy="2487937"/>
            <a:chOff x="745780" y="3645708"/>
            <a:chExt cx="9703145" cy="2487936"/>
          </a:xfrm>
        </p:grpSpPr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F0F2482A-158E-46BB-82F1-6E3BDBA0276E}"/>
                </a:ext>
              </a:extLst>
            </p:cNvPr>
            <p:cNvSpPr txBox="1"/>
            <p:nvPr/>
          </p:nvSpPr>
          <p:spPr>
            <a:xfrm>
              <a:off x="745780" y="3645708"/>
              <a:ext cx="3313596" cy="497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65" indent="-285765" defTabSz="609630">
                <a:lnSpc>
                  <a:spcPct val="150000"/>
                </a:lnSpc>
                <a:buFont typeface="Wingdings" panose="05000000000000000000" pitchFamily="2" charset="2"/>
                <a:buChar char="n"/>
                <a:defRPr/>
              </a:pPr>
              <a:r>
                <a:rPr lang="zh-TW" altLang="en-US" sz="20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減碳知識</a:t>
              </a:r>
              <a:r>
                <a:rPr lang="en-US" altLang="zh-TW" sz="2000" b="1" baseline="300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F0F2482A-158E-46BB-82F1-6E3BDBA0276E}"/>
                </a:ext>
              </a:extLst>
            </p:cNvPr>
            <p:cNvSpPr txBox="1"/>
            <p:nvPr/>
          </p:nvSpPr>
          <p:spPr>
            <a:xfrm>
              <a:off x="1039397" y="4102723"/>
              <a:ext cx="9409528" cy="78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09630">
                <a:lnSpc>
                  <a:spcPct val="150000"/>
                </a:lnSpc>
                <a:defRPr/>
              </a:pP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邀請到國內環境面向首屈一指的專家，從認知、盤查、揭露、目標策略設定、減量到驗證，協助企業建構系統性的淨零碳排路徑。</a:t>
              </a:r>
              <a:endParaRPr lang="en-US" altLang="zh-TW" sz="1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pic>
          <p:nvPicPr>
            <p:cNvPr id="25" name="圖片 24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0411" y="5019894"/>
              <a:ext cx="1980000" cy="1112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2" name="圖片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8111" y="5019894"/>
              <a:ext cx="1980000" cy="11137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2978" y="5019894"/>
              <a:ext cx="1980000" cy="11137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3" name="圖片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15545" y="5019894"/>
              <a:ext cx="1980000" cy="11137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39" name="群組 38"/>
          <p:cNvGrpSpPr/>
          <p:nvPr/>
        </p:nvGrpSpPr>
        <p:grpSpPr>
          <a:xfrm>
            <a:off x="955332" y="968656"/>
            <a:ext cx="9703145" cy="2477674"/>
            <a:chOff x="650530" y="1054381"/>
            <a:chExt cx="9703145" cy="2477674"/>
          </a:xfrm>
        </p:grpSpPr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F0F2482A-158E-46BB-82F1-6E3BDBA0276E}"/>
                </a:ext>
              </a:extLst>
            </p:cNvPr>
            <p:cNvSpPr txBox="1"/>
            <p:nvPr/>
          </p:nvSpPr>
          <p:spPr>
            <a:xfrm>
              <a:off x="650530" y="1054381"/>
              <a:ext cx="3313596" cy="497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65" indent="-285765" defTabSz="609630">
                <a:lnSpc>
                  <a:spcPct val="150000"/>
                </a:lnSpc>
                <a:buFont typeface="Wingdings" panose="05000000000000000000" pitchFamily="2" charset="2"/>
                <a:buChar char="n"/>
                <a:defRPr/>
              </a:pPr>
              <a:r>
                <a:rPr lang="zh-TW" altLang="en-US" sz="2000" b="1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溫老師帶你做永續</a:t>
              </a:r>
              <a:endPara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F0F2482A-158E-46BB-82F1-6E3BDBA0276E}"/>
                </a:ext>
              </a:extLst>
            </p:cNvPr>
            <p:cNvSpPr txBox="1"/>
            <p:nvPr/>
          </p:nvSpPr>
          <p:spPr>
            <a:xfrm>
              <a:off x="944147" y="1511396"/>
              <a:ext cx="9409528" cy="78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09630">
                <a:lnSpc>
                  <a:spcPct val="150000"/>
                </a:lnSpc>
                <a:defRPr/>
              </a:pP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透過</a:t>
              </a:r>
              <a:r>
                <a:rPr lang="en-US" altLang="zh-TW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10</a:t>
              </a:r>
              <a:r>
                <a:rPr lang="zh-TW" altLang="en-US" sz="16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分鐘影片，讓大眾迅速瞭解、釐清最新的環境資訊，如：綠色金融、碳邊境調整機制、碳排放交易等，進而做出正確有效的判斷和決策。</a:t>
              </a:r>
            </a:p>
          </p:txBody>
        </p:sp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95161" y="2418305"/>
              <a:ext cx="1980000" cy="11137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20295" y="2418305"/>
              <a:ext cx="1980000" cy="11137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7" name="圖片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82861" y="2418305"/>
              <a:ext cx="1980000" cy="11137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8" name="圖片 3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57728" y="2418305"/>
              <a:ext cx="1980000" cy="11137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3022602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E006ADD-C196-4035-AFA8-8800481EA6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8551" y="475509"/>
            <a:ext cx="7896363" cy="5049948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FE0854B-9584-448B-BE4B-EB7A11A7990E}"/>
              </a:ext>
            </a:extLst>
          </p:cNvPr>
          <p:cNvSpPr txBox="1"/>
          <p:nvPr/>
        </p:nvSpPr>
        <p:spPr>
          <a:xfrm>
            <a:off x="6225474" y="2989693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敬請指教</a:t>
            </a:r>
          </a:p>
        </p:txBody>
      </p:sp>
    </p:spTree>
    <p:extLst>
      <p:ext uri="{BB962C8B-B14F-4D97-AF65-F5344CB8AC3E}">
        <p14:creationId xmlns:p14="http://schemas.microsoft.com/office/powerpoint/2010/main" val="1437868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1A5BF1D-7457-AD4D-A573-61919D4F7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60" r="27710"/>
          <a:stretch/>
        </p:blipFill>
        <p:spPr>
          <a:xfrm>
            <a:off x="20" y="12"/>
            <a:ext cx="2970445" cy="338326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1E2F06B-49F3-BD42-BB58-9E8F9E2ACE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834" b="2"/>
          <a:stretch/>
        </p:blipFill>
        <p:spPr>
          <a:xfrm>
            <a:off x="3072958" y="11"/>
            <a:ext cx="2970465" cy="338326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025DE98-C9CF-C94C-9404-7A4370C1DC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14728"/>
          <a:stretch/>
        </p:blipFill>
        <p:spPr>
          <a:xfrm>
            <a:off x="6145909" y="11"/>
            <a:ext cx="2971800" cy="3383268"/>
          </a:xfrm>
          <a:prstGeom prst="rect">
            <a:avLst/>
          </a:prstGeom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8580989-0046-334D-851A-8D1323F27C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79" r="27368" b="2"/>
          <a:stretch/>
        </p:blipFill>
        <p:spPr>
          <a:xfrm>
            <a:off x="9220200" y="11"/>
            <a:ext cx="2971800" cy="338326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D71982F-02B7-6C4F-B60F-EC208B6900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810"/>
          <a:stretch/>
        </p:blipFill>
        <p:spPr>
          <a:xfrm>
            <a:off x="-1017" y="3474720"/>
            <a:ext cx="6044439" cy="33832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D83F0FF-47F1-2041-9831-74AE37CD9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5" y="3799274"/>
            <a:ext cx="5193748" cy="637124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354"/>
            <a:r>
              <a:rPr kumimoji="1" lang="zh-TW" altLang="en-US" sz="2800" dirty="0"/>
              <a:t>德州暴風雪帶來</a:t>
            </a:r>
            <a:r>
              <a:rPr lang="zh-TW" altLang="en-US" sz="2800" dirty="0"/>
              <a:t>經濟指標崩壞</a:t>
            </a:r>
            <a:endParaRPr kumimoji="1" lang="en-US" altLang="zh-TW" sz="28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6F481B2-3032-45F4-8F63-977671C17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9" y="4510587"/>
            <a:ext cx="5366611" cy="1758732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2000" dirty="0"/>
              <a:t>約</a:t>
            </a:r>
            <a:r>
              <a:rPr lang="en-US" altLang="zh-TW" sz="2000" dirty="0"/>
              <a:t>1430</a:t>
            </a:r>
            <a:r>
              <a:rPr lang="zh-TW" altLang="en-US" sz="2000" dirty="0"/>
              <a:t>萬人缺乏乾淨飲水</a:t>
            </a:r>
            <a:endParaRPr lang="en-US" altLang="zh-TW" sz="2000" dirty="0"/>
          </a:p>
          <a:p>
            <a:r>
              <a:rPr lang="zh-TW" altLang="en-US" sz="2000" dirty="0"/>
              <a:t>一度</a:t>
            </a:r>
            <a:r>
              <a:rPr lang="en-US" altLang="zh-TW" sz="2000" dirty="0"/>
              <a:t>400</a:t>
            </a:r>
            <a:r>
              <a:rPr lang="zh-TW" altLang="en-US" sz="2000" dirty="0"/>
              <a:t>萬人斷電的情況</a:t>
            </a:r>
            <a:endParaRPr lang="en-US" altLang="zh-TW" sz="2000" dirty="0"/>
          </a:p>
          <a:p>
            <a:r>
              <a:rPr lang="zh-TW" altLang="en-US" sz="2000" dirty="0"/>
              <a:t>居民收到電費帳單，竟暴漲近</a:t>
            </a:r>
            <a:r>
              <a:rPr lang="en-US" altLang="zh-TW" sz="2000" dirty="0"/>
              <a:t>200</a:t>
            </a:r>
            <a:r>
              <a:rPr lang="zh-TW" altLang="en-US" sz="2000" dirty="0"/>
              <a:t>倍，達到了</a:t>
            </a:r>
            <a:r>
              <a:rPr lang="en-US" altLang="zh-TW" sz="2000" dirty="0"/>
              <a:t>12000</a:t>
            </a:r>
            <a:r>
              <a:rPr lang="zh-TW" altLang="en-US" sz="2000" dirty="0"/>
              <a:t>美元</a:t>
            </a:r>
            <a:endParaRPr lang="en-US" altLang="zh-TW" sz="20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AB9B130-46F9-724C-BA8D-FFB5D85E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0790" y="6312960"/>
            <a:ext cx="61301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609585">
              <a:spcAft>
                <a:spcPts val="600"/>
              </a:spcAft>
            </a:pPr>
            <a:fld id="{3CBD9E41-3741-4017-A2C2-A6D983F224CA}" type="slidenum">
              <a:rPr lang="en-US" altLang="zh-TW">
                <a:solidFill>
                  <a:srgbClr val="FFFFFF"/>
                </a:solidFill>
                <a:ea typeface="微軟正黑體"/>
              </a:rPr>
              <a:pPr defTabSz="609585">
                <a:spcAft>
                  <a:spcPts val="600"/>
                </a:spcAft>
              </a:pPr>
              <a:t>7</a:t>
            </a:fld>
            <a:endParaRPr lang="en-US" altLang="zh-TW">
              <a:solidFill>
                <a:srgbClr val="FFFFFF"/>
              </a:solidFill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25491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>
            <a:extLst>
              <a:ext uri="{FF2B5EF4-FFF2-40B4-BE49-F238E27FC236}">
                <a16:creationId xmlns:a16="http://schemas.microsoft.com/office/drawing/2014/main" id="{72C6527A-66AE-40F7-9222-CF1AFB45625A}"/>
              </a:ext>
            </a:extLst>
          </p:cNvPr>
          <p:cNvSpPr>
            <a:spLocks noChangeShapeType="1"/>
          </p:cNvSpPr>
          <p:nvPr/>
        </p:nvSpPr>
        <p:spPr bwMode="black">
          <a:xfrm flipV="1">
            <a:off x="1104455" y="3198512"/>
            <a:ext cx="5777084" cy="0"/>
          </a:xfrm>
          <a:prstGeom prst="line">
            <a:avLst/>
          </a:prstGeom>
          <a:noFill/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585">
              <a:defRPr/>
            </a:pPr>
            <a:endParaRPr lang="zh-TW" altLang="en-US" dirty="0">
              <a:solidFill>
                <a:prstClr val="black"/>
              </a:solidFill>
              <a:latin typeface="Arial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2995E0E7-CF07-42F2-ACFB-C5EDFB70A9D2}"/>
              </a:ext>
            </a:extLst>
          </p:cNvPr>
          <p:cNvSpPr>
            <a:spLocks noChangeShapeType="1"/>
          </p:cNvSpPr>
          <p:nvPr/>
        </p:nvSpPr>
        <p:spPr bwMode="black">
          <a:xfrm flipV="1">
            <a:off x="1104455" y="4166977"/>
            <a:ext cx="5777084" cy="0"/>
          </a:xfrm>
          <a:prstGeom prst="line">
            <a:avLst/>
          </a:prstGeom>
          <a:noFill/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585">
              <a:defRPr/>
            </a:pPr>
            <a:endParaRPr lang="zh-TW" altLang="en-US" dirty="0">
              <a:solidFill>
                <a:prstClr val="black"/>
              </a:solidFill>
              <a:latin typeface="Arial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Line 4">
            <a:extLst>
              <a:ext uri="{FF2B5EF4-FFF2-40B4-BE49-F238E27FC236}">
                <a16:creationId xmlns:a16="http://schemas.microsoft.com/office/drawing/2014/main" id="{F9A77043-A37B-4091-8D19-303346EDCC69}"/>
              </a:ext>
            </a:extLst>
          </p:cNvPr>
          <p:cNvSpPr>
            <a:spLocks noChangeShapeType="1"/>
          </p:cNvSpPr>
          <p:nvPr/>
        </p:nvSpPr>
        <p:spPr bwMode="black">
          <a:xfrm flipV="1">
            <a:off x="1104455" y="5174977"/>
            <a:ext cx="5777084" cy="0"/>
          </a:xfrm>
          <a:prstGeom prst="line">
            <a:avLst/>
          </a:prstGeom>
          <a:noFill/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585">
              <a:defRPr/>
            </a:pPr>
            <a:endParaRPr lang="zh-TW" altLang="en-US" dirty="0">
              <a:solidFill>
                <a:prstClr val="black"/>
              </a:solidFill>
              <a:latin typeface="Arial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id="{407BB85D-20CA-4513-9D9E-A584109A2415}"/>
              </a:ext>
            </a:extLst>
          </p:cNvPr>
          <p:cNvSpPr>
            <a:spLocks noChangeShapeType="1"/>
          </p:cNvSpPr>
          <p:nvPr/>
        </p:nvSpPr>
        <p:spPr bwMode="black">
          <a:xfrm flipV="1">
            <a:off x="1214183" y="5821203"/>
            <a:ext cx="5777084" cy="0"/>
          </a:xfrm>
          <a:prstGeom prst="line">
            <a:avLst/>
          </a:prstGeom>
          <a:noFill/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585">
              <a:defRPr/>
            </a:pPr>
            <a:endParaRPr lang="zh-TW" altLang="en-US" dirty="0">
              <a:solidFill>
                <a:prstClr val="black"/>
              </a:solidFill>
              <a:latin typeface="Arial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C3D0BB44-E1B7-4C66-9CE4-3FA392278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668" y="164951"/>
            <a:ext cx="10548133" cy="648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微軟正黑體" panose="020B0604030504040204" pitchFamily="34" charset="-120"/>
                <a:cs typeface="Calibri" panose="020F0502020204030204" pitchFamily="34" charset="0"/>
              </a:rPr>
              <a:t>2030</a:t>
            </a:r>
            <a:r>
              <a:rPr lang="zh-TW" altLang="en-US" dirty="0">
                <a:ea typeface="微軟正黑體" panose="020B0604030504040204" pitchFamily="34" charset="-120"/>
                <a:cs typeface="Calibri" panose="020F0502020204030204" pitchFamily="34" charset="0"/>
              </a:rPr>
              <a:t>年為永續關鍵年</a:t>
            </a:r>
            <a:endParaRPr kumimoji="1" lang="zh-TW" altLang="en-US" dirty="0"/>
          </a:p>
        </p:txBody>
      </p:sp>
      <p:sp>
        <p:nvSpPr>
          <p:cNvPr id="10" name="投影片編號版面配置區 3">
            <a:extLst>
              <a:ext uri="{FF2B5EF4-FFF2-40B4-BE49-F238E27FC236}">
                <a16:creationId xmlns:a16="http://schemas.microsoft.com/office/drawing/2014/main" id="{2571E57B-9F35-4E8E-ADEC-16B713ED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0000" y="6356350"/>
            <a:ext cx="2275200" cy="365125"/>
          </a:xfrm>
        </p:spPr>
        <p:txBody>
          <a:bodyPr/>
          <a:lstStyle/>
          <a:p>
            <a:pPr defTabSz="609585">
              <a:defRPr/>
            </a:pPr>
            <a:fld id="{3CBD9E41-3741-4017-A2C2-A6D983F224CA}" type="slidenum">
              <a:rPr lang="zh-TW" altLang="en-US">
                <a:solidFill>
                  <a:prstClr val="white">
                    <a:lumMod val="50000"/>
                  </a:prstClr>
                </a:solidFill>
                <a:ea typeface="微軟正黑體"/>
              </a:rPr>
              <a:pPr defTabSz="609585">
                <a:defRPr/>
              </a:pPr>
              <a:t>8</a:t>
            </a:fld>
            <a:endParaRPr lang="zh-TW" altLang="en-US" dirty="0">
              <a:solidFill>
                <a:prstClr val="white">
                  <a:lumMod val="50000"/>
                </a:prstClr>
              </a:solidFill>
              <a:ea typeface="微軟正黑體"/>
            </a:endParaRPr>
          </a:p>
        </p:txBody>
      </p:sp>
      <p:pic>
        <p:nvPicPr>
          <p:cNvPr id="7170" name="Picture 2" descr="SDGs — What are the goals to save our world? | by Katharina Buiten |  tech2impact | Medium">
            <a:extLst>
              <a:ext uri="{FF2B5EF4-FFF2-40B4-BE49-F238E27FC236}">
                <a16:creationId xmlns:a16="http://schemas.microsoft.com/office/drawing/2014/main" id="{7D5D311D-5681-2939-C240-24153E1CC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07" y="1036796"/>
            <a:ext cx="10925385" cy="575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425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094F465-DD88-70E1-6FC9-0BAB96AC15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A661AE6-32E0-4D9A-8B9E-05894A0EDE4A}" type="slidenum">
              <a:rPr lang="en-US" altLang="zh-TW" smtClean="0"/>
              <a:pPr>
                <a:defRPr/>
              </a:pPr>
              <a:t>9</a:t>
            </a:fld>
            <a:endParaRPr lang="en-US" altLang="zh-TW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945B698-A4E1-9EEE-9915-991458BD27C4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2641208" y="3089676"/>
            <a:ext cx="6909584" cy="678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731502" eaLnBrk="0" fontAlgn="base" hangingPunct="0">
              <a:spcAft>
                <a:spcPts val="960"/>
              </a:spcAft>
              <a:buClr>
                <a:srgbClr val="000000"/>
              </a:buClr>
              <a:buSzPct val="110000"/>
              <a:defRPr/>
            </a:pPr>
            <a:r>
              <a:rPr kumimoji="1" lang="zh-TW" altLang="en-US" sz="4400" b="1" dirty="0">
                <a:solidFill>
                  <a:prstClr val="black"/>
                </a:solidFill>
                <a:latin typeface="Calibri" panose="020F0502020204030204"/>
                <a:ea typeface="微軟正黑體" panose="020B0604030504040204" pitchFamily="34" charset="-120"/>
                <a:cs typeface="Arial"/>
                <a:sym typeface="Arial"/>
              </a:rPr>
              <a:t>企業環境外部成本知多少？</a:t>
            </a:r>
            <a:endParaRPr kumimoji="1" lang="en-US" altLang="zh-TW" sz="4400" b="1" dirty="0">
              <a:solidFill>
                <a:prstClr val="black"/>
              </a:solidFill>
              <a:latin typeface="Calibri" panose="020F0502020204030204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581E0B8C-F3DB-083A-AAB6-7E3FB3C73CC3}"/>
              </a:ext>
            </a:extLst>
          </p:cNvPr>
          <p:cNvSpPr txBox="1"/>
          <p:nvPr/>
        </p:nvSpPr>
        <p:spPr>
          <a:xfrm>
            <a:off x="5035387" y="4906155"/>
            <a:ext cx="6736891" cy="108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defTabSz="1219170">
              <a:lnSpc>
                <a:spcPts val="4440"/>
              </a:lnSpc>
              <a:buClr>
                <a:srgbClr val="000000"/>
              </a:buClr>
            </a:pPr>
            <a:r>
              <a:rPr lang="en-US" sz="3195" kern="0" dirty="0" err="1">
                <a:solidFill>
                  <a:srgbClr val="03989E"/>
                </a:solidFill>
                <a:latin typeface="Arial"/>
                <a:ea typeface="思源宋体-超粗体"/>
                <a:cs typeface="Arial"/>
                <a:sym typeface="Arial"/>
              </a:rPr>
              <a:t>環境外部成本的風險</a:t>
            </a:r>
            <a:r>
              <a:rPr lang="en-US" sz="3195" kern="0" dirty="0">
                <a:solidFill>
                  <a:srgbClr val="03989E"/>
                </a:solidFill>
                <a:latin typeface="Arial"/>
                <a:ea typeface="思源宋体-超粗体"/>
                <a:cs typeface="Arial"/>
                <a:sym typeface="Arial"/>
              </a:rPr>
              <a:t>？</a:t>
            </a:r>
          </a:p>
          <a:p>
            <a:pPr algn="r" defTabSz="1219170">
              <a:lnSpc>
                <a:spcPts val="4440"/>
              </a:lnSpc>
              <a:buClr>
                <a:srgbClr val="000000"/>
              </a:buClr>
            </a:pPr>
            <a:r>
              <a:rPr lang="en-US" sz="3195" kern="0" dirty="0" err="1">
                <a:solidFill>
                  <a:srgbClr val="03989E"/>
                </a:solidFill>
                <a:latin typeface="Arial"/>
                <a:ea typeface="思源宋体-超粗体"/>
                <a:cs typeface="Arial"/>
                <a:sym typeface="Arial"/>
              </a:rPr>
              <a:t>碳定價下的經濟競爭力</a:t>
            </a:r>
            <a:r>
              <a:rPr lang="en-US" sz="3195" kern="0" dirty="0">
                <a:solidFill>
                  <a:srgbClr val="03989E"/>
                </a:solidFill>
                <a:latin typeface="Arial"/>
                <a:ea typeface="思源宋体-超粗体"/>
                <a:cs typeface="Arial"/>
                <a:sym typeface="Arial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4239537574"/>
      </p:ext>
    </p:extLst>
  </p:cSld>
  <p:clrMapOvr>
    <a:masterClrMapping/>
  </p:clrMapOvr>
  <p:transition spd="slow">
    <p:cover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S0wzOvQ8a50SA42PUNRg"/>
</p:tagLst>
</file>

<file path=ppt/theme/theme1.xml><?xml version="1.0" encoding="utf-8"?>
<a:theme xmlns:a="http://schemas.openxmlformats.org/drawingml/2006/main" name="新版logo簡報範本">
  <a:themeElements>
    <a:clrScheme name="自訂 1">
      <a:dk1>
        <a:sysClr val="windowText" lastClr="000000"/>
      </a:dk1>
      <a:lt1>
        <a:srgbClr val="FFFFFF"/>
      </a:lt1>
      <a:dk2>
        <a:srgbClr val="44546A"/>
      </a:dk2>
      <a:lt2>
        <a:srgbClr val="00909E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2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rgbClr val="27496D"/>
          </a:solidFill>
        </a:ln>
        <a:effectLst/>
      </a:spPr>
      <a:bodyPr rtlCol="0" anchor="ctr"/>
      <a:lstStyle>
        <a:defPPr algn="ctr">
          <a:defRPr sz="1700" dirty="0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s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1116 永豐餘 邁向碳中和的企業之道（温麗琪）" id="{9EF282C7-6A8E-944F-9178-DB3931C7764F}" vid="{66A6479E-C8E8-4442-A9CC-EC63B85E787D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主题5">
  <a:themeElements>
    <a:clrScheme name="經濟學人配色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794A7"/>
      </a:accent1>
      <a:accent2>
        <a:srgbClr val="014D64"/>
      </a:accent2>
      <a:accent3>
        <a:srgbClr val="76C0C1"/>
      </a:accent3>
      <a:accent4>
        <a:srgbClr val="01A2D9"/>
      </a:accent4>
      <a:accent5>
        <a:srgbClr val="7AD2F6"/>
      </a:accent5>
      <a:accent6>
        <a:srgbClr val="00887D"/>
      </a:accent6>
      <a:hlink>
        <a:srgbClr val="ADADAD"/>
      </a:hlink>
      <a:folHlink>
        <a:srgbClr val="7C260B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7.xml><?xml version="1.0" encoding="utf-8"?>
<a:theme xmlns:a="http://schemas.openxmlformats.org/drawingml/2006/main" name="1_新版logo簡報範本">
  <a:themeElements>
    <a:clrScheme name="自訂 1">
      <a:dk1>
        <a:srgbClr val="000000"/>
      </a:dk1>
      <a:lt1>
        <a:srgbClr val="FFFFFF"/>
      </a:lt1>
      <a:dk2>
        <a:srgbClr val="44546A"/>
      </a:dk2>
      <a:lt2>
        <a:srgbClr val="00909E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3795</TotalTime>
  <Words>7653</Words>
  <Application>Microsoft Office PowerPoint</Application>
  <PresentationFormat>寬螢幕</PresentationFormat>
  <Paragraphs>808</Paragraphs>
  <Slides>68</Slides>
  <Notes>36</Notes>
  <HiddenSlides>0</HiddenSlides>
  <MMClips>0</MMClips>
  <ScaleCrop>false</ScaleCrop>
  <HeadingPairs>
    <vt:vector size="8" baseType="variant">
      <vt:variant>
        <vt:lpstr>使用字型</vt:lpstr>
      </vt:variant>
      <vt:variant>
        <vt:i4>20</vt:i4>
      </vt:variant>
      <vt:variant>
        <vt:lpstr>佈景主題</vt:lpstr>
      </vt:variant>
      <vt:variant>
        <vt:i4>7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68</vt:i4>
      </vt:variant>
    </vt:vector>
  </HeadingPairs>
  <TitlesOfParts>
    <vt:vector size="96" baseType="lpstr">
      <vt:lpstr>Glacial Indifference</vt:lpstr>
      <vt:lpstr>Glacial Indifference Bold</vt:lpstr>
      <vt:lpstr>Heiti TC Light</vt:lpstr>
      <vt:lpstr>LANTINGHEI SC DEMIBOLD</vt:lpstr>
      <vt:lpstr>Microsoft JhengHei Light</vt:lpstr>
      <vt:lpstr>微软雅黑</vt:lpstr>
      <vt:lpstr>微软雅黑</vt:lpstr>
      <vt:lpstr>Noto Sans Symbols</vt:lpstr>
      <vt:lpstr>微軟正黑體</vt:lpstr>
      <vt:lpstr>微軟正黑體</vt:lpstr>
      <vt:lpstr>PMingLiU</vt:lpstr>
      <vt:lpstr>PMingLiU</vt:lpstr>
      <vt:lpstr>楷體-繁</vt:lpstr>
      <vt:lpstr>標楷體</vt:lpstr>
      <vt:lpstr>Arial</vt:lpstr>
      <vt:lpstr>Calibri</vt:lpstr>
      <vt:lpstr>Calibri Light</vt:lpstr>
      <vt:lpstr>Cambria Math</vt:lpstr>
      <vt:lpstr>Times New Roman</vt:lpstr>
      <vt:lpstr>Wingdings</vt:lpstr>
      <vt:lpstr>新版logo簡報範本</vt:lpstr>
      <vt:lpstr>Contents Slide Master</vt:lpstr>
      <vt:lpstr>5_Office 佈景主題</vt:lpstr>
      <vt:lpstr>Office 佈景主題</vt:lpstr>
      <vt:lpstr>5_Office Theme</vt:lpstr>
      <vt:lpstr>主题5</vt:lpstr>
      <vt:lpstr>1_新版logo簡報範本</vt:lpstr>
      <vt:lpstr>think-cell Slide</vt:lpstr>
      <vt:lpstr>ESG的企業意涵與永續金融─紡織業如何推展ESG</vt:lpstr>
      <vt:lpstr>自我介紹</vt:lpstr>
      <vt:lpstr>PowerPoint 簡報</vt:lpstr>
      <vt:lpstr>PowerPoint 簡報</vt:lpstr>
      <vt:lpstr>IPCC第六次評估報告（AR6）</vt:lpstr>
      <vt:lpstr>《刺胳針倒數》：氣候變遷嚴重威脅人類健康，所有指標都在惡化！</vt:lpstr>
      <vt:lpstr>德州暴風雪帶來經濟指標崩壞</vt:lpstr>
      <vt:lpstr>2030年為永續關鍵年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歐盟永續分類標準</vt:lpstr>
      <vt:lpstr>分類法下資金可導入之經濟活動 </vt:lpstr>
      <vt:lpstr>PowerPoint 簡報</vt:lpstr>
      <vt:lpstr>六大環境目的</vt:lpstr>
      <vt:lpstr>蒙特婁議定書　蒙特婁破壞臭氧層物質管制議定書 Montreal Protocol on Substances that Deplete the Ozone Layer</vt:lpstr>
      <vt:lpstr>環境目的貢獻之相互關聯</vt:lpstr>
      <vt:lpstr>礦業（非金屬製程） – 水泥生產　歐盟 </vt:lpstr>
      <vt:lpstr>金屬製程 – 鋼鐵生產　歐盟 鋼鐵</vt:lpstr>
      <vt:lpstr>不動產/建築業 – 新建築物　歐盟 </vt:lpstr>
      <vt:lpstr>不動產/建築業 – 既有建築物翻新　歐盟 </vt:lpstr>
      <vt:lpstr>歐盟分類標準規則：運輸業-客運與商用車輛氣候變遷減緩標準 1/2</vt:lpstr>
      <vt:lpstr>歐盟分類標準規則：運輸業-客運與商用車輛氣候變遷減緩標準 2/2</vt:lpstr>
      <vt:lpstr>PowerPoint 簡報</vt:lpstr>
      <vt:lpstr>PowerPoint 簡報</vt:lpstr>
      <vt:lpstr> 歐洲綠色新政 Fit for 55</vt:lpstr>
      <vt:lpstr>PowerPoint 簡報</vt:lpstr>
      <vt:lpstr>PowerPoint 簡報</vt:lpstr>
      <vt:lpstr>碳排放交易市場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綠色供應鏈電子業案例-Apple</vt:lpstr>
      <vt:lpstr>PowerPoint 簡報</vt:lpstr>
      <vt:lpstr>綠色供應鏈食品業案例-雀巢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挑戰一：難以接軌國際，形成貿易障礙</vt:lpstr>
      <vt:lpstr>台灣不僅不是國際環保協議的會員國，且國內綠色金融離世界太遙遠………</vt:lpstr>
      <vt:lpstr>挑戰二：欠缺科學量測，難有目標策略</vt:lpstr>
      <vt:lpstr>看不見的環境成本</vt:lpstr>
      <vt:lpstr>挑戰三：環境市場不彰，需要法制力量</vt:lpstr>
      <vt:lpstr>PowerPoint 簡報</vt:lpstr>
      <vt:lpstr>教育訓練－影片教學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減碳知識家</dc:title>
  <dc:creator>中經院cier-溫麗琪lihchyiwen</dc:creator>
  <cp:lastModifiedBy>CIER-CGE</cp:lastModifiedBy>
  <cp:revision>17</cp:revision>
  <dcterms:created xsi:type="dcterms:W3CDTF">2022-08-22T04:21:42Z</dcterms:created>
  <dcterms:modified xsi:type="dcterms:W3CDTF">2022-12-05T06:57:21Z</dcterms:modified>
</cp:coreProperties>
</file>