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5" r:id="rId2"/>
    <p:sldId id="4354" r:id="rId3"/>
    <p:sldId id="4409" r:id="rId4"/>
    <p:sldId id="4411" r:id="rId5"/>
    <p:sldId id="4379" r:id="rId6"/>
    <p:sldId id="4412" r:id="rId7"/>
    <p:sldId id="4413" r:id="rId8"/>
    <p:sldId id="4414" r:id="rId9"/>
    <p:sldId id="4416" r:id="rId1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F2D"/>
    <a:srgbClr val="76D6FF"/>
    <a:srgbClr val="00FDFF"/>
    <a:srgbClr val="08A33D"/>
    <a:srgbClr val="66FF33"/>
    <a:srgbClr val="D7E4BD"/>
    <a:srgbClr val="66FF66"/>
    <a:srgbClr val="E5C089"/>
    <a:srgbClr val="FFFF00"/>
    <a:srgbClr val="B28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21" autoAdjust="0"/>
    <p:restoredTop sz="93373" autoAdjust="0"/>
  </p:normalViewPr>
  <p:slideViewPr>
    <p:cSldViewPr>
      <p:cViewPr>
        <p:scale>
          <a:sx n="100" d="100"/>
          <a:sy n="100" d="100"/>
        </p:scale>
        <p:origin x="552" y="7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7767-D3E8-4B10-A72F-A0324AC04851}" type="datetimeFigureOut">
              <a:rPr lang="en-US" smtClean="0"/>
              <a:pPr/>
              <a:t>11/30/22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84AA1-8EDF-4195-A8F3-FEA313547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4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2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3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7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7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9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07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4AA1-8EDF-4195-A8F3-FEA3135473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3DD7EB-71E6-4EB3-B18B-432F36D622FA}"/>
              </a:ext>
            </a:extLst>
          </p:cNvPr>
          <p:cNvSpPr/>
          <p:nvPr userDrawn="1"/>
        </p:nvSpPr>
        <p:spPr>
          <a:xfrm>
            <a:off x="0" y="699542"/>
            <a:ext cx="9144000" cy="444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C775C2-8A74-455F-AF07-1273C6729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91706"/>
            <a:ext cx="1103586" cy="55179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FC13DB1-1F83-4C68-BA39-B7493F51B331}"/>
              </a:ext>
            </a:extLst>
          </p:cNvPr>
          <p:cNvSpPr/>
          <p:nvPr userDrawn="1"/>
        </p:nvSpPr>
        <p:spPr>
          <a:xfrm>
            <a:off x="1116342" y="4867603"/>
            <a:ext cx="8014902" cy="720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879A35-8EB3-4DB4-BB45-7B5EF84C6D4F}"/>
              </a:ext>
            </a:extLst>
          </p:cNvPr>
          <p:cNvSpPr/>
          <p:nvPr userDrawn="1"/>
        </p:nvSpPr>
        <p:spPr>
          <a:xfrm>
            <a:off x="971600" y="0"/>
            <a:ext cx="8172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6BB3D35-1C34-4C56-B47E-53C945AA4A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414" y="4591706"/>
            <a:ext cx="1103586" cy="55179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FF350F4-9FBB-468D-A9A5-8548BE6099DA}"/>
              </a:ext>
            </a:extLst>
          </p:cNvPr>
          <p:cNvSpPr/>
          <p:nvPr userDrawn="1"/>
        </p:nvSpPr>
        <p:spPr>
          <a:xfrm>
            <a:off x="971600" y="4867603"/>
            <a:ext cx="7068814" cy="720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63FEE532-3386-0665-7EE2-E2733DBDF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486"/>
          <a:stretch/>
        </p:blipFill>
        <p:spPr>
          <a:xfrm>
            <a:off x="0" y="-28376"/>
            <a:ext cx="9144000" cy="58390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5FC2B63-F767-4E8B-3613-9DBCE06ACBAA}"/>
              </a:ext>
            </a:extLst>
          </p:cNvPr>
          <p:cNvSpPr/>
          <p:nvPr userDrawn="1"/>
        </p:nvSpPr>
        <p:spPr>
          <a:xfrm>
            <a:off x="1" y="4803998"/>
            <a:ext cx="7895034" cy="90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F43B903-6350-F053-E716-B58B8485AA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034" y="4535164"/>
            <a:ext cx="1250228" cy="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2E2CE22-CBD3-E271-468E-91AE0F4CD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162" b="24286"/>
          <a:stretch/>
        </p:blipFill>
        <p:spPr>
          <a:xfrm>
            <a:off x="0" y="-28376"/>
            <a:ext cx="899592" cy="519241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EAE9662-0E75-3E2B-B1B5-9103005EC9E7}"/>
              </a:ext>
            </a:extLst>
          </p:cNvPr>
          <p:cNvSpPr/>
          <p:nvPr userDrawn="1"/>
        </p:nvSpPr>
        <p:spPr>
          <a:xfrm>
            <a:off x="899592" y="4803997"/>
            <a:ext cx="7116571" cy="90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E2FF9A-7547-D2D7-D9C4-B1A99987A8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336" y="4598532"/>
            <a:ext cx="1109925" cy="5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3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3DD7EB-71E6-4EB3-B18B-432F36D622FA}"/>
              </a:ext>
            </a:extLst>
          </p:cNvPr>
          <p:cNvSpPr/>
          <p:nvPr userDrawn="1"/>
        </p:nvSpPr>
        <p:spPr>
          <a:xfrm>
            <a:off x="0" y="699542"/>
            <a:ext cx="9144000" cy="444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FC13DB1-1F83-4C68-BA39-B7493F51B331}"/>
              </a:ext>
            </a:extLst>
          </p:cNvPr>
          <p:cNvSpPr/>
          <p:nvPr userDrawn="1"/>
        </p:nvSpPr>
        <p:spPr>
          <a:xfrm>
            <a:off x="1129098" y="4764526"/>
            <a:ext cx="8014902" cy="2554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C463A3C-3834-45FE-AC0F-061038F36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1625"/>
            <a:ext cx="1109925" cy="5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9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fficePLUS-1">
            <a:hlinkClick r:id="rId2"/>
            <a:extLst>
              <a:ext uri="{FF2B5EF4-FFF2-40B4-BE49-F238E27FC236}">
                <a16:creationId xmlns:a16="http://schemas.microsoft.com/office/drawing/2014/main" id="{4A627E62-6DD7-406A-89F8-1478F332C2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49" y="238058"/>
            <a:ext cx="137160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80" r:id="rId4"/>
    <p:sldLayoutId id="2147483683" r:id="rId5"/>
    <p:sldLayoutId id="2147483682" r:id="rId6"/>
    <p:sldLayoutId id="2147483684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fficePLUS.cn-1">
            <a:extLst>
              <a:ext uri="{FF2B5EF4-FFF2-40B4-BE49-F238E27FC236}">
                <a16:creationId xmlns:a16="http://schemas.microsoft.com/office/drawing/2014/main" id="{7D7255E2-E066-40B3-B016-096AB4C76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B9E74079-098B-5EE5-095D-91AFAB422889}"/>
              </a:ext>
            </a:extLst>
          </p:cNvPr>
          <p:cNvGrpSpPr/>
          <p:nvPr/>
        </p:nvGrpSpPr>
        <p:grpSpPr>
          <a:xfrm>
            <a:off x="356517" y="1800620"/>
            <a:ext cx="5585374" cy="1015663"/>
            <a:chOff x="356517" y="1800620"/>
            <a:chExt cx="5585374" cy="1015663"/>
          </a:xfrm>
        </p:grpSpPr>
        <p:sp>
          <p:nvSpPr>
            <p:cNvPr id="7" name="OfficePLUS.cn-2">
              <a:extLst>
                <a:ext uri="{FF2B5EF4-FFF2-40B4-BE49-F238E27FC236}">
                  <a16:creationId xmlns:a16="http://schemas.microsoft.com/office/drawing/2014/main" id="{661A80DB-CC8D-430C-B562-8A6D4E237E2E}"/>
                </a:ext>
              </a:extLst>
            </p:cNvPr>
            <p:cNvSpPr txBox="1"/>
            <p:nvPr/>
          </p:nvSpPr>
          <p:spPr>
            <a:xfrm>
              <a:off x="356517" y="1800620"/>
              <a:ext cx="954107" cy="10156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菁</a:t>
              </a:r>
              <a:endParaRPr lang="zh-CN" altLang="en-US" sz="60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OfficePLUS.cn-3">
              <a:extLst>
                <a:ext uri="{FF2B5EF4-FFF2-40B4-BE49-F238E27FC236}">
                  <a16:creationId xmlns:a16="http://schemas.microsoft.com/office/drawing/2014/main" id="{BCCD4B9C-946D-44D4-9530-1882FEC8AAC3}"/>
                </a:ext>
              </a:extLst>
            </p:cNvPr>
            <p:cNvSpPr txBox="1"/>
            <p:nvPr/>
          </p:nvSpPr>
          <p:spPr>
            <a:xfrm>
              <a:off x="1048280" y="1800620"/>
              <a:ext cx="954107" cy="10156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華</a:t>
              </a:r>
              <a:endParaRPr lang="zh-CN" altLang="en-US" sz="60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OfficePLUS.cn-4">
              <a:extLst>
                <a:ext uri="{FF2B5EF4-FFF2-40B4-BE49-F238E27FC236}">
                  <a16:creationId xmlns:a16="http://schemas.microsoft.com/office/drawing/2014/main" id="{AD2DACB0-47D4-4F3E-B6CD-9B6ABD2AE774}"/>
                </a:ext>
              </a:extLst>
            </p:cNvPr>
            <p:cNvSpPr txBox="1"/>
            <p:nvPr/>
          </p:nvSpPr>
          <p:spPr>
            <a:xfrm>
              <a:off x="1715143" y="1800620"/>
              <a:ext cx="954107" cy="10156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工</a:t>
              </a:r>
              <a:endParaRPr lang="zh-CN" altLang="en-US" sz="60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OfficePLUS.cn-5">
              <a:extLst>
                <a:ext uri="{FF2B5EF4-FFF2-40B4-BE49-F238E27FC236}">
                  <a16:creationId xmlns:a16="http://schemas.microsoft.com/office/drawing/2014/main" id="{F81CA5D0-10A5-4DD7-8F00-F1FECF7A3A8D}"/>
                </a:ext>
              </a:extLst>
            </p:cNvPr>
            <p:cNvSpPr txBox="1"/>
            <p:nvPr/>
          </p:nvSpPr>
          <p:spPr>
            <a:xfrm>
              <a:off x="2403342" y="1800620"/>
              <a:ext cx="954107" cy="10156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+mn-lt"/>
                </a:rPr>
                <a:t>業</a:t>
              </a:r>
              <a:endParaRPr lang="zh-CN" altLang="en-US" sz="60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OfficePLUS.cn-6">
              <a:extLst>
                <a:ext uri="{FF2B5EF4-FFF2-40B4-BE49-F238E27FC236}">
                  <a16:creationId xmlns:a16="http://schemas.microsoft.com/office/drawing/2014/main" id="{A8C5D0B3-78B3-4B0E-8EEA-D1025EF5B5B9}"/>
                </a:ext>
              </a:extLst>
            </p:cNvPr>
            <p:cNvSpPr txBox="1"/>
            <p:nvPr/>
          </p:nvSpPr>
          <p:spPr>
            <a:xfrm>
              <a:off x="3457487" y="1923678"/>
              <a:ext cx="800219" cy="83099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8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永</a:t>
              </a:r>
              <a:endParaRPr lang="zh-CN" altLang="en-US" sz="48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OfficePLUS.cn-7">
              <a:extLst>
                <a:ext uri="{FF2B5EF4-FFF2-40B4-BE49-F238E27FC236}">
                  <a16:creationId xmlns:a16="http://schemas.microsoft.com/office/drawing/2014/main" id="{A4545F12-24E9-4D35-8FFC-6E93424E2025}"/>
                </a:ext>
              </a:extLst>
            </p:cNvPr>
            <p:cNvSpPr txBox="1"/>
            <p:nvPr/>
          </p:nvSpPr>
          <p:spPr>
            <a:xfrm>
              <a:off x="4023223" y="1923677"/>
              <a:ext cx="800219" cy="83099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8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續</a:t>
              </a:r>
              <a:endParaRPr lang="zh-CN" altLang="en-US" sz="48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OfficePLUS.cn-6">
              <a:extLst>
                <a:ext uri="{FF2B5EF4-FFF2-40B4-BE49-F238E27FC236}">
                  <a16:creationId xmlns:a16="http://schemas.microsoft.com/office/drawing/2014/main" id="{07A4A4E5-D921-6872-F476-1EED5AA56990}"/>
                </a:ext>
              </a:extLst>
            </p:cNvPr>
            <p:cNvSpPr txBox="1"/>
            <p:nvPr/>
          </p:nvSpPr>
          <p:spPr>
            <a:xfrm>
              <a:off x="4575936" y="1923677"/>
              <a:ext cx="800219" cy="83099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8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之</a:t>
              </a:r>
              <a:endParaRPr lang="zh-CN" altLang="en-US" sz="48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OfficePLUS.cn-7">
              <a:extLst>
                <a:ext uri="{FF2B5EF4-FFF2-40B4-BE49-F238E27FC236}">
                  <a16:creationId xmlns:a16="http://schemas.microsoft.com/office/drawing/2014/main" id="{E917F073-1FBC-24A7-D615-549EB86DD8A6}"/>
                </a:ext>
              </a:extLst>
            </p:cNvPr>
            <p:cNvSpPr txBox="1"/>
            <p:nvPr/>
          </p:nvSpPr>
          <p:spPr>
            <a:xfrm>
              <a:off x="5141672" y="1923676"/>
              <a:ext cx="800219" cy="83099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4800" b="1" dirty="0">
                  <a:gradFill flip="none" rotWithShape="1">
                    <a:gsLst>
                      <a:gs pos="44000">
                        <a:srgbClr val="FFFFFF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effectLst>
                    <a:reflection blurRad="6350" stA="60000" endA="900" endPos="60000" dist="60007" dir="5400000" sy="-100000" algn="bl" rotWithShape="0"/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+mn-lt"/>
                </a:rPr>
                <a:t>路</a:t>
              </a:r>
              <a:endParaRPr lang="zh-CN" altLang="en-US" sz="4800" b="1" dirty="0">
                <a:gradFill flip="none" rotWithShape="1">
                  <a:gsLst>
                    <a:gs pos="44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8" name="文本框 173"/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永續製造商的轉型之路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1/2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8" name="Picture 4" descr="RE10x10】菁華工業總經理黃衍祥主題專講｜永續製造商的轉型之路- YouTube">
            <a:extLst>
              <a:ext uri="{FF2B5EF4-FFF2-40B4-BE49-F238E27FC236}">
                <a16:creationId xmlns:a16="http://schemas.microsoft.com/office/drawing/2014/main" id="{C26BAC6B-6E08-A5C4-6129-96D4448A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268682"/>
            <a:ext cx="6085157" cy="34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92EF0B9-90B0-89DE-16FA-37E7AEBD709C}"/>
              </a:ext>
            </a:extLst>
          </p:cNvPr>
          <p:cNvSpPr txBox="1"/>
          <p:nvPr/>
        </p:nvSpPr>
        <p:spPr>
          <a:xfrm>
            <a:off x="557794" y="724070"/>
            <a:ext cx="7776864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黃衍祥總經理</a:t>
            </a:r>
            <a:r>
              <a:rPr lang="en-US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2021</a:t>
            </a: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年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對外宣示，菁華工業在永續發展的決心</a:t>
            </a:r>
            <a:endParaRPr lang="zh-TW" altLang="zh-TW" sz="20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文本框 173"/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永續製造商的轉型之路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2/2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92EF0B9-90B0-89DE-16FA-37E7AEBD709C}"/>
              </a:ext>
            </a:extLst>
          </p:cNvPr>
          <p:cNvSpPr txBox="1"/>
          <p:nvPr/>
        </p:nvSpPr>
        <p:spPr>
          <a:xfrm>
            <a:off x="558000" y="723600"/>
            <a:ext cx="7776864" cy="446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永續專案啟動</a:t>
            </a:r>
            <a:endParaRPr lang="zh-TW" altLang="zh-TW" sz="20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C10F70-0F23-68E8-5CF2-C190CEDC7EC5}"/>
              </a:ext>
            </a:extLst>
          </p:cNvPr>
          <p:cNvSpPr txBox="1"/>
          <p:nvPr/>
        </p:nvSpPr>
        <p:spPr>
          <a:xfrm>
            <a:off x="845586" y="1851670"/>
            <a:ext cx="7452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0">
              <a:spcAft>
                <a:spcPts val="900"/>
              </a:spcAft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黃總與專案同仁，已召開多次跨部門協調會議，擬定發展策略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900"/>
              </a:spcAft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透過外部課程與研討會，反覆驗證紡織業在永續經營的作法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900"/>
              </a:spcAft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積極參與絲織公會的活動，取得最新技術趨勢並結識夥伴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900"/>
              </a:spcAft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廣泛地接觸各類新技術，以確保方案的有效性與減碳效益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900"/>
              </a:spcAft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結識不同自動化廠商，進行老舊機台的優化與改善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4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文本框 173"/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菁華的永續之路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1/6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C10F70-0F23-68E8-5CF2-C190CEDC7EC5}"/>
              </a:ext>
            </a:extLst>
          </p:cNvPr>
          <p:cNvSpPr txBox="1"/>
          <p:nvPr/>
        </p:nvSpPr>
        <p:spPr>
          <a:xfrm>
            <a:off x="1259632" y="1851670"/>
            <a:ext cx="7452828" cy="1565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>
              <a:lnSpc>
                <a:spcPct val="125000"/>
              </a:lnSpc>
            </a:pPr>
            <a:r>
              <a:rPr lang="zh-TW" altLang="zh-TW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老子《道德經》：「千里之行、始於足下」</a:t>
            </a:r>
            <a:endParaRPr lang="zh-TW" altLang="zh-TW" sz="2400" b="1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04800">
              <a:lnSpc>
                <a:spcPct val="125000"/>
              </a:lnSpc>
            </a:pPr>
            <a:endParaRPr lang="en-US" altLang="zh-TW" sz="1800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04800">
              <a:lnSpc>
                <a:spcPct val="125000"/>
              </a:lnSpc>
            </a:pPr>
            <a:r>
              <a:rPr lang="zh-TW" altLang="zh-TW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走千里遠的路，要從眼前的這第一步走起。</a:t>
            </a:r>
            <a:endParaRPr lang="en-US" altLang="zh-TW" sz="1800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04800">
              <a:lnSpc>
                <a:spcPct val="125000"/>
              </a:lnSpc>
            </a:pPr>
            <a:r>
              <a:rPr lang="zh-TW" altLang="zh-TW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任何遠大的目標，也要從目前細微的小事情做起。</a:t>
            </a:r>
            <a:endParaRPr lang="zh-TW" altLang="zh-TW" sz="18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1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BA24CC0-BCC2-10A8-3DDE-E010EAE8A40B}"/>
              </a:ext>
            </a:extLst>
          </p:cNvPr>
          <p:cNvGrpSpPr/>
          <p:nvPr/>
        </p:nvGrpSpPr>
        <p:grpSpPr>
          <a:xfrm>
            <a:off x="612183" y="1268212"/>
            <a:ext cx="7735056" cy="3562424"/>
            <a:chOff x="653088" y="917950"/>
            <a:chExt cx="7735056" cy="3562424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14FF1D34-8C99-411F-ACEA-32676562A4BC}"/>
                </a:ext>
              </a:extLst>
            </p:cNvPr>
            <p:cNvSpPr/>
            <p:nvPr/>
          </p:nvSpPr>
          <p:spPr>
            <a:xfrm>
              <a:off x="701718" y="1447939"/>
              <a:ext cx="2520000" cy="2936119"/>
            </a:xfrm>
            <a:custGeom>
              <a:avLst/>
              <a:gdLst>
                <a:gd name="connsiteX0" fmla="*/ 367014 w 2589152"/>
                <a:gd name="connsiteY0" fmla="*/ 0 h 2907149"/>
                <a:gd name="connsiteX1" fmla="*/ 491570 w 2589152"/>
                <a:gd name="connsiteY1" fmla="*/ 124556 h 2907149"/>
                <a:gd name="connsiteX2" fmla="*/ 2557280 w 2589152"/>
                <a:gd name="connsiteY2" fmla="*/ 124556 h 2907149"/>
                <a:gd name="connsiteX3" fmla="*/ 2589152 w 2589152"/>
                <a:gd name="connsiteY3" fmla="*/ 156428 h 2907149"/>
                <a:gd name="connsiteX4" fmla="*/ 2589152 w 2589152"/>
                <a:gd name="connsiteY4" fmla="*/ 2875277 h 2907149"/>
                <a:gd name="connsiteX5" fmla="*/ 2557280 w 2589152"/>
                <a:gd name="connsiteY5" fmla="*/ 2907149 h 2907149"/>
                <a:gd name="connsiteX6" fmla="*/ 31872 w 2589152"/>
                <a:gd name="connsiteY6" fmla="*/ 2907149 h 2907149"/>
                <a:gd name="connsiteX7" fmla="*/ 0 w 2589152"/>
                <a:gd name="connsiteY7" fmla="*/ 2875277 h 2907149"/>
                <a:gd name="connsiteX8" fmla="*/ 0 w 2589152"/>
                <a:gd name="connsiteY8" fmla="*/ 156428 h 2907149"/>
                <a:gd name="connsiteX9" fmla="*/ 31872 w 2589152"/>
                <a:gd name="connsiteY9" fmla="*/ 124556 h 2907149"/>
                <a:gd name="connsiteX10" fmla="*/ 242458 w 2589152"/>
                <a:gd name="connsiteY10" fmla="*/ 124556 h 29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152" h="2907149">
                  <a:moveTo>
                    <a:pt x="367014" y="0"/>
                  </a:moveTo>
                  <a:lnTo>
                    <a:pt x="491570" y="124556"/>
                  </a:lnTo>
                  <a:lnTo>
                    <a:pt x="2557280" y="124556"/>
                  </a:lnTo>
                  <a:cubicBezTo>
                    <a:pt x="2574882" y="124556"/>
                    <a:pt x="2589152" y="138826"/>
                    <a:pt x="2589152" y="156428"/>
                  </a:cubicBezTo>
                  <a:lnTo>
                    <a:pt x="2589152" y="2875277"/>
                  </a:lnTo>
                  <a:cubicBezTo>
                    <a:pt x="2589152" y="2892879"/>
                    <a:pt x="2574882" y="2907149"/>
                    <a:pt x="2557280" y="2907149"/>
                  </a:cubicBezTo>
                  <a:lnTo>
                    <a:pt x="31872" y="2907149"/>
                  </a:lnTo>
                  <a:cubicBezTo>
                    <a:pt x="14270" y="2907149"/>
                    <a:pt x="0" y="2892879"/>
                    <a:pt x="0" y="2875277"/>
                  </a:cubicBezTo>
                  <a:lnTo>
                    <a:pt x="0" y="156428"/>
                  </a:lnTo>
                  <a:cubicBezTo>
                    <a:pt x="0" y="138826"/>
                    <a:pt x="14270" y="124556"/>
                    <a:pt x="31872" y="124556"/>
                  </a:cubicBezTo>
                  <a:lnTo>
                    <a:pt x="242458" y="124556"/>
                  </a:lnTo>
                  <a:close/>
                </a:path>
              </a:pathLst>
            </a:custGeom>
            <a:gradFill>
              <a:gsLst>
                <a:gs pos="0">
                  <a:srgbClr val="E5C089">
                    <a:alpha val="28000"/>
                  </a:srgbClr>
                </a:gs>
                <a:gs pos="100000">
                  <a:srgbClr val="B28951">
                    <a:alpha val="8000"/>
                  </a:srgb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rgbClr val="E5C089"/>
                  </a:gs>
                  <a:gs pos="100000">
                    <a:srgbClr val="B2895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2E1FAAA2-DA9F-479C-B3F2-F52ACB800ED5}"/>
                </a:ext>
              </a:extLst>
            </p:cNvPr>
            <p:cNvSpPr/>
            <p:nvPr/>
          </p:nvSpPr>
          <p:spPr>
            <a:xfrm>
              <a:off x="5868144" y="1431823"/>
              <a:ext cx="2520000" cy="2952235"/>
            </a:xfrm>
            <a:custGeom>
              <a:avLst/>
              <a:gdLst>
                <a:gd name="connsiteX0" fmla="*/ 367014 w 2589152"/>
                <a:gd name="connsiteY0" fmla="*/ 0 h 2907149"/>
                <a:gd name="connsiteX1" fmla="*/ 491570 w 2589152"/>
                <a:gd name="connsiteY1" fmla="*/ 124556 h 2907149"/>
                <a:gd name="connsiteX2" fmla="*/ 2557280 w 2589152"/>
                <a:gd name="connsiteY2" fmla="*/ 124556 h 2907149"/>
                <a:gd name="connsiteX3" fmla="*/ 2589152 w 2589152"/>
                <a:gd name="connsiteY3" fmla="*/ 156428 h 2907149"/>
                <a:gd name="connsiteX4" fmla="*/ 2589152 w 2589152"/>
                <a:gd name="connsiteY4" fmla="*/ 2875277 h 2907149"/>
                <a:gd name="connsiteX5" fmla="*/ 2557280 w 2589152"/>
                <a:gd name="connsiteY5" fmla="*/ 2907149 h 2907149"/>
                <a:gd name="connsiteX6" fmla="*/ 31872 w 2589152"/>
                <a:gd name="connsiteY6" fmla="*/ 2907149 h 2907149"/>
                <a:gd name="connsiteX7" fmla="*/ 0 w 2589152"/>
                <a:gd name="connsiteY7" fmla="*/ 2875277 h 2907149"/>
                <a:gd name="connsiteX8" fmla="*/ 0 w 2589152"/>
                <a:gd name="connsiteY8" fmla="*/ 156428 h 2907149"/>
                <a:gd name="connsiteX9" fmla="*/ 31872 w 2589152"/>
                <a:gd name="connsiteY9" fmla="*/ 124556 h 2907149"/>
                <a:gd name="connsiteX10" fmla="*/ 242458 w 2589152"/>
                <a:gd name="connsiteY10" fmla="*/ 124556 h 29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152" h="2907149">
                  <a:moveTo>
                    <a:pt x="367014" y="0"/>
                  </a:moveTo>
                  <a:lnTo>
                    <a:pt x="491570" y="124556"/>
                  </a:lnTo>
                  <a:lnTo>
                    <a:pt x="2557280" y="124556"/>
                  </a:lnTo>
                  <a:cubicBezTo>
                    <a:pt x="2574882" y="124556"/>
                    <a:pt x="2589152" y="138826"/>
                    <a:pt x="2589152" y="156428"/>
                  </a:cubicBezTo>
                  <a:lnTo>
                    <a:pt x="2589152" y="2875277"/>
                  </a:lnTo>
                  <a:cubicBezTo>
                    <a:pt x="2589152" y="2892879"/>
                    <a:pt x="2574882" y="2907149"/>
                    <a:pt x="2557280" y="2907149"/>
                  </a:cubicBezTo>
                  <a:lnTo>
                    <a:pt x="31872" y="2907149"/>
                  </a:lnTo>
                  <a:cubicBezTo>
                    <a:pt x="14270" y="2907149"/>
                    <a:pt x="0" y="2892879"/>
                    <a:pt x="0" y="2875277"/>
                  </a:cubicBezTo>
                  <a:lnTo>
                    <a:pt x="0" y="156428"/>
                  </a:lnTo>
                  <a:cubicBezTo>
                    <a:pt x="0" y="138826"/>
                    <a:pt x="14270" y="124556"/>
                    <a:pt x="31872" y="124556"/>
                  </a:cubicBezTo>
                  <a:lnTo>
                    <a:pt x="242458" y="124556"/>
                  </a:lnTo>
                  <a:close/>
                </a:path>
              </a:pathLst>
            </a:custGeom>
            <a:gradFill>
              <a:gsLst>
                <a:gs pos="0">
                  <a:srgbClr val="E5C089">
                    <a:alpha val="28000"/>
                  </a:srgbClr>
                </a:gs>
                <a:gs pos="100000">
                  <a:srgbClr val="B28951">
                    <a:alpha val="8000"/>
                  </a:srgb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rgbClr val="E5C089"/>
                  </a:gs>
                  <a:gs pos="100000">
                    <a:srgbClr val="B2895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39" name="Straight Connector 26">
              <a:extLst>
                <a:ext uri="{FF2B5EF4-FFF2-40B4-BE49-F238E27FC236}">
                  <a16:creationId xmlns:a16="http://schemas.microsoft.com/office/drawing/2014/main" id="{84F58FD3-541F-433F-9180-4A0FBD01007D}"/>
                </a:ext>
              </a:extLst>
            </p:cNvPr>
            <p:cNvCxnSpPr>
              <a:cxnSpLocks/>
              <a:stCxn id="40" idx="2"/>
              <a:endCxn id="42" idx="2"/>
            </p:cNvCxnSpPr>
            <p:nvPr/>
          </p:nvCxnSpPr>
          <p:spPr>
            <a:xfrm flipV="1">
              <a:off x="1009193" y="1329681"/>
              <a:ext cx="5160778" cy="6316"/>
            </a:xfrm>
            <a:prstGeom prst="line">
              <a:avLst/>
            </a:prstGeom>
            <a:ln w="15875">
              <a:solidFill>
                <a:srgbClr val="E5C08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7">
              <a:extLst>
                <a:ext uri="{FF2B5EF4-FFF2-40B4-BE49-F238E27FC236}">
                  <a16:creationId xmlns:a16="http://schemas.microsoft.com/office/drawing/2014/main" id="{9FE580A4-B2B9-47DA-887B-2C8F29299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9193" y="1290997"/>
              <a:ext cx="90000" cy="9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E5C08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" name="Oval 28">
              <a:extLst>
                <a:ext uri="{FF2B5EF4-FFF2-40B4-BE49-F238E27FC236}">
                  <a16:creationId xmlns:a16="http://schemas.microsoft.com/office/drawing/2014/main" id="{33989806-4A38-4CE5-819A-DFD28D087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78436" y="1284681"/>
              <a:ext cx="90000" cy="9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E5C08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Oval 29">
              <a:extLst>
                <a:ext uri="{FF2B5EF4-FFF2-40B4-BE49-F238E27FC236}">
                  <a16:creationId xmlns:a16="http://schemas.microsoft.com/office/drawing/2014/main" id="{90408F72-55D1-41F6-9C3F-D2628C773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9971" y="1284681"/>
              <a:ext cx="90000" cy="9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E5C08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783EBC6-8575-4D58-B94D-F392AE25A343}"/>
                </a:ext>
              </a:extLst>
            </p:cNvPr>
            <p:cNvSpPr/>
            <p:nvPr/>
          </p:nvSpPr>
          <p:spPr>
            <a:xfrm>
              <a:off x="6130335" y="1749980"/>
              <a:ext cx="1260000" cy="464687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400" b="1" dirty="0">
                  <a:solidFill>
                    <a:srgbClr val="E5C08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碳中和</a:t>
              </a:r>
              <a:endParaRPr lang="en-US" altLang="zh-CN" sz="2400" b="1" dirty="0">
                <a:solidFill>
                  <a:srgbClr val="E5C0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  <p:sp>
          <p:nvSpPr>
            <p:cNvPr id="55" name="文本框 15">
              <a:extLst>
                <a:ext uri="{FF2B5EF4-FFF2-40B4-BE49-F238E27FC236}">
                  <a16:creationId xmlns:a16="http://schemas.microsoft.com/office/drawing/2014/main" id="{BE2F5C03-F247-4A68-9C01-CA82100C75F9}"/>
                </a:ext>
              </a:extLst>
            </p:cNvPr>
            <p:cNvSpPr txBox="1"/>
            <p:nvPr/>
          </p:nvSpPr>
          <p:spPr>
            <a:xfrm>
              <a:off x="653088" y="91795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altLang="en-US" sz="1600" b="1" dirty="0">
                  <a:solidFill>
                    <a:srgbClr val="E5C08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步驟一</a:t>
              </a:r>
              <a:endParaRPr kumimoji="1" lang="zh-CN" altLang="en-US" sz="1600" b="1" dirty="0">
                <a:solidFill>
                  <a:srgbClr val="E5C0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2E1FAAA2-DA9F-479C-B3F2-F52ACB800ED5}"/>
                </a:ext>
              </a:extLst>
            </p:cNvPr>
            <p:cNvSpPr/>
            <p:nvPr/>
          </p:nvSpPr>
          <p:spPr>
            <a:xfrm>
              <a:off x="3284931" y="1447939"/>
              <a:ext cx="2520000" cy="2936119"/>
            </a:xfrm>
            <a:custGeom>
              <a:avLst/>
              <a:gdLst>
                <a:gd name="connsiteX0" fmla="*/ 367014 w 2589152"/>
                <a:gd name="connsiteY0" fmla="*/ 0 h 2907149"/>
                <a:gd name="connsiteX1" fmla="*/ 491570 w 2589152"/>
                <a:gd name="connsiteY1" fmla="*/ 124556 h 2907149"/>
                <a:gd name="connsiteX2" fmla="*/ 2557280 w 2589152"/>
                <a:gd name="connsiteY2" fmla="*/ 124556 h 2907149"/>
                <a:gd name="connsiteX3" fmla="*/ 2589152 w 2589152"/>
                <a:gd name="connsiteY3" fmla="*/ 156428 h 2907149"/>
                <a:gd name="connsiteX4" fmla="*/ 2589152 w 2589152"/>
                <a:gd name="connsiteY4" fmla="*/ 2875277 h 2907149"/>
                <a:gd name="connsiteX5" fmla="*/ 2557280 w 2589152"/>
                <a:gd name="connsiteY5" fmla="*/ 2907149 h 2907149"/>
                <a:gd name="connsiteX6" fmla="*/ 31872 w 2589152"/>
                <a:gd name="connsiteY6" fmla="*/ 2907149 h 2907149"/>
                <a:gd name="connsiteX7" fmla="*/ 0 w 2589152"/>
                <a:gd name="connsiteY7" fmla="*/ 2875277 h 2907149"/>
                <a:gd name="connsiteX8" fmla="*/ 0 w 2589152"/>
                <a:gd name="connsiteY8" fmla="*/ 156428 h 2907149"/>
                <a:gd name="connsiteX9" fmla="*/ 31872 w 2589152"/>
                <a:gd name="connsiteY9" fmla="*/ 124556 h 2907149"/>
                <a:gd name="connsiteX10" fmla="*/ 242458 w 2589152"/>
                <a:gd name="connsiteY10" fmla="*/ 124556 h 29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152" h="2907149">
                  <a:moveTo>
                    <a:pt x="367014" y="0"/>
                  </a:moveTo>
                  <a:lnTo>
                    <a:pt x="491570" y="124556"/>
                  </a:lnTo>
                  <a:lnTo>
                    <a:pt x="2557280" y="124556"/>
                  </a:lnTo>
                  <a:cubicBezTo>
                    <a:pt x="2574882" y="124556"/>
                    <a:pt x="2589152" y="138826"/>
                    <a:pt x="2589152" y="156428"/>
                  </a:cubicBezTo>
                  <a:lnTo>
                    <a:pt x="2589152" y="2875277"/>
                  </a:lnTo>
                  <a:cubicBezTo>
                    <a:pt x="2589152" y="2892879"/>
                    <a:pt x="2574882" y="2907149"/>
                    <a:pt x="2557280" y="2907149"/>
                  </a:cubicBezTo>
                  <a:lnTo>
                    <a:pt x="31872" y="2907149"/>
                  </a:lnTo>
                  <a:cubicBezTo>
                    <a:pt x="14270" y="2907149"/>
                    <a:pt x="0" y="2892879"/>
                    <a:pt x="0" y="2875277"/>
                  </a:cubicBezTo>
                  <a:lnTo>
                    <a:pt x="0" y="156428"/>
                  </a:lnTo>
                  <a:cubicBezTo>
                    <a:pt x="0" y="138826"/>
                    <a:pt x="14270" y="124556"/>
                    <a:pt x="31872" y="124556"/>
                  </a:cubicBezTo>
                  <a:lnTo>
                    <a:pt x="242458" y="124556"/>
                  </a:lnTo>
                  <a:close/>
                </a:path>
              </a:pathLst>
            </a:custGeom>
            <a:gradFill>
              <a:gsLst>
                <a:gs pos="0">
                  <a:srgbClr val="E5C089">
                    <a:alpha val="28000"/>
                  </a:srgbClr>
                </a:gs>
                <a:gs pos="100000">
                  <a:srgbClr val="B28951">
                    <a:alpha val="8000"/>
                  </a:srgb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rgbClr val="E5C089"/>
                  </a:gs>
                  <a:gs pos="100000">
                    <a:srgbClr val="B2895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EDA0FFF4-14B3-4C82-B552-316359E8EAA2}"/>
                </a:ext>
              </a:extLst>
            </p:cNvPr>
            <p:cNvSpPr/>
            <p:nvPr/>
          </p:nvSpPr>
          <p:spPr>
            <a:xfrm>
              <a:off x="3610335" y="1749980"/>
              <a:ext cx="1260000" cy="464687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400" b="1" dirty="0">
                  <a:solidFill>
                    <a:srgbClr val="E5C08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碳減量</a:t>
              </a:r>
              <a:endParaRPr lang="en-US" altLang="zh-CN" sz="2400" b="1" dirty="0">
                <a:solidFill>
                  <a:srgbClr val="E5C0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  <p:sp>
          <p:nvSpPr>
            <p:cNvPr id="108" name="文本框 15">
              <a:extLst>
                <a:ext uri="{FF2B5EF4-FFF2-40B4-BE49-F238E27FC236}">
                  <a16:creationId xmlns:a16="http://schemas.microsoft.com/office/drawing/2014/main" id="{BE2F5C03-F247-4A68-9C01-CA82100C75F9}"/>
                </a:ext>
              </a:extLst>
            </p:cNvPr>
            <p:cNvSpPr txBox="1"/>
            <p:nvPr/>
          </p:nvSpPr>
          <p:spPr>
            <a:xfrm>
              <a:off x="3229854" y="92308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altLang="en-US" sz="1600" b="1" dirty="0">
                  <a:solidFill>
                    <a:srgbClr val="E5C08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步驟二</a:t>
              </a:r>
              <a:endParaRPr kumimoji="1" lang="zh-CN" altLang="en-US" sz="1600" b="1" dirty="0">
                <a:solidFill>
                  <a:srgbClr val="E5C0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  <p:sp>
          <p:nvSpPr>
            <p:cNvPr id="109" name="文本框 15">
              <a:extLst>
                <a:ext uri="{FF2B5EF4-FFF2-40B4-BE49-F238E27FC236}">
                  <a16:creationId xmlns:a16="http://schemas.microsoft.com/office/drawing/2014/main" id="{BE2F5C03-F247-4A68-9C01-CA82100C75F9}"/>
                </a:ext>
              </a:extLst>
            </p:cNvPr>
            <p:cNvSpPr txBox="1"/>
            <p:nvPr/>
          </p:nvSpPr>
          <p:spPr>
            <a:xfrm>
              <a:off x="5813866" y="92308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altLang="en-US" sz="1600" b="1" dirty="0">
                  <a:solidFill>
                    <a:srgbClr val="E5C08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步驟三</a:t>
              </a:r>
              <a:endParaRPr kumimoji="1" lang="zh-CN" altLang="en-US" sz="1600" b="1" dirty="0">
                <a:solidFill>
                  <a:srgbClr val="E5C0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  <p:pic>
          <p:nvPicPr>
            <p:cNvPr id="1026" name="Picture 2" descr="che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000" y="1669483"/>
              <a:ext cx="648000" cy="6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tock plun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474" y="1718278"/>
              <a:ext cx="547797" cy="547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opewalk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1" r="13742"/>
            <a:stretch/>
          </p:blipFill>
          <p:spPr bwMode="auto">
            <a:xfrm>
              <a:off x="7523043" y="1590776"/>
              <a:ext cx="591851" cy="760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文本框 9">
              <a:extLst>
                <a:ext uri="{FF2B5EF4-FFF2-40B4-BE49-F238E27FC236}">
                  <a16:creationId xmlns:a16="http://schemas.microsoft.com/office/drawing/2014/main" id="{5ACC6355-D02A-4B0D-9FBD-F7511C3A674F}"/>
                </a:ext>
              </a:extLst>
            </p:cNvPr>
            <p:cNvSpPr txBox="1"/>
            <p:nvPr/>
          </p:nvSpPr>
          <p:spPr>
            <a:xfrm>
              <a:off x="806840" y="2375324"/>
              <a:ext cx="2252429" cy="1945798"/>
            </a:xfrm>
            <a:prstGeom prst="rect">
              <a:avLst/>
            </a:prstGeom>
            <a:noFill/>
          </p:spPr>
          <p:txBody>
            <a:bodyPr wrap="square" lIns="72000" rIns="36000" rtlCol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kumimoji="1" lang="en-US" altLang="zh-TW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【</a:t>
              </a:r>
              <a:r>
                <a:rPr kumimoji="1" lang="zh-TW" altLang="en-US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健康檢查</a:t>
              </a:r>
              <a:r>
                <a:rPr kumimoji="1" lang="en-US" altLang="zh-TW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】</a:t>
              </a:r>
              <a:endPara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以符合國際標準的科學方法，</a:t>
              </a:r>
              <a:r>
                <a:rPr kumimoji="1" lang="zh-TW" altLang="en-US" sz="1400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找出企業、產品的高碳排熱點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，並針對熱點規劃減碳的做法。</a:t>
              </a:r>
              <a:endParaRPr kumimoji="1" lang="en-US" altLang="zh-TW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401638" lvl="1" indent="-214313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TW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ISO14064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組織活動</a:t>
              </a:r>
              <a:endParaRPr kumimoji="1" lang="en-US" altLang="zh-TW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401638" lvl="1" indent="-214313">
                <a:lnSpc>
                  <a:spcPts val="16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TW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ISO14067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產品碳盤查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F5324A0-D0EB-4C2F-A0ED-DFDF0A86C68B}"/>
                </a:ext>
              </a:extLst>
            </p:cNvPr>
            <p:cNvSpPr/>
            <p:nvPr/>
          </p:nvSpPr>
          <p:spPr>
            <a:xfrm>
              <a:off x="994020" y="1749980"/>
              <a:ext cx="1260000" cy="464687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400" b="1" dirty="0">
                  <a:solidFill>
                    <a:srgbClr val="E5C08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碳盤查</a:t>
              </a:r>
              <a:endParaRPr lang="en-US" altLang="zh-TW" sz="2400" b="1" dirty="0">
                <a:solidFill>
                  <a:srgbClr val="E5C0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  <p:sp>
          <p:nvSpPr>
            <p:cNvPr id="43" name="文本框 9">
              <a:extLst>
                <a:ext uri="{FF2B5EF4-FFF2-40B4-BE49-F238E27FC236}">
                  <a16:creationId xmlns:a16="http://schemas.microsoft.com/office/drawing/2014/main" id="{5ACC6355-D02A-4B0D-9FBD-F7511C3A674F}"/>
                </a:ext>
              </a:extLst>
            </p:cNvPr>
            <p:cNvSpPr txBox="1"/>
            <p:nvPr/>
          </p:nvSpPr>
          <p:spPr>
            <a:xfrm>
              <a:off x="3284929" y="2375324"/>
              <a:ext cx="2511487" cy="1945798"/>
            </a:xfrm>
            <a:prstGeom prst="rect">
              <a:avLst/>
            </a:prstGeom>
            <a:noFill/>
          </p:spPr>
          <p:txBody>
            <a:bodyPr wrap="square" lIns="72000" rIns="36000" rtlCol="0">
              <a:noAutofit/>
            </a:bodyPr>
            <a:lstStyle/>
            <a:p>
              <a:pPr algn="ctr">
                <a:spcAft>
                  <a:spcPts val="1200"/>
                </a:spcAft>
                <a:defRPr/>
              </a:pPr>
              <a:r>
                <a:rPr kumimoji="1" lang="en-US" altLang="zh-TW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【</a:t>
              </a:r>
              <a:r>
                <a:rPr kumimoji="1" lang="zh-TW" altLang="en-US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減重計畫</a:t>
              </a:r>
              <a:r>
                <a:rPr kumimoji="1" lang="en-US" altLang="zh-TW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】</a:t>
              </a:r>
              <a:endPara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marL="171450" lvl="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聯易科技</a:t>
              </a:r>
              <a:r>
                <a:rPr kumimoji="1" lang="en-US" altLang="zh-TW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 OT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 團隊持續協助客戶，進行製程優化，</a:t>
              </a:r>
              <a:r>
                <a:rPr kumimoji="1" lang="zh-TW" altLang="en-US" sz="1400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降低產品不良、資材耗用、管理人力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等成本</a:t>
              </a:r>
              <a:endParaRPr kumimoji="1" lang="en-US" altLang="zh-TW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marL="171450" lvl="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提供高 </a:t>
              </a:r>
              <a:r>
                <a:rPr kumimoji="1" lang="en-US" altLang="zh-TW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CP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 值的改善方案，已深耕產業多年。</a:t>
              </a:r>
              <a:endParaRPr kumimoji="1" lang="en-US" altLang="zh-TW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44" name="文本框 9">
              <a:extLst>
                <a:ext uri="{FF2B5EF4-FFF2-40B4-BE49-F238E27FC236}">
                  <a16:creationId xmlns:a16="http://schemas.microsoft.com/office/drawing/2014/main" id="{5ACC6355-D02A-4B0D-9FBD-F7511C3A674F}"/>
                </a:ext>
              </a:extLst>
            </p:cNvPr>
            <p:cNvSpPr txBox="1"/>
            <p:nvPr/>
          </p:nvSpPr>
          <p:spPr>
            <a:xfrm>
              <a:off x="5868142" y="2375324"/>
              <a:ext cx="2520000" cy="2105050"/>
            </a:xfrm>
            <a:prstGeom prst="rect">
              <a:avLst/>
            </a:prstGeom>
            <a:noFill/>
          </p:spPr>
          <p:txBody>
            <a:bodyPr wrap="square" lIns="72000" rIns="36000" rtlCol="0">
              <a:noAutofit/>
            </a:bodyPr>
            <a:lstStyle/>
            <a:p>
              <a:pPr algn="ctr">
                <a:spcAft>
                  <a:spcPts val="1200"/>
                </a:spcAft>
                <a:defRPr/>
              </a:pPr>
              <a:r>
                <a:rPr kumimoji="1" lang="en-US" altLang="zh-TW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【</a:t>
              </a:r>
              <a:r>
                <a:rPr kumimoji="1" lang="zh-TW" altLang="en-US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其他協助</a:t>
              </a:r>
              <a:r>
                <a:rPr kumimoji="1" lang="en-US" altLang="zh-TW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】</a:t>
              </a:r>
              <a:endPara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6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如果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步驟三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減碳量不足，就需要買</a:t>
              </a:r>
              <a:r>
                <a:rPr kumimoji="1" lang="zh-TW" altLang="en-US" sz="1400" dirty="0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碳權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拿來抵銷。</a:t>
              </a:r>
              <a:endParaRPr kumimoji="1" lang="en-US" altLang="zh-TW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软雅黑" panose="020B0503020204020204" pitchFamily="34" charset="-122"/>
              </a:endParaRPr>
            </a:p>
            <a:p>
              <a:pPr marL="171450" indent="-171450">
                <a:lnSpc>
                  <a:spcPts val="16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透過步驟三的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減碳方案，持續結構性、系統性減碳，勢將逐年降低購滿碳權金額，持續進步</a:t>
              </a:r>
              <a:r>
                <a:rPr kumimoji="1" lang="zh-TW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微软雅黑" panose="020B0503020204020204" pitchFamily="34" charset="-122"/>
                </a:rPr>
                <a:t>。</a:t>
              </a:r>
              <a:endParaRPr kumimoji="1" lang="zh-TW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173">
            <a:extLst>
              <a:ext uri="{FF2B5EF4-FFF2-40B4-BE49-F238E27FC236}">
                <a16:creationId xmlns:a16="http://schemas.microsoft.com/office/drawing/2014/main" id="{407A0FFE-C588-34FF-FA46-8D83D33F6C5E}"/>
              </a:ext>
            </a:extLst>
          </p:cNvPr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菁華的永續之路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2/6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724AB3-E669-9A0A-3B8F-0F83392B5242}"/>
              </a:ext>
            </a:extLst>
          </p:cNvPr>
          <p:cNvSpPr txBox="1"/>
          <p:nvPr/>
        </p:nvSpPr>
        <p:spPr>
          <a:xfrm>
            <a:off x="558000" y="723600"/>
            <a:ext cx="7776864" cy="446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企業減碳三步驟</a:t>
            </a:r>
            <a:endParaRPr lang="zh-TW" altLang="zh-TW" sz="20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0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文本框 173">
            <a:extLst>
              <a:ext uri="{FF2B5EF4-FFF2-40B4-BE49-F238E27FC236}">
                <a16:creationId xmlns:a16="http://schemas.microsoft.com/office/drawing/2014/main" id="{407A0FFE-C588-34FF-FA46-8D83D33F6C5E}"/>
              </a:ext>
            </a:extLst>
          </p:cNvPr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菁華的永續之路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3/6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724AB3-E669-9A0A-3B8F-0F83392B5242}"/>
              </a:ext>
            </a:extLst>
          </p:cNvPr>
          <p:cNvSpPr txBox="1"/>
          <p:nvPr/>
        </p:nvSpPr>
        <p:spPr>
          <a:xfrm>
            <a:off x="558000" y="723600"/>
            <a:ext cx="7776864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en-US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2022</a:t>
            </a: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是菁華工業「</a:t>
            </a:r>
            <a:r>
              <a:rPr lang="en-US" altLang="zh-TW" sz="2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ESG</a:t>
            </a:r>
            <a:r>
              <a:rPr lang="zh-TW" altLang="en-US" sz="2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2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永續元年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9CBEB45-6F91-199F-4422-5DC5F35EB27B}"/>
              </a:ext>
            </a:extLst>
          </p:cNvPr>
          <p:cNvSpPr txBox="1"/>
          <p:nvPr/>
        </p:nvSpPr>
        <p:spPr>
          <a:xfrm>
            <a:off x="827584" y="1310640"/>
            <a:ext cx="5184576" cy="2988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已邀顧問公司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針對刷毛布（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Sweater Fleece</a:t>
            </a: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，進行鉅細彌遺地</a:t>
            </a:r>
            <a:r>
              <a:rPr lang="zh-TW" altLang="zh-TW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碳盤查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，包含：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原物料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階段（直接原料、間接原料、設備耗材、包材、廠務投入、污染防治投入）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生產製造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階段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直接溫室氣體排放源、能源間接排放源、天然資源）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Wingdings" pitchFamily="2" charset="2"/>
              <a:buChar char="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廢棄物排放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（一般垃圾、紡織污泥、廢纖維）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進行完整地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清點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F30E985-7646-F78F-53EF-53C5FD775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22739"/>
              </p:ext>
            </p:extLst>
          </p:nvPr>
        </p:nvGraphicFramePr>
        <p:xfrm>
          <a:off x="6105188" y="876310"/>
          <a:ext cx="2484000" cy="3754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13824256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474837379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500794617"/>
                    </a:ext>
                  </a:extLst>
                </a:gridCol>
              </a:tblGrid>
              <a:tr h="567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類別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使用步驟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中文名稱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74360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胚布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18419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Zenix</a:t>
                      </a:r>
                      <a:r>
                        <a:rPr 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Turquoise XF</a:t>
                      </a:r>
                      <a:endParaRPr 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37181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Zenix</a:t>
                      </a:r>
                      <a:r>
                        <a:rPr 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Luminous Yellow 10GF 400%</a:t>
                      </a:r>
                      <a:endParaRPr 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308118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Zenix</a:t>
                      </a:r>
                      <a:r>
                        <a:rPr 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Brilliant Blue S-R H/C </a:t>
                      </a:r>
                      <a:endParaRPr 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484436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Zenix</a:t>
                      </a:r>
                      <a:r>
                        <a:rPr 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Brilliant Blue BGE 200%</a:t>
                      </a:r>
                      <a:endParaRPr 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0427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螢光精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Ultraphor RN Plus liquid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405496"/>
                  </a:ext>
                </a:extLst>
              </a:tr>
              <a:tr h="968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YELLOW BROWN XF-T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10392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YELLOW AD-3GST 125%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345210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RUBINE XF-T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59647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NAVY BLUE XF-T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34523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BLUE XF-T 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05361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BLACK XF-T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98659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TAICRON BLACK SP-2RT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95750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YELLOW AD-3RLT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607249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RED AD-GRLT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204569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NAVY BLUE AD-RPNT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070645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GOLDEN YELLOW AD-GLT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82928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BLUE AD-GSLNT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64608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BLUE AD-BSFT 150%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236540"/>
                  </a:ext>
                </a:extLst>
              </a:tr>
              <a:tr h="3954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BLACK AD-RNT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915801"/>
                  </a:ext>
                </a:extLst>
              </a:tr>
              <a:tr h="3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TAIACRYL BLACK AD-FDLT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61149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Isolan Black 2S-EL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971176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GOLDENLON. Yellow GLSN BS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87095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GOLDENLON. Scarlet 3GN BS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628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GOLDENLON. Rubine HWE BS 300%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71921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Doracryl Deep Black MD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204226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Yellow SE-G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85840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Yellow S-4G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21949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Yellow K-4G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030259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Yellow Brown S-4R 150%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278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Yellow AC-E new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73402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Violet S-4R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79447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Turquoise S-BG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24422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Scarlet XF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5963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Rubine S-2G 150%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10212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Royal Blue CC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603105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Red XF2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6353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Red S-BEL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802483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Red K-3G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254403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Red CBN-SF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534139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Red AC-E 01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016323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Orange S-G 200%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40717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Navy XF2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083245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Navy S-2G 200%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83756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Luminous Red 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31972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Luminous Red 4B-E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54432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Flavine XF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099239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Deep Red SF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407569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Cyanine B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126706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Brilliant Violet R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2366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Brilliant Violet B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86242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Brilliant Scarlet SF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065505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Brilliant Red SF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08984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Brilliant Orange G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39514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Blue XF2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714807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Blue S-2G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496225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Blue K-2G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14791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Blue AC-E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867212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 Black XF2 </a:t>
                      </a:r>
                      <a:endParaRPr lang="en-US" sz="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666938"/>
                  </a:ext>
                </a:extLst>
              </a:tr>
              <a:tr h="52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直接原料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染色</a:t>
                      </a:r>
                      <a:endParaRPr lang="zh-TW" alt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染料 </a:t>
                      </a:r>
                      <a:r>
                        <a:rPr lang="en-US" sz="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Dianix</a:t>
                      </a:r>
                      <a:r>
                        <a:rPr lang="en-US" sz="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Black S-2B 200%</a:t>
                      </a:r>
                      <a:endParaRPr lang="en-US" sz="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515389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F511A2E1-8793-C169-EB88-4EEF0C4395C0}"/>
              </a:ext>
            </a:extLst>
          </p:cNvPr>
          <p:cNvSpPr txBox="1"/>
          <p:nvPr/>
        </p:nvSpPr>
        <p:spPr>
          <a:xfrm>
            <a:off x="6105188" y="4653773"/>
            <a:ext cx="2484000" cy="33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</a:pPr>
            <a:r>
              <a:rPr lang="zh-TW" altLang="en-US" sz="14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上表僅為部分直接原料</a:t>
            </a:r>
            <a:endParaRPr lang="en-US" altLang="zh-TW" sz="1400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9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文本框 173">
            <a:extLst>
              <a:ext uri="{FF2B5EF4-FFF2-40B4-BE49-F238E27FC236}">
                <a16:creationId xmlns:a16="http://schemas.microsoft.com/office/drawing/2014/main" id="{407A0FFE-C588-34FF-FA46-8D83D33F6C5E}"/>
              </a:ext>
            </a:extLst>
          </p:cNvPr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菁華的永續之路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4/6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724AB3-E669-9A0A-3B8F-0F83392B5242}"/>
              </a:ext>
            </a:extLst>
          </p:cNvPr>
          <p:cNvSpPr txBox="1"/>
          <p:nvPr/>
        </p:nvSpPr>
        <p:spPr>
          <a:xfrm>
            <a:off x="558000" y="723600"/>
            <a:ext cx="7776864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持續堅持推動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「</a:t>
            </a:r>
            <a:r>
              <a:rPr lang="zh-TW" altLang="en-US" sz="2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環境友善措施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244843C-E748-83C6-8BB4-AFA14948FF63}"/>
              </a:ext>
            </a:extLst>
          </p:cNvPr>
          <p:cNvSpPr txBox="1"/>
          <p:nvPr/>
        </p:nvSpPr>
        <p:spPr>
          <a:xfrm>
            <a:off x="5061188" y="31668"/>
            <a:ext cx="4572000" cy="411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TW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AB3E5F0-AA00-E0D2-A28F-FDE56F283876}"/>
              </a:ext>
            </a:extLst>
          </p:cNvPr>
          <p:cNvSpPr txBox="1"/>
          <p:nvPr/>
        </p:nvSpPr>
        <p:spPr>
          <a:xfrm>
            <a:off x="828000" y="1310400"/>
            <a:ext cx="6981388" cy="3104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300"/>
              </a:spcAft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採用環保素材與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製程優化，包含：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lvl="0" indent="-285750">
              <a:lnSpc>
                <a:spcPct val="125000"/>
              </a:lnSpc>
              <a:spcAft>
                <a:spcPts val="300"/>
              </a:spcAft>
              <a:buFont typeface="Wingdings" pitchFamily="2" charset="2"/>
              <a:buChar char="n"/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對</a:t>
            </a:r>
            <a:r>
              <a:rPr lang="zh-TW" altLang="zh-TW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紗線上色</a:t>
            </a: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，取代以往整匹布的染整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5000"/>
              </a:lnSpc>
              <a:spcAft>
                <a:spcPts val="300"/>
              </a:spcAft>
              <a:buFont typeface="Wingdings" pitchFamily="2" charset="2"/>
              <a:buChar char="n"/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菁華研發的</a:t>
            </a:r>
            <a:r>
              <a:rPr lang="zh-TW" altLang="zh-TW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生物可分解技術</a:t>
            </a:r>
            <a:endParaRPr lang="en-US" altLang="zh-TW" kern="100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lvl="0" indent="-285750">
              <a:lnSpc>
                <a:spcPct val="125000"/>
              </a:lnSpc>
              <a:spcAft>
                <a:spcPts val="300"/>
              </a:spcAft>
              <a:buFont typeface="Wingdings" pitchFamily="2" charset="2"/>
              <a:buChar char="n"/>
            </a:pP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Low Impact Technology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L.I.T.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304800">
              <a:lnSpc>
                <a:spcPct val="125000"/>
              </a:lnSpc>
              <a:spcAft>
                <a:spcPts val="300"/>
              </a:spcAft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製程過程中減少對水、能源的使用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綠色設計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5000"/>
              </a:lnSpc>
              <a:spcAft>
                <a:spcPts val="300"/>
              </a:spcAft>
              <a:buFont typeface="Wingdings" pitchFamily="2" charset="2"/>
              <a:buChar char="n"/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五個 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</a:t>
            </a:r>
          </a:p>
          <a:p>
            <a:pPr indent="304800">
              <a:lnSpc>
                <a:spcPct val="125000"/>
              </a:lnSpc>
              <a:spcAft>
                <a:spcPts val="300"/>
              </a:spcAft>
            </a:pP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Redefine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Reduce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Reuse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Recycle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Regeneration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300"/>
              </a:spcAft>
              <a:buFont typeface="Wingdings" pitchFamily="2" charset="2"/>
              <a:buChar char="n"/>
            </a:pPr>
            <a:r>
              <a:rPr lang="zh-TW" altLang="zh-TW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回收紡織廢棄物</a:t>
            </a:r>
            <a:r>
              <a:rPr lang="zh-TW" altLang="zh-TW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，重新織成紗線</a:t>
            </a: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5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文本框 173">
            <a:extLst>
              <a:ext uri="{FF2B5EF4-FFF2-40B4-BE49-F238E27FC236}">
                <a16:creationId xmlns:a16="http://schemas.microsoft.com/office/drawing/2014/main" id="{407A0FFE-C588-34FF-FA46-8D83D33F6C5E}"/>
              </a:ext>
            </a:extLst>
          </p:cNvPr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菁華的永續之路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5/6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724AB3-E669-9A0A-3B8F-0F83392B5242}"/>
              </a:ext>
            </a:extLst>
          </p:cNvPr>
          <p:cNvSpPr txBox="1"/>
          <p:nvPr/>
        </p:nvSpPr>
        <p:spPr>
          <a:xfrm>
            <a:off x="558000" y="723600"/>
            <a:ext cx="7776864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加入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「</a:t>
            </a:r>
            <a:r>
              <a:rPr lang="en-US" altLang="zh-TW" sz="2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RE100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244843C-E748-83C6-8BB4-AFA14948FF63}"/>
              </a:ext>
            </a:extLst>
          </p:cNvPr>
          <p:cNvSpPr txBox="1"/>
          <p:nvPr/>
        </p:nvSpPr>
        <p:spPr>
          <a:xfrm>
            <a:off x="5061188" y="31668"/>
            <a:ext cx="4572000" cy="411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TW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AB3E5F0-AA00-E0D2-A28F-FDE56F283876}"/>
              </a:ext>
            </a:extLst>
          </p:cNvPr>
          <p:cNvSpPr txBox="1"/>
          <p:nvPr/>
        </p:nvSpPr>
        <p:spPr>
          <a:xfrm>
            <a:off x="828000" y="1310400"/>
            <a:ext cx="6981388" cy="2828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25000"/>
              </a:lnSpc>
              <a:buFont typeface="Wingdings" pitchFamily="2" charset="2"/>
              <a:buChar char="n"/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綠電方面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工業在大園廠頂樓，</a:t>
            </a: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自建太陽能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預計在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2040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年，全部使用再生能源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5000"/>
              </a:lnSpc>
            </a:pPr>
            <a:endParaRPr lang="zh-TW" altLang="zh-TW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5000"/>
              </a:lnSpc>
              <a:buFont typeface="Wingdings" pitchFamily="2" charset="2"/>
              <a:buChar char="n"/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碳足跡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結合智慧化工廠與機聯架構，制定碳排的策略</a:t>
            </a:r>
          </a:p>
          <a:p>
            <a:pPr indent="304800">
              <a:lnSpc>
                <a:spcPct val="125000"/>
              </a:lnSpc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聚焦在解決排碳熱點、減碳，並透過碳交易達到碳中和</a:t>
            </a:r>
          </a:p>
          <a:p>
            <a:pPr lvl="0">
              <a:lnSpc>
                <a:spcPct val="125000"/>
              </a:lnSpc>
            </a:pPr>
            <a:endParaRPr lang="en-US" altLang="zh-TW" kern="100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5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3244843C-E748-83C6-8BB4-AFA14948FF63}"/>
              </a:ext>
            </a:extLst>
          </p:cNvPr>
          <p:cNvSpPr txBox="1"/>
          <p:nvPr/>
        </p:nvSpPr>
        <p:spPr>
          <a:xfrm>
            <a:off x="5061188" y="31668"/>
            <a:ext cx="4572000" cy="411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TW" sz="18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47A7B0-0448-9E49-B1B6-EFA846E33548}"/>
              </a:ext>
            </a:extLst>
          </p:cNvPr>
          <p:cNvSpPr/>
          <p:nvPr/>
        </p:nvSpPr>
        <p:spPr>
          <a:xfrm>
            <a:off x="45720" y="4873625"/>
            <a:ext cx="360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文本框 173">
            <a:extLst>
              <a:ext uri="{FF2B5EF4-FFF2-40B4-BE49-F238E27FC236}">
                <a16:creationId xmlns:a16="http://schemas.microsoft.com/office/drawing/2014/main" id="{E07FF494-E2C0-E5DB-131C-1F48E7048FC9}"/>
              </a:ext>
            </a:extLst>
          </p:cNvPr>
          <p:cNvSpPr txBox="1"/>
          <p:nvPr/>
        </p:nvSpPr>
        <p:spPr>
          <a:xfrm>
            <a:off x="323528" y="179458"/>
            <a:ext cx="7560840" cy="544612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菁華的永續之路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6/6</a:t>
            </a:r>
            <a:r>
              <a:rPr lang="zh-TW" alt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19DAAFE-3D9F-83FC-A941-64E3703A7F9F}"/>
              </a:ext>
            </a:extLst>
          </p:cNvPr>
          <p:cNvSpPr txBox="1"/>
          <p:nvPr/>
        </p:nvSpPr>
        <p:spPr>
          <a:xfrm>
            <a:off x="558000" y="723600"/>
            <a:ext cx="7776864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zh-TW" altLang="en-US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攜手聯易科技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「</a:t>
            </a:r>
            <a:r>
              <a:rPr lang="zh-TW" altLang="en-US" sz="2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擁抱減碳方案</a:t>
            </a:r>
            <a:r>
              <a:rPr lang="zh-TW" altLang="zh-TW" sz="2000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」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AD6E9A7-DFFF-8687-F071-BA7DED7087B8}"/>
              </a:ext>
            </a:extLst>
          </p:cNvPr>
          <p:cNvSpPr txBox="1"/>
          <p:nvPr/>
        </p:nvSpPr>
        <p:spPr>
          <a:xfrm>
            <a:off x="828000" y="1310400"/>
            <a:ext cx="7588036" cy="3097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25000"/>
              </a:lnSpc>
              <a:buFont typeface="Wingdings" pitchFamily="2" charset="2"/>
              <a:buChar char="n"/>
            </a:pPr>
            <a:r>
              <a:rPr lang="en-US" altLang="zh-TW" sz="1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AIoT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數據結合 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ERP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MES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等系統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建構完整的生產履歷，便於製程與品質管理</a:t>
            </a:r>
            <a:endParaRPr lang="en-US" altLang="zh-TW" sz="1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  <a:spcAft>
                <a:spcPts val="900"/>
              </a:spcAft>
            </a:pP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另外加掛 </a:t>
            </a:r>
            <a:r>
              <a:rPr lang="en-US" altLang="zh-TW" sz="1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AIoT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Sensor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，精準掌握機台與零部件健康狀況</a:t>
            </a:r>
            <a:endParaRPr lang="en-US" altLang="zh-TW" sz="1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n"/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技轉半導體產業技術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透過數據擷取技術，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積累紡織精工業的大數據（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Big Data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1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  <a:spcAft>
                <a:spcPts val="900"/>
              </a:spcAft>
            </a:pP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聚集製程的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Recipe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 Rule </a:t>
            </a:r>
            <a:r>
              <a:rPr lang="zh-TW" altLang="en-U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等控制要項，進入智慧製造層次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lvl="0" indent="-285750">
              <a:lnSpc>
                <a:spcPct val="125000"/>
              </a:lnSpc>
              <a:buFont typeface="Wingdings" pitchFamily="2" charset="2"/>
              <a:buChar char="n"/>
            </a:pP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智能驗布系統</a:t>
            </a:r>
            <a:endParaRPr lang="en-US" altLang="zh-TW" kern="1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結合</a:t>
            </a:r>
            <a:r>
              <a:rPr lang="en-US" altLang="zh-TW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</a:t>
            </a:r>
            <a:r>
              <a:rPr lang="zh-TW" altLang="en-US" kern="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模型，驗布錄影時同時進行「布料結構的瑕疵偵測」 </a:t>
            </a:r>
          </a:p>
        </p:txBody>
      </p:sp>
    </p:spTree>
    <p:extLst>
      <p:ext uri="{BB962C8B-B14F-4D97-AF65-F5344CB8AC3E}">
        <p14:creationId xmlns:p14="http://schemas.microsoft.com/office/powerpoint/2010/main" val="206084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8665</TotalTime>
  <Words>1189</Words>
  <Application>Microsoft Macintosh PowerPoint</Application>
  <PresentationFormat>如螢幕大小 (16:9)</PresentationFormat>
  <Paragraphs>279</Paragraphs>
  <Slides>9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Microsoft JhengHei</vt:lpstr>
      <vt:lpstr>Microsoft JhengHei</vt:lpstr>
      <vt:lpstr>맑은 고딕</vt:lpstr>
      <vt:lpstr>微软雅黑</vt:lpstr>
      <vt:lpstr>Arial</vt:lpstr>
      <vt:lpstr>Calibri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Plus Li</cp:lastModifiedBy>
  <cp:revision>396</cp:revision>
  <dcterms:created xsi:type="dcterms:W3CDTF">2014-04-01T16:27:38Z</dcterms:created>
  <dcterms:modified xsi:type="dcterms:W3CDTF">2022-11-30T10:29:24Z</dcterms:modified>
</cp:coreProperties>
</file>